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9" r:id="rId5"/>
    <p:sldId id="260" r:id="rId6"/>
    <p:sldId id="296" r:id="rId7"/>
    <p:sldId id="300" r:id="rId8"/>
    <p:sldId id="304" r:id="rId9"/>
    <p:sldId id="305" r:id="rId10"/>
    <p:sldId id="298" r:id="rId11"/>
    <p:sldId id="261" r:id="rId12"/>
    <p:sldId id="262" r:id="rId13"/>
    <p:sldId id="263" r:id="rId14"/>
    <p:sldId id="264" r:id="rId15"/>
    <p:sldId id="265" r:id="rId16"/>
    <p:sldId id="266" r:id="rId17"/>
    <p:sldId id="306" r:id="rId18"/>
    <p:sldId id="275" r:id="rId19"/>
    <p:sldId id="276" r:id="rId20"/>
    <p:sldId id="277" r:id="rId21"/>
    <p:sldId id="278" r:id="rId22"/>
    <p:sldId id="279" r:id="rId23"/>
    <p:sldId id="283" r:id="rId24"/>
    <p:sldId id="284" r:id="rId25"/>
    <p:sldId id="285" r:id="rId26"/>
    <p:sldId id="267" r:id="rId27"/>
    <p:sldId id="302" r:id="rId28"/>
    <p:sldId id="303" r:id="rId29"/>
    <p:sldId id="308" r:id="rId30"/>
    <p:sldId id="269" r:id="rId31"/>
    <p:sldId id="268" r:id="rId32"/>
    <p:sldId id="287" r:id="rId33"/>
    <p:sldId id="288" r:id="rId34"/>
  </p:sldIdLst>
  <p:sldSz cx="12192000" cy="6858000"/>
  <p:notesSz cx="6858000" cy="9144000"/>
  <p:custDataLst>
    <p:tags r:id="rId3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883" autoAdjust="0"/>
    <p:restoredTop sz="94601" autoAdjust="0"/>
  </p:normalViewPr>
  <p:slideViewPr>
    <p:cSldViewPr>
      <p:cViewPr varScale="1">
        <p:scale>
          <a:sx n="82" d="100"/>
          <a:sy n="82" d="100"/>
        </p:scale>
        <p:origin x="-682" y="-86"/>
      </p:cViewPr>
      <p:guideLst>
        <p:guide orient="horz" pos="2160"/>
        <p:guide pos="2880"/>
      </p:guideLst>
    </p:cSldViewPr>
  </p:slideViewPr>
  <p:outlineViewPr>
    <p:cViewPr>
      <p:scale>
        <a:sx n="33" d="100"/>
        <a:sy n="33" d="100"/>
      </p:scale>
      <p:origin x="0" y="1968"/>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8" Type="http://schemas.openxmlformats.org/officeDocument/2006/relationships/tags" Target="tags/tag1.xml"/><Relationship Id="rId37" Type="http://schemas.openxmlformats.org/officeDocument/2006/relationships/tableStyles" Target="tableStyles.xml"/><Relationship Id="rId36" Type="http://schemas.openxmlformats.org/officeDocument/2006/relationships/viewProps" Target="viewProps.xml"/><Relationship Id="rId35" Type="http://schemas.openxmlformats.org/officeDocument/2006/relationships/presProps" Target="presProps.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6.png"/><Relationship Id="rId1"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6.png"/><Relationship Id="rId1" Type="http://schemas.openxmlformats.org/officeDocument/2006/relationships/image" Target="../media/image7.png"/></Relationships>
</file>

<file path=ppt/slides/_rels/slide6.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6.png"/><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6.png"/><Relationship Id="rId1"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6.png"/><Relationship Id="rId1"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6.png"/><Relationship Id="rId1"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6.png"/><Relationship Id="rId1"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6.png"/><Relationship Id="rId1"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6.png"/><Relationship Id="rId1" Type="http://schemas.openxmlformats.org/officeDocument/2006/relationships/image" Target="../media/image3.png"/></Relationships>
</file>

<file path=ppt/slides/_rels/slide14.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6.png"/><Relationship Id="rId2" Type="http://schemas.openxmlformats.org/officeDocument/2006/relationships/image" Target="../media/image14.jpeg"/><Relationship Id="rId1" Type="http://schemas.openxmlformats.org/officeDocument/2006/relationships/image" Target="../media/image3.png"/></Relationships>
</file>

<file path=ppt/slides/_rels/slide15.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6.png"/><Relationship Id="rId2" Type="http://schemas.openxmlformats.org/officeDocument/2006/relationships/image" Target="../media/image15.jpeg"/><Relationship Id="rId1" Type="http://schemas.openxmlformats.org/officeDocument/2006/relationships/image" Target="../media/image3.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image" Target="../media/image1.png"/></Relationships>
</file>

<file path=ppt/slides/_rels/slide18.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6.png"/><Relationship Id="rId2" Type="http://schemas.openxmlformats.org/officeDocument/2006/relationships/image" Target="../media/image16.jpeg"/><Relationship Id="rId1" Type="http://schemas.openxmlformats.org/officeDocument/2006/relationships/image" Target="../media/image3.png"/></Relationships>
</file>

<file path=ppt/slides/_rels/slide19.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19.jpeg"/><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6.png"/><Relationship Id="rId1" Type="http://schemas.openxmlformats.org/officeDocument/2006/relationships/image" Target="../media/image3.png"/></Relationships>
</file>

<file path=ppt/slides/_rels/slide21.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6.png"/><Relationship Id="rId3" Type="http://schemas.openxmlformats.org/officeDocument/2006/relationships/image" Target="../media/image5.png"/><Relationship Id="rId2" Type="http://schemas.openxmlformats.org/officeDocument/2006/relationships/image" Target="../media/image20.jpeg"/><Relationship Id="rId1"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image" Target="../media/image1.png"/></Relationships>
</file>

<file path=ppt/slides/_rels/slide23.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6.png"/><Relationship Id="rId2" Type="http://schemas.openxmlformats.org/officeDocument/2006/relationships/image" Target="../media/image21.jpeg"/><Relationship Id="rId1" Type="http://schemas.openxmlformats.org/officeDocument/2006/relationships/image" Target="../media/image3.png"/></Relationships>
</file>

<file path=ppt/slides/_rels/slide24.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6.png"/><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image" Target="../media/image1.pn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6.png"/><Relationship Id="rId1" Type="http://schemas.openxmlformats.org/officeDocument/2006/relationships/image" Target="../media/image24.jpeg"/></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6.pn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image" Target="../media/image1.pn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6.png"/><Relationship Id="rId1" Type="http://schemas.openxmlformats.org/officeDocument/2006/relationships/image" Target="../media/image3.png"/></Relationships>
</file>

<file path=ppt/slides/_rels/slide30.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27.jpeg"/><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image" Target="../media/image3.png"/></Relationships>
</file>

<file path=ppt/slides/_rels/slide31.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6.png"/><Relationship Id="rId2" Type="http://schemas.openxmlformats.org/officeDocument/2006/relationships/image" Target="../media/image28.png"/><Relationship Id="rId1"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8" name="TextBox 8"/>
          <p:cNvSpPr txBox="1"/>
          <p:nvPr/>
        </p:nvSpPr>
        <p:spPr>
          <a:xfrm>
            <a:off x="1870591" y="2057400"/>
            <a:ext cx="8489914" cy="2220346"/>
          </a:xfrm>
          <a:prstGeom prst="rect">
            <a:avLst/>
          </a:prstGeom>
        </p:spPr>
        <p:txBody>
          <a:bodyPr vert="horz" wrap="square" lIns="91440" tIns="45720" rIns="91440" bIns="45720" rtlCol="0" anchor="ctr" anchorCtr="1">
            <a:noAutofit/>
          </a:bodyPr>
          <a:lstStyle/>
          <a:p>
            <a:pPr algn="ctr">
              <a:lnSpc>
                <a:spcPct val="120000"/>
              </a:lnSpc>
              <a:spcBef>
                <a:spcPts val="375"/>
              </a:spcBef>
            </a:pPr>
            <a:r>
              <a:rPr lang="en-US" sz="4050" b="1" dirty="0" err="1" smtClean="0">
                <a:solidFill>
                  <a:srgbClr val="FFFDFD">
                    <a:alpha val="100000"/>
                  </a:srgbClr>
                </a:solidFill>
                <a:latin typeface="微软雅黑" panose="020B0503020204020204" charset="-122"/>
                <a:ea typeface="微软雅黑" panose="020B0503020204020204" charset="-122"/>
                <a:cs typeface="微软雅黑" panose="020B0503020204020204" charset="-122"/>
              </a:rPr>
              <a:t>换热站高精度广域调节系统</a:t>
            </a:r>
            <a:endParaRPr lang="en-US" sz="4050" b="1" dirty="0" smtClean="0">
              <a:solidFill>
                <a:srgbClr val="FFFDFD">
                  <a:alpha val="100000"/>
                </a:srgbClr>
              </a:solidFill>
              <a:latin typeface="微软雅黑" panose="020B0503020204020204" charset="-122"/>
              <a:ea typeface="微软雅黑" panose="020B0503020204020204" charset="-122"/>
              <a:cs typeface="微软雅黑" panose="020B0503020204020204" charset="-122"/>
            </a:endParaRPr>
          </a:p>
          <a:p>
            <a:pPr algn="ctr">
              <a:lnSpc>
                <a:spcPct val="120000"/>
              </a:lnSpc>
              <a:spcBef>
                <a:spcPts val="375"/>
              </a:spcBef>
            </a:pPr>
            <a:r>
              <a:rPr lang="en-US" sz="4050" b="1" dirty="0" err="1" smtClean="0">
                <a:solidFill>
                  <a:srgbClr val="FFFDFD">
                    <a:alpha val="100000"/>
                  </a:srgbClr>
                </a:solidFill>
                <a:latin typeface="微软雅黑" panose="020B0503020204020204" charset="-122"/>
                <a:ea typeface="微软雅黑" panose="020B0503020204020204" charset="-122"/>
                <a:cs typeface="微软雅黑" panose="020B0503020204020204" charset="-122"/>
              </a:rPr>
              <a:t>产品</a:t>
            </a:r>
            <a:r>
              <a:rPr lang="zh-CN" altLang="en-US" sz="4050" b="1" dirty="0" smtClean="0">
                <a:solidFill>
                  <a:srgbClr val="FFFDFD">
                    <a:alpha val="100000"/>
                  </a:srgbClr>
                </a:solidFill>
                <a:latin typeface="微软雅黑" panose="020B0503020204020204" charset="-122"/>
                <a:ea typeface="微软雅黑" panose="020B0503020204020204" charset="-122"/>
                <a:cs typeface="微软雅黑" panose="020B0503020204020204" charset="-122"/>
              </a:rPr>
              <a:t>介绍</a:t>
            </a:r>
            <a:r>
              <a:rPr lang="en-US" sz="4050" b="1" dirty="0">
                <a:solidFill>
                  <a:srgbClr val="FFFDFD">
                    <a:alpha val="100000"/>
                  </a:srgbClr>
                </a:solidFill>
                <a:latin typeface="微软雅黑" panose="020B0503020204020204" charset="-122"/>
                <a:ea typeface="微软雅黑" panose="020B0503020204020204" charset="-122"/>
                <a:cs typeface="微软雅黑" panose="020B0503020204020204" charset="-122"/>
              </a:rPr>
              <a:t>
</a:t>
            </a:r>
            <a:endParaRPr lang="en-US" sz="4050" b="1" dirty="0">
              <a:solidFill>
                <a:srgbClr val="FFFDFD">
                  <a:alpha val="100000"/>
                </a:srgbClr>
              </a:solidFill>
              <a:latin typeface="微软雅黑" panose="020B0503020204020204" charset="-122"/>
              <a:ea typeface="微软雅黑" panose="020B0503020204020204" charset="-122"/>
              <a:cs typeface="微软雅黑" panose="020B0503020204020204" charset="-122"/>
            </a:endParaRPr>
          </a:p>
        </p:txBody>
      </p:sp>
      <p:pic>
        <p:nvPicPr>
          <p:cNvPr id="6" name="图片 5" descr="欧莱克科技"/>
          <p:cNvPicPr>
            <a:picLocks noChangeAspect="1"/>
          </p:cNvPicPr>
          <p:nvPr/>
        </p:nvPicPr>
        <p:blipFill>
          <a:blip r:embed="rId2"/>
          <a:stretch>
            <a:fillRect/>
          </a:stretch>
        </p:blipFill>
        <p:spPr>
          <a:xfrm>
            <a:off x="9829800" y="228600"/>
            <a:ext cx="1873250" cy="48768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a:off x="0" y="0"/>
            <a:ext cx="12192000" cy="6858000"/>
          </a:xfrm>
          <a:prstGeom prst="rect">
            <a:avLst/>
          </a:prstGeom>
        </p:spPr>
      </p:pic>
      <p:sp>
        <p:nvSpPr>
          <p:cNvPr id="3" name="TextBox 3"/>
          <p:cNvSpPr txBox="1"/>
          <p:nvPr/>
        </p:nvSpPr>
        <p:spPr>
          <a:xfrm>
            <a:off x="4755033" y="4194138"/>
            <a:ext cx="8139131" cy="3872103"/>
          </a:xfrm>
          <a:prstGeom prst="rect">
            <a:avLst/>
          </a:prstGeom>
        </p:spPr>
        <p:txBody>
          <a:bodyPr vert="horz" wrap="square" lIns="123825" tIns="123825" rIns="57150" bIns="123825" rtlCol="0" anchor="t" anchorCtr="0">
            <a:spAutoFit/>
          </a:bodyPr>
          <a:lstStyle/>
          <a:p>
            <a:pPr algn="ctr">
              <a:lnSpc>
                <a:spcPct val="186000"/>
              </a:lnSpc>
            </a:pPr>
            <a:r>
              <a:rPr lang="en-US" sz="12300">
                <a:solidFill>
                  <a:srgbClr val="FFFFFF">
                    <a:alpha val="12000"/>
                  </a:srgbClr>
                </a:solidFill>
                <a:latin typeface="微软雅黑" panose="020B0503020204020204" charset="-122"/>
                <a:ea typeface="微软雅黑" panose="020B0503020204020204" charset="-122"/>
                <a:cs typeface="微软雅黑" panose="020B0503020204020204" charset="-122"/>
              </a:rPr>
              <a:t>contents</a:t>
            </a:r>
            <a:endParaRPr lang="en-US" sz="12300">
              <a:solidFill>
                <a:srgbClr val="FFFFFF">
                  <a:alpha val="12000"/>
                </a:srgbClr>
              </a:solidFill>
              <a:latin typeface="微软雅黑" panose="020B0503020204020204" charset="-122"/>
              <a:ea typeface="微软雅黑" panose="020B0503020204020204" charset="-122"/>
              <a:cs typeface="微软雅黑" panose="020B0503020204020204" charset="-122"/>
            </a:endParaRPr>
          </a:p>
        </p:txBody>
      </p:sp>
      <p:sp>
        <p:nvSpPr>
          <p:cNvPr id="4" name="TextBox 4"/>
          <p:cNvSpPr txBox="1"/>
          <p:nvPr/>
        </p:nvSpPr>
        <p:spPr>
          <a:xfrm>
            <a:off x="4136579" y="554896"/>
            <a:ext cx="7264336" cy="4819650"/>
          </a:xfrm>
          <a:prstGeom prst="rect">
            <a:avLst/>
          </a:prstGeom>
        </p:spPr>
        <p:txBody>
          <a:bodyPr vert="horz" wrap="square" lIns="123825" tIns="123825" rIns="57150" bIns="123825" rtlCol="0" anchor="ctr" anchorCtr="0">
            <a:normAutofit/>
          </a:bodyPr>
          <a:lstStyle/>
          <a:p>
            <a:pPr marL="203200" lvl="0" indent="-203200">
              <a:lnSpc>
                <a:spcPct val="150000"/>
              </a:lnSpc>
              <a:buFont typeface="Arial" panose="020B0604020202020204"/>
              <a:buChar char="•"/>
            </a:pPr>
            <a:r>
              <a:rPr lang="en-US" sz="2400" b="1" dirty="0" err="1">
                <a:solidFill>
                  <a:srgbClr val="FFFFFF">
                    <a:alpha val="100000"/>
                  </a:srgbClr>
                </a:solidFill>
                <a:latin typeface="微软雅黑" panose="020B0503020204020204" charset="-122"/>
                <a:ea typeface="微软雅黑" panose="020B0503020204020204" charset="-122"/>
                <a:cs typeface="微软雅黑" panose="020B0503020204020204" charset="-122"/>
              </a:rPr>
              <a:t>产品概述</a:t>
            </a:r>
            <a:endParaRPr lang="en-US" sz="2400" b="1" dirty="0">
              <a:solidFill>
                <a:srgbClr val="FFFFFF">
                  <a:alpha val="100000"/>
                </a:srgbClr>
              </a:solidFill>
              <a:latin typeface="微软雅黑" panose="020B0503020204020204" charset="-122"/>
              <a:ea typeface="微软雅黑" panose="020B0503020204020204" charset="-122"/>
              <a:cs typeface="微软雅黑" panose="020B0503020204020204" charset="-122"/>
            </a:endParaRPr>
          </a:p>
          <a:p>
            <a:pPr marL="203200" lvl="0" indent="-203200">
              <a:lnSpc>
                <a:spcPct val="150000"/>
              </a:lnSpc>
              <a:buFont typeface="Arial" panose="020B0604020202020204"/>
              <a:buChar char="•"/>
            </a:pPr>
            <a:r>
              <a:rPr lang="en-US" sz="2400" b="1" dirty="0" err="1" smtClean="0">
                <a:solidFill>
                  <a:srgbClr val="FFFFFF">
                    <a:alpha val="100000"/>
                  </a:srgbClr>
                </a:solidFill>
                <a:latin typeface="微软雅黑" panose="020B0503020204020204" charset="-122"/>
                <a:ea typeface="微软雅黑" panose="020B0503020204020204" charset="-122"/>
                <a:cs typeface="微软雅黑" panose="020B0503020204020204" charset="-122"/>
              </a:rPr>
              <a:t>本产品</a:t>
            </a:r>
            <a:r>
              <a:rPr lang="zh-CN" altLang="en-US" sz="2400" b="1" dirty="0">
                <a:solidFill>
                  <a:srgbClr val="FFFFFF">
                    <a:alpha val="100000"/>
                  </a:srgbClr>
                </a:solidFill>
                <a:latin typeface="微软雅黑" panose="020B0503020204020204" charset="-122"/>
                <a:ea typeface="微软雅黑" panose="020B0503020204020204" charset="-122"/>
                <a:cs typeface="微软雅黑" panose="020B0503020204020204" charset="-122"/>
              </a:rPr>
              <a:t>解决哪些</a:t>
            </a:r>
            <a:r>
              <a:rPr lang="zh-CN" altLang="en-US" sz="2400" b="1" dirty="0" smtClean="0">
                <a:solidFill>
                  <a:srgbClr val="FFFFFF">
                    <a:alpha val="100000"/>
                  </a:srgbClr>
                </a:solidFill>
                <a:latin typeface="微软雅黑" panose="020B0503020204020204" charset="-122"/>
                <a:ea typeface="微软雅黑" panose="020B0503020204020204" charset="-122"/>
                <a:cs typeface="微软雅黑" panose="020B0503020204020204" charset="-122"/>
              </a:rPr>
              <a:t>问题</a:t>
            </a:r>
            <a:endParaRPr lang="en-US" sz="2400" b="1" dirty="0" smtClean="0">
              <a:solidFill>
                <a:srgbClr val="FFFFFF">
                  <a:alpha val="100000"/>
                </a:srgbClr>
              </a:solidFill>
              <a:latin typeface="微软雅黑" panose="020B0503020204020204" charset="-122"/>
              <a:ea typeface="微软雅黑" panose="020B0503020204020204" charset="-122"/>
              <a:cs typeface="微软雅黑" panose="020B0503020204020204" charset="-122"/>
            </a:endParaRPr>
          </a:p>
          <a:p>
            <a:pPr marL="203200" indent="-203200">
              <a:lnSpc>
                <a:spcPct val="150000"/>
              </a:lnSpc>
              <a:buFont typeface="Arial" panose="020B0604020202020204"/>
              <a:buChar char="•"/>
            </a:pPr>
            <a:r>
              <a:rPr lang="en-US" altLang="zh-CN" sz="2400" b="1" dirty="0">
                <a:solidFill>
                  <a:srgbClr val="FFFFFF">
                    <a:alpha val="100000"/>
                  </a:srgbClr>
                </a:solidFill>
                <a:latin typeface="微软雅黑" panose="020B0503020204020204" charset="-122"/>
                <a:ea typeface="微软雅黑" panose="020B0503020204020204" charset="-122"/>
                <a:cs typeface="微软雅黑" panose="020B0503020204020204" charset="-122"/>
              </a:rPr>
              <a:t>VPU-24</a:t>
            </a:r>
            <a:r>
              <a:rPr lang="en-US" altLang="zh-CN" sz="2400" b="1" dirty="0" smtClean="0">
                <a:solidFill>
                  <a:srgbClr val="FFFFFF">
                    <a:alpha val="100000"/>
                  </a:srgbClr>
                </a:solidFill>
                <a:latin typeface="微软雅黑" panose="020B0503020204020204" charset="-122"/>
                <a:ea typeface="微软雅黑" panose="020B0503020204020204" charset="-122"/>
                <a:cs typeface="微软雅黑" panose="020B0503020204020204" charset="-122"/>
              </a:rPr>
              <a:t>控制器参数</a:t>
            </a:r>
            <a:endParaRPr lang="en-US" sz="2400" b="1" dirty="0" smtClean="0">
              <a:solidFill>
                <a:srgbClr val="FFFFFF">
                  <a:alpha val="100000"/>
                </a:srgbClr>
              </a:solidFill>
              <a:latin typeface="微软雅黑" panose="020B0503020204020204" charset="-122"/>
              <a:ea typeface="微软雅黑" panose="020B0503020204020204" charset="-122"/>
              <a:cs typeface="微软雅黑" panose="020B0503020204020204" charset="-122"/>
            </a:endParaRPr>
          </a:p>
          <a:p>
            <a:pPr marL="203200" lvl="0" indent="-203200">
              <a:lnSpc>
                <a:spcPct val="150000"/>
              </a:lnSpc>
              <a:buFont typeface="Arial" panose="020B0604020202020204"/>
              <a:buChar char="•"/>
            </a:pPr>
            <a:r>
              <a:rPr lang="zh-CN" altLang="en-US" sz="2400" b="1" dirty="0" smtClean="0">
                <a:solidFill>
                  <a:srgbClr val="FFFFFF">
                    <a:alpha val="100000"/>
                  </a:srgbClr>
                </a:solidFill>
                <a:latin typeface="微软雅黑" panose="020B0503020204020204" charset="-122"/>
                <a:ea typeface="微软雅黑" panose="020B0503020204020204" charset="-122"/>
                <a:cs typeface="微软雅黑" panose="020B0503020204020204" charset="-122"/>
              </a:rPr>
              <a:t>如何运行</a:t>
            </a:r>
            <a:endParaRPr lang="en-US" altLang="zh-CN" sz="2400" b="1" dirty="0" smtClean="0">
              <a:solidFill>
                <a:srgbClr val="FFFFFF">
                  <a:alpha val="100000"/>
                </a:srgbClr>
              </a:solidFill>
              <a:latin typeface="微软雅黑" panose="020B0503020204020204" charset="-122"/>
              <a:ea typeface="微软雅黑" panose="020B0503020204020204" charset="-122"/>
              <a:cs typeface="微软雅黑" panose="020B0503020204020204" charset="-122"/>
            </a:endParaRPr>
          </a:p>
          <a:p>
            <a:pPr marL="203200" lvl="0" indent="-203200">
              <a:lnSpc>
                <a:spcPct val="150000"/>
              </a:lnSpc>
              <a:buFont typeface="Arial" panose="020B0604020202020204"/>
              <a:buChar char="•"/>
            </a:pPr>
            <a:r>
              <a:rPr lang="en-US" sz="2400" b="1" dirty="0" err="1" smtClean="0">
                <a:solidFill>
                  <a:srgbClr val="FFFFFF">
                    <a:alpha val="100000"/>
                  </a:srgbClr>
                </a:solidFill>
                <a:latin typeface="微软雅黑" panose="020B0503020204020204" charset="-122"/>
                <a:ea typeface="微软雅黑" panose="020B0503020204020204" charset="-122"/>
                <a:cs typeface="微软雅黑" panose="020B0503020204020204" charset="-122"/>
              </a:rPr>
              <a:t>技术特点</a:t>
            </a:r>
            <a:endParaRPr lang="en-US" sz="2400" b="1" dirty="0" smtClean="0">
              <a:solidFill>
                <a:srgbClr val="FFFFFF">
                  <a:alpha val="100000"/>
                </a:srgbClr>
              </a:solidFill>
              <a:latin typeface="微软雅黑" panose="020B0503020204020204" charset="-122"/>
              <a:ea typeface="微软雅黑" panose="020B0503020204020204" charset="-122"/>
              <a:cs typeface="微软雅黑" panose="020B0503020204020204" charset="-122"/>
            </a:endParaRPr>
          </a:p>
          <a:p>
            <a:pPr marL="203200" lvl="0" indent="-203200">
              <a:lnSpc>
                <a:spcPct val="150000"/>
              </a:lnSpc>
              <a:buFont typeface="Arial" panose="020B0604020202020204"/>
              <a:buChar char="•"/>
            </a:pPr>
            <a:r>
              <a:rPr lang="zh-CN" altLang="en-US" sz="2400" b="1" dirty="0" smtClean="0">
                <a:solidFill>
                  <a:srgbClr val="FFFFFF">
                    <a:alpha val="100000"/>
                  </a:srgbClr>
                </a:solidFill>
                <a:latin typeface="微软雅黑" panose="020B0503020204020204" charset="-122"/>
                <a:ea typeface="微软雅黑" panose="020B0503020204020204" charset="-122"/>
                <a:cs typeface="微软雅黑" panose="020B0503020204020204" charset="-122"/>
              </a:rPr>
              <a:t>产品优势</a:t>
            </a:r>
            <a:endParaRPr lang="en-US" sz="2400" b="1" dirty="0">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5" name="TextBox 5"/>
          <p:cNvSpPr txBox="1"/>
          <p:nvPr/>
        </p:nvSpPr>
        <p:spPr>
          <a:xfrm>
            <a:off x="1773704" y="845686"/>
            <a:ext cx="1278255" cy="2472690"/>
          </a:xfrm>
          <a:prstGeom prst="rect">
            <a:avLst/>
          </a:prstGeom>
        </p:spPr>
        <p:txBody>
          <a:bodyPr vert="eaVert" wrap="square" lIns="0" tIns="0" rIns="0" bIns="0" rtlCol="0" anchor="ctr" anchorCtr="0">
            <a:normAutofit/>
          </a:bodyPr>
          <a:lstStyle/>
          <a:p>
            <a:pPr algn="l">
              <a:lnSpc>
                <a:spcPct val="140000"/>
              </a:lnSpc>
              <a:spcBef>
                <a:spcPct val="0"/>
              </a:spcBef>
            </a:pPr>
            <a:r>
              <a:rPr lang="en-US" sz="4875" b="1">
                <a:solidFill>
                  <a:srgbClr val="FFFFFF">
                    <a:alpha val="100000"/>
                  </a:srgbClr>
                </a:solidFill>
                <a:latin typeface="微软雅黑" panose="020B0503020204020204" charset="-122"/>
                <a:ea typeface="微软雅黑" panose="020B0503020204020204" charset="-122"/>
                <a:cs typeface="微软雅黑" panose="020B0503020204020204" charset="-122"/>
              </a:rPr>
              <a:t>目录</a:t>
            </a:r>
            <a:endParaRPr lang="en-US" sz="487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pic>
        <p:nvPicPr>
          <p:cNvPr id="6" name="图片 5" descr="欧莱克科技"/>
          <p:cNvPicPr>
            <a:picLocks noChangeAspect="1"/>
          </p:cNvPicPr>
          <p:nvPr/>
        </p:nvPicPr>
        <p:blipFill>
          <a:blip r:embed="rId3"/>
          <a:stretch>
            <a:fillRect/>
          </a:stretch>
        </p:blipFill>
        <p:spPr>
          <a:xfrm>
            <a:off x="9829800" y="228600"/>
            <a:ext cx="1873250" cy="487680"/>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6" name="TextBox 6"/>
          <p:cNvSpPr txBox="1"/>
          <p:nvPr/>
        </p:nvSpPr>
        <p:spPr>
          <a:xfrm>
            <a:off x="1867037" y="1055664"/>
            <a:ext cx="9115425" cy="3000375"/>
          </a:xfrm>
          <a:prstGeom prst="rect">
            <a:avLst/>
          </a:prstGeom>
        </p:spPr>
        <p:txBody>
          <a:bodyPr vert="horz" wrap="square" lIns="123825" tIns="123825" rIns="57150" bIns="123825" rtlCol="0" anchor="t" anchorCtr="0">
            <a:spAutoFit/>
          </a:bodyPr>
          <a:lstStyle/>
          <a:p>
            <a:pPr>
              <a:lnSpc>
                <a:spcPct val="150000"/>
              </a:lnSpc>
              <a:spcBef>
                <a:spcPts val="450"/>
              </a:spcBef>
            </a:pPr>
            <a:r>
              <a:rPr lang="en-US" sz="11550" b="1">
                <a:solidFill>
                  <a:srgbClr val="FFFFFF">
                    <a:alpha val="100000"/>
                  </a:srgbClr>
                </a:solidFill>
                <a:latin typeface="微软雅黑" panose="020B0503020204020204" charset="-122"/>
                <a:ea typeface="微软雅黑" panose="020B0503020204020204" charset="-122"/>
                <a:cs typeface="微软雅黑" panose="020B0503020204020204" charset="-122"/>
              </a:rPr>
              <a:t>01</a:t>
            </a:r>
            <a:endParaRPr lang="en-US" sz="11550"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7" name="TextBox 7"/>
          <p:cNvSpPr txBox="1"/>
          <p:nvPr/>
        </p:nvSpPr>
        <p:spPr>
          <a:xfrm>
            <a:off x="1969467" y="3476591"/>
            <a:ext cx="8460177" cy="2669937"/>
          </a:xfrm>
          <a:prstGeom prst="rect">
            <a:avLst/>
          </a:prstGeom>
        </p:spPr>
        <p:txBody>
          <a:bodyPr vert="horz" wrap="square" lIns="123825" tIns="123825" rIns="57150" bIns="123825" rtlCol="0" anchor="t" anchorCtr="0">
            <a:normAutofit/>
          </a:bodyPr>
          <a:lstStyle/>
          <a:p>
            <a:pPr>
              <a:lnSpc>
                <a:spcPct val="174000"/>
              </a:lnSpc>
            </a:pPr>
            <a:r>
              <a:rPr lang="en-US" sz="3075" b="1" dirty="0" err="1">
                <a:solidFill>
                  <a:srgbClr val="FFFFFF">
                    <a:alpha val="100000"/>
                  </a:srgbClr>
                </a:solidFill>
                <a:latin typeface="微软雅黑" panose="020B0503020204020204" charset="-122"/>
                <a:ea typeface="微软雅黑" panose="020B0503020204020204" charset="-122"/>
                <a:cs typeface="微软雅黑" panose="020B0503020204020204" charset="-122"/>
              </a:rPr>
              <a:t>产品概述</a:t>
            </a:r>
            <a:endParaRPr lang="en-US" sz="3075" b="1" dirty="0">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pic>
        <p:nvPicPr>
          <p:cNvPr id="9" name="图片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54127" y="-194733"/>
            <a:ext cx="7334852" cy="6858000"/>
          </a:xfrm>
          <a:prstGeom prst="rect">
            <a:avLst/>
          </a:prstGeom>
        </p:spPr>
      </p:pic>
      <p:pic>
        <p:nvPicPr>
          <p:cNvPr id="8" name="图片 7" descr="欧莱克科技"/>
          <p:cNvPicPr>
            <a:picLocks noChangeAspect="1"/>
          </p:cNvPicPr>
          <p:nvPr/>
        </p:nvPicPr>
        <p:blipFill>
          <a:blip r:embed="rId3"/>
          <a:stretch>
            <a:fillRect/>
          </a:stretch>
        </p:blipFill>
        <p:spPr>
          <a:xfrm>
            <a:off x="9829800" y="228600"/>
            <a:ext cx="1873250" cy="487680"/>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633796" y="2191116"/>
            <a:ext cx="2019230" cy="4671329"/>
          </a:xfrm>
          <a:prstGeom prst="rect">
            <a:avLst/>
          </a:prstGeom>
          <a:solidFill>
            <a:schemeClr val="accent1">
              <a:lumMod val="50000"/>
              <a:alpha val="100000"/>
            </a:schemeClr>
          </a:solidFill>
        </p:spPr>
      </p:sp>
      <p:sp>
        <p:nvSpPr>
          <p:cNvPr id="3" name="AutoShape 3"/>
          <p:cNvSpPr/>
          <p:nvPr/>
        </p:nvSpPr>
        <p:spPr>
          <a:xfrm>
            <a:off x="5086385" y="2191116"/>
            <a:ext cx="2019230" cy="4659137"/>
          </a:xfrm>
          <a:prstGeom prst="rect">
            <a:avLst/>
          </a:prstGeom>
          <a:solidFill>
            <a:schemeClr val="accent1">
              <a:alpha val="100000"/>
            </a:schemeClr>
          </a:solidFill>
        </p:spPr>
      </p:sp>
      <p:sp>
        <p:nvSpPr>
          <p:cNvPr id="4" name="AutoShape 4"/>
          <p:cNvSpPr/>
          <p:nvPr/>
        </p:nvSpPr>
        <p:spPr>
          <a:xfrm>
            <a:off x="5086385" y="1272218"/>
            <a:ext cx="2019230" cy="2019230"/>
          </a:xfrm>
          <a:prstGeom prst="ellipse">
            <a:avLst/>
          </a:prstGeom>
          <a:solidFill>
            <a:schemeClr val="accent1">
              <a:alpha val="100000"/>
            </a:schemeClr>
          </a:solidFill>
        </p:spPr>
      </p:sp>
      <p:sp>
        <p:nvSpPr>
          <p:cNvPr id="5" name="AutoShape 5"/>
          <p:cNvSpPr/>
          <p:nvPr/>
        </p:nvSpPr>
        <p:spPr>
          <a:xfrm>
            <a:off x="9574070" y="2191116"/>
            <a:ext cx="2019230" cy="4659137"/>
          </a:xfrm>
          <a:prstGeom prst="rect">
            <a:avLst/>
          </a:prstGeom>
          <a:solidFill>
            <a:schemeClr val="accent1">
              <a:lumMod val="50000"/>
              <a:alpha val="100000"/>
            </a:schemeClr>
          </a:solidFill>
        </p:spPr>
      </p:sp>
      <p:sp>
        <p:nvSpPr>
          <p:cNvPr id="6" name="AutoShape 6"/>
          <p:cNvSpPr/>
          <p:nvPr/>
        </p:nvSpPr>
        <p:spPr>
          <a:xfrm>
            <a:off x="9574070" y="1272218"/>
            <a:ext cx="2019230" cy="2019230"/>
          </a:xfrm>
          <a:prstGeom prst="ellipse">
            <a:avLst/>
          </a:prstGeom>
          <a:solidFill>
            <a:schemeClr val="accent1">
              <a:lumMod val="50000"/>
              <a:alpha val="100000"/>
            </a:schemeClr>
          </a:solidFill>
        </p:spPr>
      </p:sp>
      <p:sp>
        <p:nvSpPr>
          <p:cNvPr id="7" name="AutoShape 7"/>
          <p:cNvSpPr/>
          <p:nvPr/>
        </p:nvSpPr>
        <p:spPr>
          <a:xfrm>
            <a:off x="9697155" y="1395303"/>
            <a:ext cx="1773060" cy="1773060"/>
          </a:xfrm>
          <a:prstGeom prst="ellipse">
            <a:avLst/>
          </a:prstGeom>
          <a:solidFill>
            <a:schemeClr val="accent1">
              <a:alpha val="100000"/>
            </a:schemeClr>
          </a:solidFill>
        </p:spPr>
      </p:sp>
      <p:sp>
        <p:nvSpPr>
          <p:cNvPr id="8" name="AutoShape 8"/>
          <p:cNvSpPr/>
          <p:nvPr/>
        </p:nvSpPr>
        <p:spPr>
          <a:xfrm>
            <a:off x="7308884" y="2191116"/>
            <a:ext cx="2019230" cy="4659137"/>
          </a:xfrm>
          <a:prstGeom prst="rect">
            <a:avLst/>
          </a:prstGeom>
          <a:solidFill>
            <a:schemeClr val="accent1">
              <a:lumMod val="50000"/>
              <a:alpha val="100000"/>
            </a:schemeClr>
          </a:solidFill>
        </p:spPr>
      </p:sp>
      <p:sp>
        <p:nvSpPr>
          <p:cNvPr id="9" name="AutoShape 9"/>
          <p:cNvSpPr/>
          <p:nvPr/>
        </p:nvSpPr>
        <p:spPr>
          <a:xfrm>
            <a:off x="7308884" y="1272218"/>
            <a:ext cx="2019230" cy="2019230"/>
          </a:xfrm>
          <a:prstGeom prst="ellipse">
            <a:avLst/>
          </a:prstGeom>
          <a:solidFill>
            <a:schemeClr val="accent1">
              <a:lumMod val="50000"/>
              <a:alpha val="100000"/>
            </a:schemeClr>
          </a:solidFill>
        </p:spPr>
      </p:sp>
      <p:sp>
        <p:nvSpPr>
          <p:cNvPr id="10" name="AutoShape 10"/>
          <p:cNvSpPr/>
          <p:nvPr/>
        </p:nvSpPr>
        <p:spPr>
          <a:xfrm>
            <a:off x="7431969" y="1395303"/>
            <a:ext cx="1773060" cy="1773060"/>
          </a:xfrm>
          <a:prstGeom prst="ellipse">
            <a:avLst/>
          </a:prstGeom>
          <a:solidFill>
            <a:schemeClr val="accent1">
              <a:alpha val="100000"/>
            </a:schemeClr>
          </a:solidFill>
        </p:spPr>
      </p:sp>
      <p:sp>
        <p:nvSpPr>
          <p:cNvPr id="11" name="AutoShape 11"/>
          <p:cNvSpPr/>
          <p:nvPr/>
        </p:nvSpPr>
        <p:spPr>
          <a:xfrm>
            <a:off x="2871147" y="2191116"/>
            <a:ext cx="2019230" cy="4671329"/>
          </a:xfrm>
          <a:prstGeom prst="rect">
            <a:avLst/>
          </a:prstGeom>
          <a:solidFill>
            <a:schemeClr val="accent1">
              <a:lumMod val="50000"/>
              <a:alpha val="100000"/>
            </a:schemeClr>
          </a:solidFill>
        </p:spPr>
      </p:sp>
      <p:sp>
        <p:nvSpPr>
          <p:cNvPr id="12" name="AutoShape 12"/>
          <p:cNvSpPr/>
          <p:nvPr/>
        </p:nvSpPr>
        <p:spPr>
          <a:xfrm>
            <a:off x="2871147" y="1272218"/>
            <a:ext cx="2019230" cy="2019230"/>
          </a:xfrm>
          <a:prstGeom prst="ellipse">
            <a:avLst/>
          </a:prstGeom>
          <a:solidFill>
            <a:schemeClr val="accent1">
              <a:lumMod val="50000"/>
              <a:alpha val="100000"/>
            </a:schemeClr>
          </a:solidFill>
        </p:spPr>
      </p:sp>
      <p:sp>
        <p:nvSpPr>
          <p:cNvPr id="13" name="AutoShape 13"/>
          <p:cNvSpPr/>
          <p:nvPr/>
        </p:nvSpPr>
        <p:spPr>
          <a:xfrm>
            <a:off x="2994232" y="1395303"/>
            <a:ext cx="1773060" cy="1773060"/>
          </a:xfrm>
          <a:prstGeom prst="ellipse">
            <a:avLst/>
          </a:prstGeom>
          <a:solidFill>
            <a:schemeClr val="accent1">
              <a:alpha val="100000"/>
            </a:schemeClr>
          </a:solidFill>
        </p:spPr>
      </p:sp>
      <p:sp>
        <p:nvSpPr>
          <p:cNvPr id="14" name="AutoShape 14"/>
          <p:cNvSpPr/>
          <p:nvPr/>
        </p:nvSpPr>
        <p:spPr>
          <a:xfrm>
            <a:off x="633796" y="1272218"/>
            <a:ext cx="2019230" cy="2019230"/>
          </a:xfrm>
          <a:prstGeom prst="ellipse">
            <a:avLst/>
          </a:prstGeom>
          <a:solidFill>
            <a:schemeClr val="accent1">
              <a:lumMod val="50000"/>
              <a:alpha val="100000"/>
            </a:schemeClr>
          </a:solidFill>
        </p:spPr>
      </p:sp>
      <p:sp>
        <p:nvSpPr>
          <p:cNvPr id="15" name="AutoShape 15"/>
          <p:cNvSpPr/>
          <p:nvPr/>
        </p:nvSpPr>
        <p:spPr>
          <a:xfrm>
            <a:off x="756882" y="1395303"/>
            <a:ext cx="1773060" cy="1773060"/>
          </a:xfrm>
          <a:prstGeom prst="ellipse">
            <a:avLst/>
          </a:prstGeom>
          <a:solidFill>
            <a:schemeClr val="accent1">
              <a:alpha val="100000"/>
            </a:schemeClr>
          </a:solidFill>
        </p:spPr>
      </p:sp>
      <p:sp>
        <p:nvSpPr>
          <p:cNvPr id="16" name="TextBox 16"/>
          <p:cNvSpPr txBox="1"/>
          <p:nvPr/>
        </p:nvSpPr>
        <p:spPr>
          <a:xfrm>
            <a:off x="701119" y="3291448"/>
            <a:ext cx="1884585" cy="1024128"/>
          </a:xfrm>
          <a:prstGeom prst="rect">
            <a:avLst/>
          </a:prstGeom>
        </p:spPr>
        <p:txBody>
          <a:bodyPr vert="horz" wrap="square" lIns="123825" tIns="123825" rIns="57150" bIns="123825" rtlCol="0" anchor="t" anchorCtr="0">
            <a:spAutoFit/>
          </a:bodyPr>
          <a:lstStyle/>
          <a:p>
            <a:pPr algn="ctr">
              <a:lnSpc>
                <a:spcPct val="120000"/>
              </a:lnSpc>
            </a:pPr>
            <a:r>
              <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rPr>
              <a:t>产品设计</a:t>
            </a:r>
            <a:endPar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17" name="TextBox 17"/>
          <p:cNvSpPr txBox="1"/>
          <p:nvPr/>
        </p:nvSpPr>
        <p:spPr>
          <a:xfrm>
            <a:off x="633796" y="4276427"/>
            <a:ext cx="2019230" cy="2164080"/>
          </a:xfrm>
          <a:prstGeom prst="rect">
            <a:avLst/>
          </a:prstGeom>
        </p:spPr>
        <p:txBody>
          <a:bodyPr vert="horz" wrap="square" lIns="123825" tIns="123825" rIns="57150" bIns="123825" rtlCol="0" anchor="t" anchorCtr="0">
            <a:spAutoFit/>
          </a:bodyPr>
          <a:lstStyle/>
          <a:p>
            <a:pPr>
              <a:lnSpc>
                <a:spcPct val="150000"/>
              </a:lnSpc>
            </a:pPr>
            <a:r>
              <a:rPr lang="en-US" sz="1350">
                <a:solidFill>
                  <a:srgbClr val="FFFFFF">
                    <a:alpha val="100000"/>
                  </a:srgbClr>
                </a:solidFill>
                <a:latin typeface="微软雅黑" panose="020B0503020204020204" charset="-122"/>
                <a:ea typeface="微软雅黑" panose="020B0503020204020204" charset="-122"/>
                <a:cs typeface="微软雅黑" panose="020B0503020204020204" charset="-122"/>
              </a:rPr>
              <a:t>《换热站高精度广域调节系统》专为集中供热换热站的气候补偿系统设计，可直接实现高精度广域调节、为供热企业降本增效。</a:t>
            </a:r>
            <a:endParaRPr lang="en-US" sz="1350">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18" name="TextBox 18"/>
          <p:cNvSpPr txBox="1"/>
          <p:nvPr/>
        </p:nvSpPr>
        <p:spPr>
          <a:xfrm>
            <a:off x="2910489" y="4276427"/>
            <a:ext cx="2019230" cy="2164080"/>
          </a:xfrm>
          <a:prstGeom prst="rect">
            <a:avLst/>
          </a:prstGeom>
        </p:spPr>
        <p:txBody>
          <a:bodyPr vert="horz" wrap="square" lIns="123825" tIns="123825" rIns="57150" bIns="123825" rtlCol="0" anchor="t" anchorCtr="0">
            <a:spAutoFit/>
          </a:bodyPr>
          <a:lstStyle/>
          <a:p>
            <a:pPr>
              <a:lnSpc>
                <a:spcPct val="150000"/>
              </a:lnSpc>
            </a:pPr>
            <a:r>
              <a:rPr lang="en-US" sz="1350">
                <a:solidFill>
                  <a:srgbClr val="FFFFFF">
                    <a:alpha val="100000"/>
                  </a:srgbClr>
                </a:solidFill>
                <a:latin typeface="微软雅黑" panose="020B0503020204020204" charset="-122"/>
                <a:ea typeface="微软雅黑" panose="020B0503020204020204" charset="-122"/>
                <a:cs typeface="微软雅黑" panose="020B0503020204020204" charset="-122"/>
              </a:rPr>
              <a:t>每一套《换热站高精度广域调节系统》由一台VPU-24控制器和两台阶梯特性并联电动执行阀构成。</a:t>
            </a:r>
            <a:endParaRPr lang="en-US" sz="1350">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19" name="TextBox 19"/>
          <p:cNvSpPr txBox="1"/>
          <p:nvPr/>
        </p:nvSpPr>
        <p:spPr>
          <a:xfrm>
            <a:off x="5125727" y="4276427"/>
            <a:ext cx="2019230" cy="2164080"/>
          </a:xfrm>
          <a:prstGeom prst="rect">
            <a:avLst/>
          </a:prstGeom>
        </p:spPr>
        <p:txBody>
          <a:bodyPr vert="horz" wrap="square" lIns="123825" tIns="123825" rIns="57150" bIns="123825" rtlCol="0" anchor="t" anchorCtr="0">
            <a:spAutoFit/>
          </a:bodyPr>
          <a:lstStyle/>
          <a:p>
            <a:pPr>
              <a:lnSpc>
                <a:spcPct val="150000"/>
              </a:lnSpc>
            </a:pPr>
            <a:r>
              <a:rPr lang="en-US" sz="1350">
                <a:solidFill>
                  <a:srgbClr val="FFFFFF">
                    <a:alpha val="100000"/>
                  </a:srgbClr>
                </a:solidFill>
                <a:latin typeface="微软雅黑" panose="020B0503020204020204" charset="-122"/>
                <a:ea typeface="微软雅黑" panose="020B0503020204020204" charset="-122"/>
                <a:cs typeface="微软雅黑" panose="020B0503020204020204" charset="-122"/>
              </a:rPr>
              <a:t>产品一般安装在换热站气候补偿系统的电动执行阀位置，例如站在内每个供暖分区一次侧主管道上。</a:t>
            </a:r>
            <a:endParaRPr lang="en-US" sz="1350">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20" name="TextBox 20"/>
          <p:cNvSpPr txBox="1"/>
          <p:nvPr/>
        </p:nvSpPr>
        <p:spPr>
          <a:xfrm>
            <a:off x="7348226" y="4276427"/>
            <a:ext cx="2019230" cy="2164080"/>
          </a:xfrm>
          <a:prstGeom prst="rect">
            <a:avLst/>
          </a:prstGeom>
        </p:spPr>
        <p:txBody>
          <a:bodyPr vert="horz" wrap="square" lIns="123825" tIns="123825" rIns="57150" bIns="123825" rtlCol="0" anchor="t" anchorCtr="0">
            <a:spAutoFit/>
          </a:bodyPr>
          <a:lstStyle/>
          <a:p>
            <a:pPr>
              <a:lnSpc>
                <a:spcPct val="150000"/>
              </a:lnSpc>
            </a:pPr>
            <a:r>
              <a:rPr lang="en-US" sz="1350">
                <a:solidFill>
                  <a:srgbClr val="FFFFFF">
                    <a:alpha val="100000"/>
                  </a:srgbClr>
                </a:solidFill>
                <a:latin typeface="微软雅黑" panose="020B0503020204020204" charset="-122"/>
                <a:ea typeface="微软雅黑" panose="020B0503020204020204" charset="-122"/>
                <a:cs typeface="微软雅黑" panose="020B0503020204020204" charset="-122"/>
              </a:rPr>
              <a:t>本产品可用于换人站升级改造。如果原气候补偿系统（自控系统）中已有电动执行器型号能通过匹配认证可沿用。</a:t>
            </a:r>
            <a:endParaRPr lang="en-US" sz="1350">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21" name="TextBox 21"/>
          <p:cNvSpPr txBox="1"/>
          <p:nvPr/>
        </p:nvSpPr>
        <p:spPr>
          <a:xfrm>
            <a:off x="9613411" y="4276427"/>
            <a:ext cx="2019230" cy="2164080"/>
          </a:xfrm>
          <a:prstGeom prst="rect">
            <a:avLst/>
          </a:prstGeom>
        </p:spPr>
        <p:txBody>
          <a:bodyPr vert="horz" wrap="square" lIns="123825" tIns="123825" rIns="57150" bIns="123825" rtlCol="0" anchor="t" anchorCtr="0">
            <a:spAutoFit/>
          </a:bodyPr>
          <a:lstStyle/>
          <a:p>
            <a:pPr>
              <a:lnSpc>
                <a:spcPct val="150000"/>
              </a:lnSpc>
            </a:pPr>
            <a:r>
              <a:rPr lang="en-US" sz="1350">
                <a:solidFill>
                  <a:srgbClr val="FFFFFF">
                    <a:alpha val="100000"/>
                  </a:srgbClr>
                </a:solidFill>
                <a:latin typeface="微软雅黑" panose="020B0503020204020204" charset="-122"/>
                <a:ea typeface="微软雅黑" panose="020B0503020204020204" charset="-122"/>
                <a:cs typeface="微软雅黑" panose="020B0503020204020204" charset="-122"/>
              </a:rPr>
              <a:t>如果是新建换热站，建议直接为新气候补偿系统（自控系统）配置全套《换热站高精度广域调节系统》，效果更好。</a:t>
            </a:r>
            <a:endParaRPr lang="en-US" sz="1350">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22" name="AutoShape 22"/>
          <p:cNvSpPr/>
          <p:nvPr/>
        </p:nvSpPr>
        <p:spPr>
          <a:xfrm>
            <a:off x="5209470" y="1395303"/>
            <a:ext cx="1773060" cy="1773060"/>
          </a:xfrm>
          <a:prstGeom prst="ellipse">
            <a:avLst/>
          </a:prstGeom>
          <a:solidFill>
            <a:schemeClr val="accent1">
              <a:lumMod val="50000"/>
              <a:alpha val="100000"/>
            </a:schemeClr>
          </a:solidFill>
        </p:spPr>
      </p:sp>
      <p:sp>
        <p:nvSpPr>
          <p:cNvPr id="23" name="TextBox 23"/>
          <p:cNvSpPr txBox="1"/>
          <p:nvPr/>
        </p:nvSpPr>
        <p:spPr>
          <a:xfrm>
            <a:off x="2938469" y="3291448"/>
            <a:ext cx="1884585" cy="1024128"/>
          </a:xfrm>
          <a:prstGeom prst="rect">
            <a:avLst/>
          </a:prstGeom>
        </p:spPr>
        <p:txBody>
          <a:bodyPr vert="horz" wrap="square" lIns="123825" tIns="123825" rIns="57150" bIns="123825" rtlCol="0" anchor="t" anchorCtr="0">
            <a:spAutoFit/>
          </a:bodyPr>
          <a:lstStyle/>
          <a:p>
            <a:pPr algn="ctr">
              <a:lnSpc>
                <a:spcPct val="120000"/>
              </a:lnSpc>
            </a:pPr>
            <a:r>
              <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rPr>
              <a:t>构成</a:t>
            </a:r>
            <a:endPar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24" name="TextBox 24"/>
          <p:cNvSpPr txBox="1"/>
          <p:nvPr/>
        </p:nvSpPr>
        <p:spPr>
          <a:xfrm>
            <a:off x="7376206" y="3291448"/>
            <a:ext cx="1884585" cy="1024128"/>
          </a:xfrm>
          <a:prstGeom prst="rect">
            <a:avLst/>
          </a:prstGeom>
        </p:spPr>
        <p:txBody>
          <a:bodyPr vert="horz" wrap="square" lIns="123825" tIns="123825" rIns="57150" bIns="123825" rtlCol="0" anchor="t" anchorCtr="0">
            <a:spAutoFit/>
          </a:bodyPr>
          <a:lstStyle/>
          <a:p>
            <a:pPr algn="ctr">
              <a:lnSpc>
                <a:spcPct val="120000"/>
              </a:lnSpc>
            </a:pPr>
            <a:r>
              <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rPr>
              <a:t>应用场景</a:t>
            </a:r>
            <a:endPar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25" name="TextBox 25"/>
          <p:cNvSpPr txBox="1"/>
          <p:nvPr/>
        </p:nvSpPr>
        <p:spPr>
          <a:xfrm>
            <a:off x="9641392" y="3291448"/>
            <a:ext cx="1884585" cy="1024128"/>
          </a:xfrm>
          <a:prstGeom prst="rect">
            <a:avLst/>
          </a:prstGeom>
        </p:spPr>
        <p:txBody>
          <a:bodyPr vert="horz" wrap="square" lIns="123825" tIns="123825" rIns="57150" bIns="123825" rtlCol="0" anchor="t" anchorCtr="0">
            <a:spAutoFit/>
          </a:bodyPr>
          <a:lstStyle/>
          <a:p>
            <a:pPr algn="ctr">
              <a:lnSpc>
                <a:spcPct val="120000"/>
              </a:lnSpc>
            </a:pPr>
            <a:r>
              <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rPr>
              <a:t>效果</a:t>
            </a:r>
            <a:endPar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26" name="TextBox 26"/>
          <p:cNvSpPr txBox="1"/>
          <p:nvPr/>
        </p:nvSpPr>
        <p:spPr>
          <a:xfrm>
            <a:off x="5153708" y="3291448"/>
            <a:ext cx="1884585" cy="1024128"/>
          </a:xfrm>
          <a:prstGeom prst="rect">
            <a:avLst/>
          </a:prstGeom>
        </p:spPr>
        <p:txBody>
          <a:bodyPr vert="horz" wrap="square" lIns="123825" tIns="123825" rIns="57150" bIns="123825" rtlCol="0" anchor="t" anchorCtr="0">
            <a:spAutoFit/>
          </a:bodyPr>
          <a:lstStyle/>
          <a:p>
            <a:pPr algn="ctr">
              <a:lnSpc>
                <a:spcPct val="120000"/>
              </a:lnSpc>
            </a:pPr>
            <a:r>
              <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rPr>
              <a:t>安装位置</a:t>
            </a:r>
            <a:endPar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27" name="Freeform 27"/>
          <p:cNvSpPr/>
          <p:nvPr/>
        </p:nvSpPr>
        <p:spPr>
          <a:xfrm>
            <a:off x="1298185" y="2005652"/>
            <a:ext cx="690452" cy="552362"/>
          </a:xfrm>
          <a:custGeom>
            <a:avLst/>
            <a:gdLst/>
            <a:ahLst/>
            <a:cxnLst/>
            <a:rect l="l" t="t" r="r" b="b"/>
            <a:pathLst>
              <a:path w="304800" h="304800">
                <a:moveTo>
                  <a:pt x="106680" y="0"/>
                </a:moveTo>
                <a:lnTo>
                  <a:pt x="91440" y="0"/>
                </a:lnTo>
                <a:lnTo>
                  <a:pt x="0" y="45720"/>
                </a:lnTo>
                <a:lnTo>
                  <a:pt x="0" y="137160"/>
                </a:lnTo>
                <a:lnTo>
                  <a:pt x="60960" y="121920"/>
                </a:lnTo>
                <a:lnTo>
                  <a:pt x="60960" y="304800"/>
                </a:lnTo>
                <a:lnTo>
                  <a:pt x="243840" y="304800"/>
                </a:lnTo>
                <a:lnTo>
                  <a:pt x="243840" y="121920"/>
                </a:lnTo>
                <a:lnTo>
                  <a:pt x="304800" y="137160"/>
                </a:lnTo>
                <a:lnTo>
                  <a:pt x="304800" y="45720"/>
                </a:lnTo>
                <a:lnTo>
                  <a:pt x="213360" y="0"/>
                </a:lnTo>
                <a:lnTo>
                  <a:pt x="198120" y="0"/>
                </a:lnTo>
                <a:cubicBezTo>
                  <a:pt x="198120" y="25251"/>
                  <a:pt x="177651" y="45720"/>
                  <a:pt x="152400" y="45720"/>
                </a:cubicBezTo>
                <a:cubicBezTo>
                  <a:pt x="127149" y="45720"/>
                  <a:pt x="106680" y="25251"/>
                  <a:pt x="106680" y="0"/>
                </a:cubicBezTo>
                <a:lnTo>
                  <a:pt x="106680" y="0"/>
                </a:lnTo>
                <a:close/>
              </a:path>
            </a:pathLst>
          </a:custGeom>
          <a:solidFill>
            <a:srgbClr val="FFFFFF">
              <a:alpha val="100000"/>
            </a:srgbClr>
          </a:solidFill>
        </p:spPr>
      </p:sp>
      <p:sp>
        <p:nvSpPr>
          <p:cNvPr id="28" name="Freeform 28"/>
          <p:cNvSpPr/>
          <p:nvPr/>
        </p:nvSpPr>
        <p:spPr>
          <a:xfrm>
            <a:off x="3521727" y="1922798"/>
            <a:ext cx="718070" cy="718070"/>
          </a:xfrm>
          <a:custGeom>
            <a:avLst/>
            <a:gdLst/>
            <a:ahLst/>
            <a:cxnLst/>
            <a:rect l="l" t="t" r="r" b="b"/>
            <a:pathLst>
              <a:path w="304800" h="304800">
                <a:moveTo>
                  <a:pt x="60960" y="167640"/>
                </a:moveTo>
                <a:lnTo>
                  <a:pt x="30480" y="167640"/>
                </a:lnTo>
                <a:cubicBezTo>
                  <a:pt x="13649" y="167640"/>
                  <a:pt x="0" y="153991"/>
                  <a:pt x="0" y="137160"/>
                </a:cubicBezTo>
                <a:lnTo>
                  <a:pt x="0" y="137160"/>
                </a:lnTo>
                <a:lnTo>
                  <a:pt x="0" y="76200"/>
                </a:lnTo>
                <a:cubicBezTo>
                  <a:pt x="0" y="59436"/>
                  <a:pt x="13716" y="45720"/>
                  <a:pt x="30480" y="45720"/>
                </a:cubicBezTo>
                <a:lnTo>
                  <a:pt x="60960" y="45720"/>
                </a:lnTo>
                <a:lnTo>
                  <a:pt x="60960" y="15240"/>
                </a:lnTo>
                <a:lnTo>
                  <a:pt x="274320" y="15240"/>
                </a:lnTo>
                <a:lnTo>
                  <a:pt x="274320" y="167640"/>
                </a:lnTo>
                <a:cubicBezTo>
                  <a:pt x="274320" y="201311"/>
                  <a:pt x="247031" y="228600"/>
                  <a:pt x="213360" y="228600"/>
                </a:cubicBezTo>
                <a:lnTo>
                  <a:pt x="213360" y="228600"/>
                </a:lnTo>
                <a:lnTo>
                  <a:pt x="121920" y="228600"/>
                </a:lnTo>
                <a:cubicBezTo>
                  <a:pt x="88249" y="228600"/>
                  <a:pt x="60960" y="201311"/>
                  <a:pt x="60960" y="167640"/>
                </a:cubicBezTo>
                <a:lnTo>
                  <a:pt x="60960" y="167640"/>
                </a:lnTo>
                <a:close/>
                <a:moveTo>
                  <a:pt x="60960" y="137160"/>
                </a:moveTo>
                <a:lnTo>
                  <a:pt x="60960" y="76200"/>
                </a:lnTo>
                <a:lnTo>
                  <a:pt x="30480" y="76200"/>
                </a:lnTo>
                <a:lnTo>
                  <a:pt x="30480" y="137160"/>
                </a:lnTo>
                <a:lnTo>
                  <a:pt x="60960" y="137160"/>
                </a:lnTo>
                <a:close/>
                <a:moveTo>
                  <a:pt x="30480" y="259080"/>
                </a:moveTo>
                <a:lnTo>
                  <a:pt x="30480" y="243840"/>
                </a:lnTo>
                <a:lnTo>
                  <a:pt x="304800" y="243840"/>
                </a:lnTo>
                <a:lnTo>
                  <a:pt x="304800" y="259080"/>
                </a:lnTo>
                <a:lnTo>
                  <a:pt x="243840" y="289560"/>
                </a:lnTo>
                <a:lnTo>
                  <a:pt x="91440" y="289560"/>
                </a:lnTo>
                <a:lnTo>
                  <a:pt x="30480" y="259080"/>
                </a:lnTo>
                <a:close/>
              </a:path>
            </a:pathLst>
          </a:custGeom>
          <a:solidFill>
            <a:srgbClr val="FFFFFF">
              <a:alpha val="100000"/>
            </a:srgbClr>
          </a:solidFill>
        </p:spPr>
      </p:sp>
      <p:sp>
        <p:nvSpPr>
          <p:cNvPr id="29" name="Freeform 29"/>
          <p:cNvSpPr/>
          <p:nvPr/>
        </p:nvSpPr>
        <p:spPr>
          <a:xfrm>
            <a:off x="5688634" y="1783749"/>
            <a:ext cx="814733" cy="814733"/>
          </a:xfrm>
          <a:custGeom>
            <a:avLst/>
            <a:gdLst/>
            <a:ahLst/>
            <a:cxnLst/>
            <a:rect l="l" t="t" r="r" b="b"/>
            <a:pathLst>
              <a:path w="304800" h="304800">
                <a:moveTo>
                  <a:pt x="304800" y="180975"/>
                </a:moveTo>
                <a:lnTo>
                  <a:pt x="247650" y="123825"/>
                </a:lnTo>
                <a:lnTo>
                  <a:pt x="247650" y="38100"/>
                </a:lnTo>
                <a:lnTo>
                  <a:pt x="209550" y="38100"/>
                </a:lnTo>
                <a:lnTo>
                  <a:pt x="209550" y="85725"/>
                </a:lnTo>
                <a:lnTo>
                  <a:pt x="152400" y="28575"/>
                </a:lnTo>
                <a:lnTo>
                  <a:pt x="0" y="180975"/>
                </a:lnTo>
                <a:lnTo>
                  <a:pt x="0" y="190500"/>
                </a:lnTo>
                <a:lnTo>
                  <a:pt x="38100" y="190500"/>
                </a:lnTo>
                <a:lnTo>
                  <a:pt x="38100" y="285750"/>
                </a:lnTo>
                <a:lnTo>
                  <a:pt x="133350" y="285750"/>
                </a:lnTo>
                <a:lnTo>
                  <a:pt x="133350" y="228600"/>
                </a:lnTo>
                <a:lnTo>
                  <a:pt x="171450" y="228600"/>
                </a:lnTo>
                <a:lnTo>
                  <a:pt x="171450" y="285750"/>
                </a:lnTo>
                <a:lnTo>
                  <a:pt x="266700" y="285750"/>
                </a:lnTo>
                <a:lnTo>
                  <a:pt x="266700" y="190500"/>
                </a:lnTo>
                <a:lnTo>
                  <a:pt x="304800" y="190500"/>
                </a:lnTo>
                <a:close/>
              </a:path>
            </a:pathLst>
          </a:custGeom>
          <a:solidFill>
            <a:srgbClr val="FFFFFF">
              <a:alpha val="100000"/>
            </a:srgbClr>
          </a:solidFill>
        </p:spPr>
      </p:sp>
      <p:sp>
        <p:nvSpPr>
          <p:cNvPr id="30" name="Freeform 30"/>
          <p:cNvSpPr/>
          <p:nvPr/>
        </p:nvSpPr>
        <p:spPr>
          <a:xfrm>
            <a:off x="7967443" y="1832081"/>
            <a:ext cx="702113" cy="718070"/>
          </a:xfrm>
          <a:custGeom>
            <a:avLst/>
            <a:gdLst/>
            <a:ahLst/>
            <a:cxnLst/>
            <a:rect l="l" t="t" r="r" b="b"/>
            <a:pathLst>
              <a:path w="304800" h="304800">
                <a:moveTo>
                  <a:pt x="209550" y="0"/>
                </a:moveTo>
                <a:cubicBezTo>
                  <a:pt x="156943" y="0"/>
                  <a:pt x="114300" y="42643"/>
                  <a:pt x="114300" y="95250"/>
                </a:cubicBezTo>
                <a:cubicBezTo>
                  <a:pt x="114300" y="101213"/>
                  <a:pt x="114852" y="107042"/>
                  <a:pt x="115900" y="112700"/>
                </a:cubicBezTo>
                <a:lnTo>
                  <a:pt x="0" y="228600"/>
                </a:lnTo>
                <a:lnTo>
                  <a:pt x="0" y="285750"/>
                </a:lnTo>
                <a:cubicBezTo>
                  <a:pt x="0" y="296275"/>
                  <a:pt x="8525" y="304800"/>
                  <a:pt x="19050" y="304800"/>
                </a:cubicBezTo>
                <a:lnTo>
                  <a:pt x="38100" y="304800"/>
                </a:lnTo>
                <a:lnTo>
                  <a:pt x="38100" y="285750"/>
                </a:lnTo>
                <a:lnTo>
                  <a:pt x="76200" y="285750"/>
                </a:lnTo>
                <a:lnTo>
                  <a:pt x="76200" y="247650"/>
                </a:lnTo>
                <a:lnTo>
                  <a:pt x="114300" y="247650"/>
                </a:lnTo>
                <a:lnTo>
                  <a:pt x="114300" y="209550"/>
                </a:lnTo>
                <a:lnTo>
                  <a:pt x="152400" y="209550"/>
                </a:lnTo>
                <a:lnTo>
                  <a:pt x="177117" y="184833"/>
                </a:lnTo>
                <a:cubicBezTo>
                  <a:pt x="187242" y="188500"/>
                  <a:pt x="198158" y="190500"/>
                  <a:pt x="209550" y="190500"/>
                </a:cubicBezTo>
                <a:cubicBezTo>
                  <a:pt x="262157" y="190500"/>
                  <a:pt x="304800" y="147857"/>
                  <a:pt x="304800" y="95250"/>
                </a:cubicBezTo>
                <a:cubicBezTo>
                  <a:pt x="304800" y="42643"/>
                  <a:pt x="262157" y="0"/>
                  <a:pt x="209550" y="0"/>
                </a:cubicBezTo>
                <a:close/>
                <a:moveTo>
                  <a:pt x="238087" y="95288"/>
                </a:moveTo>
                <a:cubicBezTo>
                  <a:pt x="222304" y="95288"/>
                  <a:pt x="209512" y="82496"/>
                  <a:pt x="209512" y="66713"/>
                </a:cubicBezTo>
                <a:cubicBezTo>
                  <a:pt x="209512" y="50930"/>
                  <a:pt x="222304" y="38138"/>
                  <a:pt x="238087" y="38138"/>
                </a:cubicBezTo>
                <a:cubicBezTo>
                  <a:pt x="253870" y="38138"/>
                  <a:pt x="266662" y="50930"/>
                  <a:pt x="266662" y="66713"/>
                </a:cubicBezTo>
                <a:cubicBezTo>
                  <a:pt x="266662" y="82496"/>
                  <a:pt x="253870" y="95288"/>
                  <a:pt x="238087" y="95288"/>
                </a:cubicBezTo>
                <a:close/>
              </a:path>
            </a:pathLst>
          </a:custGeom>
          <a:solidFill>
            <a:srgbClr val="FFFFFF">
              <a:alpha val="100000"/>
            </a:srgbClr>
          </a:solidFill>
        </p:spPr>
      </p:sp>
      <p:sp>
        <p:nvSpPr>
          <p:cNvPr id="31" name="Freeform 31"/>
          <p:cNvSpPr/>
          <p:nvPr/>
        </p:nvSpPr>
        <p:spPr>
          <a:xfrm>
            <a:off x="10232034" y="1839465"/>
            <a:ext cx="703303" cy="703303"/>
          </a:xfrm>
          <a:custGeom>
            <a:avLst/>
            <a:gdLst/>
            <a:ahLst/>
            <a:cxnLst/>
            <a:rect l="l" t="t" r="r" b="b"/>
            <a:pathLst>
              <a:path w="304800" h="304800">
                <a:moveTo>
                  <a:pt x="121920" y="28651"/>
                </a:moveTo>
                <a:lnTo>
                  <a:pt x="121920" y="0"/>
                </a:lnTo>
                <a:lnTo>
                  <a:pt x="152400" y="0"/>
                </a:lnTo>
                <a:lnTo>
                  <a:pt x="152400" y="243840"/>
                </a:lnTo>
                <a:lnTo>
                  <a:pt x="304800" y="243840"/>
                </a:lnTo>
                <a:lnTo>
                  <a:pt x="243840" y="304800"/>
                </a:lnTo>
                <a:lnTo>
                  <a:pt x="30480" y="304800"/>
                </a:lnTo>
                <a:lnTo>
                  <a:pt x="0" y="243840"/>
                </a:lnTo>
                <a:lnTo>
                  <a:pt x="121920" y="243840"/>
                </a:lnTo>
                <a:lnTo>
                  <a:pt x="121920" y="213360"/>
                </a:lnTo>
                <a:lnTo>
                  <a:pt x="0" y="213360"/>
                </a:lnTo>
                <a:lnTo>
                  <a:pt x="0" y="209398"/>
                </a:lnTo>
                <a:cubicBezTo>
                  <a:pt x="56940" y="163544"/>
                  <a:pt x="99498" y="101956"/>
                  <a:pt x="121234" y="31242"/>
                </a:cubicBezTo>
                <a:lnTo>
                  <a:pt x="121920" y="28651"/>
                </a:lnTo>
                <a:close/>
                <a:moveTo>
                  <a:pt x="304343" y="213360"/>
                </a:moveTo>
                <a:lnTo>
                  <a:pt x="152400" y="213360"/>
                </a:lnTo>
                <a:lnTo>
                  <a:pt x="152400" y="207874"/>
                </a:lnTo>
                <a:cubicBezTo>
                  <a:pt x="171650" y="179451"/>
                  <a:pt x="183137" y="144409"/>
                  <a:pt x="183137" y="106680"/>
                </a:cubicBezTo>
                <a:cubicBezTo>
                  <a:pt x="183137" y="68951"/>
                  <a:pt x="171660" y="33909"/>
                  <a:pt x="151990" y="4848"/>
                </a:cubicBezTo>
                <a:lnTo>
                  <a:pt x="152400" y="5486"/>
                </a:lnTo>
                <a:lnTo>
                  <a:pt x="152400" y="2438"/>
                </a:lnTo>
                <a:cubicBezTo>
                  <a:pt x="237877" y="37719"/>
                  <a:pt x="298180" y="117796"/>
                  <a:pt x="304305" y="212646"/>
                </a:cubicBezTo>
                <a:lnTo>
                  <a:pt x="304343" y="213360"/>
                </a:lnTo>
                <a:close/>
              </a:path>
            </a:pathLst>
          </a:custGeom>
          <a:solidFill>
            <a:srgbClr val="FFFFFF">
              <a:alpha val="100000"/>
            </a:srgbClr>
          </a:solidFill>
        </p:spPr>
      </p:sp>
      <p:grpSp>
        <p:nvGrpSpPr>
          <p:cNvPr id="32" name="Group 32"/>
          <p:cNvGrpSpPr/>
          <p:nvPr/>
        </p:nvGrpSpPr>
        <p:grpSpPr>
          <a:xfrm>
            <a:off x="454963" y="93878"/>
            <a:ext cx="10641129" cy="914400"/>
            <a:chOff x="454963" y="93878"/>
            <a:chExt cx="10641129" cy="914400"/>
          </a:xfrm>
        </p:grpSpPr>
        <p:sp>
          <p:nvSpPr>
            <p:cNvPr id="33" name="AutoShape 33"/>
            <p:cNvSpPr/>
            <p:nvPr/>
          </p:nvSpPr>
          <p:spPr>
            <a:xfrm>
              <a:off x="454963" y="331168"/>
              <a:ext cx="84147" cy="84147"/>
            </a:xfrm>
            <a:prstGeom prst="ellipse">
              <a:avLst/>
            </a:prstGeom>
            <a:solidFill>
              <a:schemeClr val="accent1">
                <a:alpha val="100000"/>
              </a:schemeClr>
            </a:solidFill>
          </p:spPr>
        </p:sp>
        <p:sp>
          <p:nvSpPr>
            <p:cNvPr id="34" name="AutoShape 34"/>
            <p:cNvSpPr/>
            <p:nvPr/>
          </p:nvSpPr>
          <p:spPr>
            <a:xfrm>
              <a:off x="575049" y="337743"/>
              <a:ext cx="78137" cy="78137"/>
            </a:xfrm>
            <a:prstGeom prst="ellipse">
              <a:avLst/>
            </a:prstGeom>
            <a:solidFill>
              <a:schemeClr val="accent1">
                <a:alpha val="80000"/>
              </a:schemeClr>
            </a:solidFill>
          </p:spPr>
        </p:sp>
        <p:sp>
          <p:nvSpPr>
            <p:cNvPr id="35" name="AutoShape 35"/>
            <p:cNvSpPr/>
            <p:nvPr/>
          </p:nvSpPr>
          <p:spPr>
            <a:xfrm>
              <a:off x="689125" y="339460"/>
              <a:ext cx="74704" cy="74704"/>
            </a:xfrm>
            <a:prstGeom prst="ellipse">
              <a:avLst/>
            </a:prstGeom>
            <a:solidFill>
              <a:schemeClr val="accent1">
                <a:alpha val="60000"/>
              </a:schemeClr>
            </a:solidFill>
          </p:spPr>
        </p:sp>
        <p:sp>
          <p:nvSpPr>
            <p:cNvPr id="36" name="AutoShape 36"/>
            <p:cNvSpPr/>
            <p:nvPr/>
          </p:nvSpPr>
          <p:spPr>
            <a:xfrm>
              <a:off x="799768" y="348430"/>
              <a:ext cx="69238" cy="69238"/>
            </a:xfrm>
            <a:prstGeom prst="ellipse">
              <a:avLst/>
            </a:prstGeom>
            <a:solidFill>
              <a:schemeClr val="accent1">
                <a:alpha val="40000"/>
              </a:schemeClr>
            </a:solidFill>
          </p:spPr>
        </p:sp>
        <p:sp>
          <p:nvSpPr>
            <p:cNvPr id="37" name="AutoShape 37"/>
            <p:cNvSpPr/>
            <p:nvPr/>
          </p:nvSpPr>
          <p:spPr>
            <a:xfrm>
              <a:off x="904945" y="344297"/>
              <a:ext cx="65594" cy="65594"/>
            </a:xfrm>
            <a:prstGeom prst="ellipse">
              <a:avLst/>
            </a:prstGeom>
            <a:solidFill>
              <a:schemeClr val="accent1">
                <a:alpha val="20000"/>
              </a:schemeClr>
            </a:solidFill>
          </p:spPr>
        </p:sp>
        <p:sp>
          <p:nvSpPr>
            <p:cNvPr id="38" name="AutoShape 38"/>
            <p:cNvSpPr/>
            <p:nvPr/>
          </p:nvSpPr>
          <p:spPr>
            <a:xfrm>
              <a:off x="454963" y="448942"/>
              <a:ext cx="84147" cy="84147"/>
            </a:xfrm>
            <a:prstGeom prst="ellipse">
              <a:avLst/>
            </a:prstGeom>
            <a:solidFill>
              <a:schemeClr val="accent1">
                <a:alpha val="100000"/>
              </a:schemeClr>
            </a:solidFill>
          </p:spPr>
        </p:sp>
        <p:sp>
          <p:nvSpPr>
            <p:cNvPr id="39" name="AutoShape 39"/>
            <p:cNvSpPr/>
            <p:nvPr/>
          </p:nvSpPr>
          <p:spPr>
            <a:xfrm>
              <a:off x="575049" y="455517"/>
              <a:ext cx="78137" cy="78137"/>
            </a:xfrm>
            <a:prstGeom prst="ellipse">
              <a:avLst/>
            </a:prstGeom>
            <a:solidFill>
              <a:schemeClr val="accent1">
                <a:alpha val="80000"/>
              </a:schemeClr>
            </a:solidFill>
          </p:spPr>
        </p:sp>
        <p:sp>
          <p:nvSpPr>
            <p:cNvPr id="40" name="AutoShape 40"/>
            <p:cNvSpPr/>
            <p:nvPr/>
          </p:nvSpPr>
          <p:spPr>
            <a:xfrm>
              <a:off x="689125" y="457233"/>
              <a:ext cx="74704" cy="74704"/>
            </a:xfrm>
            <a:prstGeom prst="ellipse">
              <a:avLst/>
            </a:prstGeom>
            <a:solidFill>
              <a:schemeClr val="accent1">
                <a:alpha val="60000"/>
              </a:schemeClr>
            </a:solidFill>
          </p:spPr>
        </p:sp>
        <p:sp>
          <p:nvSpPr>
            <p:cNvPr id="41" name="AutoShape 41"/>
            <p:cNvSpPr/>
            <p:nvPr/>
          </p:nvSpPr>
          <p:spPr>
            <a:xfrm>
              <a:off x="799768" y="466203"/>
              <a:ext cx="69238" cy="69238"/>
            </a:xfrm>
            <a:prstGeom prst="ellipse">
              <a:avLst/>
            </a:prstGeom>
            <a:solidFill>
              <a:schemeClr val="accent1">
                <a:alpha val="40000"/>
              </a:schemeClr>
            </a:solidFill>
          </p:spPr>
        </p:sp>
        <p:sp>
          <p:nvSpPr>
            <p:cNvPr id="42" name="AutoShape 42"/>
            <p:cNvSpPr/>
            <p:nvPr/>
          </p:nvSpPr>
          <p:spPr>
            <a:xfrm>
              <a:off x="904945" y="462070"/>
              <a:ext cx="65594" cy="65594"/>
            </a:xfrm>
            <a:prstGeom prst="ellipse">
              <a:avLst/>
            </a:prstGeom>
            <a:solidFill>
              <a:schemeClr val="accent1">
                <a:alpha val="20000"/>
              </a:schemeClr>
            </a:solidFill>
          </p:spPr>
        </p:sp>
        <p:sp>
          <p:nvSpPr>
            <p:cNvPr id="43" name="AutoShape 43"/>
            <p:cNvSpPr/>
            <p:nvPr/>
          </p:nvSpPr>
          <p:spPr>
            <a:xfrm>
              <a:off x="454963" y="566715"/>
              <a:ext cx="84147" cy="84147"/>
            </a:xfrm>
            <a:prstGeom prst="ellipse">
              <a:avLst/>
            </a:prstGeom>
            <a:solidFill>
              <a:schemeClr val="accent1">
                <a:alpha val="100000"/>
              </a:schemeClr>
            </a:solidFill>
          </p:spPr>
        </p:sp>
        <p:sp>
          <p:nvSpPr>
            <p:cNvPr id="44" name="AutoShape 44"/>
            <p:cNvSpPr/>
            <p:nvPr/>
          </p:nvSpPr>
          <p:spPr>
            <a:xfrm>
              <a:off x="575049" y="573291"/>
              <a:ext cx="78137" cy="78137"/>
            </a:xfrm>
            <a:prstGeom prst="ellipse">
              <a:avLst/>
            </a:prstGeom>
            <a:solidFill>
              <a:schemeClr val="accent1">
                <a:alpha val="80000"/>
              </a:schemeClr>
            </a:solidFill>
          </p:spPr>
        </p:sp>
        <p:sp>
          <p:nvSpPr>
            <p:cNvPr id="45" name="AutoShape 45"/>
            <p:cNvSpPr/>
            <p:nvPr/>
          </p:nvSpPr>
          <p:spPr>
            <a:xfrm>
              <a:off x="689125" y="575007"/>
              <a:ext cx="74704" cy="74704"/>
            </a:xfrm>
            <a:prstGeom prst="ellipse">
              <a:avLst/>
            </a:prstGeom>
            <a:solidFill>
              <a:schemeClr val="accent1">
                <a:alpha val="60000"/>
              </a:schemeClr>
            </a:solidFill>
          </p:spPr>
        </p:sp>
        <p:sp>
          <p:nvSpPr>
            <p:cNvPr id="46" name="AutoShape 46"/>
            <p:cNvSpPr/>
            <p:nvPr/>
          </p:nvSpPr>
          <p:spPr>
            <a:xfrm>
              <a:off x="799768" y="583977"/>
              <a:ext cx="69238" cy="69238"/>
            </a:xfrm>
            <a:prstGeom prst="ellipse">
              <a:avLst/>
            </a:prstGeom>
            <a:solidFill>
              <a:schemeClr val="accent1">
                <a:alpha val="40000"/>
              </a:schemeClr>
            </a:solidFill>
          </p:spPr>
        </p:sp>
        <p:sp>
          <p:nvSpPr>
            <p:cNvPr id="47" name="AutoShape 47"/>
            <p:cNvSpPr/>
            <p:nvPr/>
          </p:nvSpPr>
          <p:spPr>
            <a:xfrm>
              <a:off x="904945" y="579844"/>
              <a:ext cx="65594" cy="65594"/>
            </a:xfrm>
            <a:prstGeom prst="ellipse">
              <a:avLst/>
            </a:prstGeom>
            <a:solidFill>
              <a:schemeClr val="accent1">
                <a:alpha val="20000"/>
              </a:schemeClr>
            </a:solidFill>
          </p:spPr>
        </p:sp>
        <p:sp>
          <p:nvSpPr>
            <p:cNvPr id="48" name="AutoShape 48"/>
            <p:cNvSpPr/>
            <p:nvPr/>
          </p:nvSpPr>
          <p:spPr>
            <a:xfrm>
              <a:off x="454963" y="684489"/>
              <a:ext cx="84147" cy="84147"/>
            </a:xfrm>
            <a:prstGeom prst="ellipse">
              <a:avLst/>
            </a:prstGeom>
            <a:solidFill>
              <a:schemeClr val="accent1">
                <a:alpha val="100000"/>
              </a:schemeClr>
            </a:solidFill>
          </p:spPr>
        </p:sp>
        <p:sp>
          <p:nvSpPr>
            <p:cNvPr id="49" name="AutoShape 49"/>
            <p:cNvSpPr/>
            <p:nvPr/>
          </p:nvSpPr>
          <p:spPr>
            <a:xfrm>
              <a:off x="575049" y="691064"/>
              <a:ext cx="78137" cy="78137"/>
            </a:xfrm>
            <a:prstGeom prst="ellipse">
              <a:avLst/>
            </a:prstGeom>
            <a:solidFill>
              <a:schemeClr val="accent1">
                <a:alpha val="80000"/>
              </a:schemeClr>
            </a:solidFill>
          </p:spPr>
        </p:sp>
        <p:sp>
          <p:nvSpPr>
            <p:cNvPr id="50" name="AutoShape 50"/>
            <p:cNvSpPr/>
            <p:nvPr/>
          </p:nvSpPr>
          <p:spPr>
            <a:xfrm>
              <a:off x="689125" y="692781"/>
              <a:ext cx="74704" cy="74704"/>
            </a:xfrm>
            <a:prstGeom prst="ellipse">
              <a:avLst/>
            </a:prstGeom>
            <a:solidFill>
              <a:schemeClr val="accent1">
                <a:alpha val="60000"/>
              </a:schemeClr>
            </a:solidFill>
          </p:spPr>
        </p:sp>
        <p:sp>
          <p:nvSpPr>
            <p:cNvPr id="51" name="AutoShape 51"/>
            <p:cNvSpPr/>
            <p:nvPr/>
          </p:nvSpPr>
          <p:spPr>
            <a:xfrm>
              <a:off x="799768" y="701751"/>
              <a:ext cx="69238" cy="69238"/>
            </a:xfrm>
            <a:prstGeom prst="ellipse">
              <a:avLst/>
            </a:prstGeom>
            <a:solidFill>
              <a:schemeClr val="accent1">
                <a:alpha val="40000"/>
              </a:schemeClr>
            </a:solidFill>
          </p:spPr>
        </p:sp>
        <p:sp>
          <p:nvSpPr>
            <p:cNvPr id="52" name="AutoShape 52"/>
            <p:cNvSpPr/>
            <p:nvPr/>
          </p:nvSpPr>
          <p:spPr>
            <a:xfrm>
              <a:off x="904945" y="697618"/>
              <a:ext cx="65594" cy="65594"/>
            </a:xfrm>
            <a:prstGeom prst="ellipse">
              <a:avLst/>
            </a:prstGeom>
            <a:solidFill>
              <a:schemeClr val="accent1">
                <a:alpha val="20000"/>
              </a:schemeClr>
            </a:solidFill>
          </p:spPr>
        </p:sp>
        <p:sp>
          <p:nvSpPr>
            <p:cNvPr id="53" name="TextBox 53"/>
            <p:cNvSpPr txBox="1"/>
            <p:nvPr/>
          </p:nvSpPr>
          <p:spPr>
            <a:xfrm>
              <a:off x="1094842" y="93878"/>
              <a:ext cx="1000125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产品概述</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pic>
        <p:nvPicPr>
          <p:cNvPr id="54" name="图片 53" descr="欧莱克科技"/>
          <p:cNvPicPr>
            <a:picLocks noChangeAspect="1"/>
          </p:cNvPicPr>
          <p:nvPr/>
        </p:nvPicPr>
        <p:blipFill>
          <a:blip r:embed="rId2"/>
          <a:stretch>
            <a:fillRect/>
          </a:stretch>
        </p:blipFill>
        <p:spPr>
          <a:xfrm>
            <a:off x="9405620" y="283210"/>
            <a:ext cx="2681605" cy="698500"/>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495800" y="1447800"/>
            <a:ext cx="4114800" cy="5015865"/>
          </a:xfrm>
          <a:prstGeom prst="rect">
            <a:avLst/>
          </a:prstGeom>
        </p:spPr>
      </p:pic>
      <p:sp>
        <p:nvSpPr>
          <p:cNvPr id="5" name="TextBox 7"/>
          <p:cNvSpPr txBox="1"/>
          <p:nvPr/>
        </p:nvSpPr>
        <p:spPr>
          <a:xfrm>
            <a:off x="1219199" y="3048000"/>
            <a:ext cx="8460177" cy="2669937"/>
          </a:xfrm>
          <a:prstGeom prst="rect">
            <a:avLst/>
          </a:prstGeom>
        </p:spPr>
        <p:txBody>
          <a:bodyPr vert="horz" wrap="square" lIns="123825" tIns="123825" rIns="57150" bIns="123825" rtlCol="0" anchor="t" anchorCtr="0">
            <a:normAutofit/>
          </a:bodyPr>
          <a:lstStyle/>
          <a:p>
            <a:pPr>
              <a:lnSpc>
                <a:spcPct val="174000"/>
              </a:lnSpc>
            </a:pPr>
            <a:r>
              <a:rPr lang="zh-CN" altLang="en-US" sz="3075" b="1" dirty="0" smtClean="0">
                <a:solidFill>
                  <a:srgbClr val="FF0000"/>
                </a:solidFill>
                <a:latin typeface="微软雅黑" panose="020B0503020204020204" charset="-122"/>
                <a:ea typeface="微软雅黑" panose="020B0503020204020204" charset="-122"/>
                <a:cs typeface="微软雅黑" panose="020B0503020204020204" charset="-122"/>
              </a:rPr>
              <a:t>安装后产品外观</a:t>
            </a:r>
            <a:endParaRPr lang="en-US" sz="3075" b="1" dirty="0">
              <a:solidFill>
                <a:srgbClr val="FF0000"/>
              </a:solidFill>
              <a:latin typeface="微软雅黑" panose="020B0503020204020204" charset="-122"/>
              <a:ea typeface="微软雅黑" panose="020B0503020204020204" charset="-122"/>
              <a:cs typeface="微软雅黑" panose="020B0503020204020204" charset="-122"/>
            </a:endParaRPr>
          </a:p>
        </p:txBody>
      </p:sp>
      <p:pic>
        <p:nvPicPr>
          <p:cNvPr id="54" name="图片 53" descr="欧莱克科技"/>
          <p:cNvPicPr>
            <a:picLocks noChangeAspect="1"/>
          </p:cNvPicPr>
          <p:nvPr/>
        </p:nvPicPr>
        <p:blipFill>
          <a:blip r:embed="rId2"/>
          <a:stretch>
            <a:fillRect/>
          </a:stretch>
        </p:blipFill>
        <p:spPr>
          <a:xfrm>
            <a:off x="9405620" y="283210"/>
            <a:ext cx="2681605" cy="698500"/>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663857" y="1351217"/>
            <a:ext cx="3474029" cy="5029200"/>
          </a:xfrm>
          <a:prstGeom prst="rect">
            <a:avLst/>
          </a:prstGeom>
        </p:spPr>
      </p:pic>
      <p:sp>
        <p:nvSpPr>
          <p:cNvPr id="3" name="圆角矩形 2"/>
          <p:cNvSpPr/>
          <p:nvPr/>
        </p:nvSpPr>
        <p:spPr>
          <a:xfrm>
            <a:off x="1828800" y="3429000"/>
            <a:ext cx="2819400" cy="2590800"/>
          </a:xfrm>
          <a:prstGeom prst="round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 name="直接箭头连接符 4"/>
          <p:cNvCxnSpPr/>
          <p:nvPr/>
        </p:nvCxnSpPr>
        <p:spPr>
          <a:xfrm flipH="1">
            <a:off x="3522791" y="2286000"/>
            <a:ext cx="2923728" cy="2346960"/>
          </a:xfrm>
          <a:prstGeom prst="straightConnector1">
            <a:avLst/>
          </a:prstGeom>
          <a:ln w="63500">
            <a:tailEnd type="arrow"/>
          </a:ln>
        </p:spPr>
        <p:style>
          <a:lnRef idx="1">
            <a:schemeClr val="accent1"/>
          </a:lnRef>
          <a:fillRef idx="0">
            <a:schemeClr val="accent1"/>
          </a:fillRef>
          <a:effectRef idx="0">
            <a:schemeClr val="accent1"/>
          </a:effectRef>
          <a:fontRef idx="minor">
            <a:schemeClr val="tx1"/>
          </a:fontRef>
        </p:style>
      </p:cxnSp>
      <p:pic>
        <p:nvPicPr>
          <p:cNvPr id="7" name="图片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31279" y="1214057"/>
            <a:ext cx="3838125" cy="2621280"/>
          </a:xfrm>
          <a:prstGeom prst="rect">
            <a:avLst/>
          </a:prstGeom>
        </p:spPr>
      </p:pic>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76999" y="3865817"/>
            <a:ext cx="3838125" cy="2611183"/>
          </a:xfrm>
          <a:prstGeom prst="rect">
            <a:avLst/>
          </a:prstGeom>
        </p:spPr>
      </p:pic>
      <p:sp>
        <p:nvSpPr>
          <p:cNvPr id="9" name="TextBox 7"/>
          <p:cNvSpPr txBox="1"/>
          <p:nvPr/>
        </p:nvSpPr>
        <p:spPr>
          <a:xfrm>
            <a:off x="1854947" y="304800"/>
            <a:ext cx="8460177" cy="2669937"/>
          </a:xfrm>
          <a:prstGeom prst="rect">
            <a:avLst/>
          </a:prstGeom>
        </p:spPr>
        <p:txBody>
          <a:bodyPr vert="horz" wrap="square" lIns="123825" tIns="123825" rIns="57150" bIns="123825" rtlCol="0" anchor="t" anchorCtr="0">
            <a:normAutofit/>
          </a:bodyPr>
          <a:lstStyle/>
          <a:p>
            <a:pPr>
              <a:lnSpc>
                <a:spcPct val="174000"/>
              </a:lnSpc>
            </a:pPr>
            <a:r>
              <a:rPr lang="zh-CN" altLang="en-US" sz="3075" b="1" dirty="0" smtClean="0">
                <a:solidFill>
                  <a:srgbClr val="FF0000"/>
                </a:solidFill>
                <a:latin typeface="微软雅黑" panose="020B0503020204020204" charset="-122"/>
                <a:ea typeface="微软雅黑" panose="020B0503020204020204" charset="-122"/>
                <a:cs typeface="微软雅黑" panose="020B0503020204020204" charset="-122"/>
              </a:rPr>
              <a:t>支架产品外观</a:t>
            </a:r>
            <a:endParaRPr lang="en-US" sz="3075" b="1" dirty="0">
              <a:solidFill>
                <a:srgbClr val="FF0000"/>
              </a:solidFill>
              <a:latin typeface="微软雅黑" panose="020B0503020204020204" charset="-122"/>
              <a:ea typeface="微软雅黑" panose="020B0503020204020204" charset="-122"/>
              <a:cs typeface="微软雅黑" panose="020B0503020204020204" charset="-122"/>
            </a:endParaRPr>
          </a:p>
        </p:txBody>
      </p:sp>
      <p:pic>
        <p:nvPicPr>
          <p:cNvPr id="54" name="图片 53" descr="欧莱克科技"/>
          <p:cNvPicPr>
            <a:picLocks noChangeAspect="1"/>
          </p:cNvPicPr>
          <p:nvPr/>
        </p:nvPicPr>
        <p:blipFill>
          <a:blip r:embed="rId4"/>
          <a:stretch>
            <a:fillRect/>
          </a:stretch>
        </p:blipFill>
        <p:spPr>
          <a:xfrm>
            <a:off x="9405620" y="283210"/>
            <a:ext cx="2681605" cy="698500"/>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1104928" y="3795793"/>
            <a:ext cx="3848071" cy="2472718"/>
          </a:xfrm>
          <a:prstGeom prst="rect">
            <a:avLst/>
          </a:prstGeom>
          <a:solidFill>
            <a:schemeClr val="accent1">
              <a:lumMod val="75000"/>
              <a:alpha val="76862"/>
            </a:schemeClr>
          </a:solidFill>
        </p:spPr>
      </p:sp>
      <p:sp>
        <p:nvSpPr>
          <p:cNvPr id="4" name="AutoShape 4"/>
          <p:cNvSpPr/>
          <p:nvPr/>
        </p:nvSpPr>
        <p:spPr>
          <a:xfrm>
            <a:off x="1527928" y="1824409"/>
            <a:ext cx="2936423" cy="1604591"/>
          </a:xfrm>
          <a:prstGeom prst="rect">
            <a:avLst/>
          </a:prstGeom>
          <a:noFill/>
        </p:spPr>
        <p:txBody>
          <a:bodyPr vert="horz" wrap="square" lIns="91440" tIns="45720" rIns="91440" bIns="45720" rtlCol="0" anchor="t" anchorCtr="0">
            <a:noAutofit/>
          </a:bodyPr>
          <a:lstStyle/>
          <a:p>
            <a:pPr algn="l">
              <a:lnSpc>
                <a:spcPct val="150000"/>
              </a:lnSpc>
              <a:spcBef>
                <a:spcPts val="270"/>
              </a:spcBef>
              <a:defRPr/>
            </a:pPr>
            <a:r>
              <a:rPr lang="en-US" sz="1350" dirty="0" err="1">
                <a:solidFill>
                  <a:schemeClr val="dk1">
                    <a:alpha val="100000"/>
                  </a:schemeClr>
                </a:solidFill>
                <a:latin typeface="微软雅黑" panose="020B0503020204020204" charset="-122"/>
                <a:ea typeface="微软雅黑" panose="020B0503020204020204" charset="-122"/>
                <a:cs typeface="微软雅黑" panose="020B0503020204020204" charset="-122"/>
              </a:rPr>
              <a:t>高度可调、朝向可调、前后俯仰可调、左右倾角可调，确保设备能够稳定地固定在所需位置</a:t>
            </a:r>
            <a:r>
              <a:rPr lang="en-US" sz="1350" dirty="0">
                <a:solidFill>
                  <a:schemeClr val="dk1">
                    <a:alpha val="100000"/>
                  </a:schemeClr>
                </a:solidFill>
                <a:latin typeface="微软雅黑" panose="020B0503020204020204" charset="-122"/>
                <a:ea typeface="微软雅黑" panose="020B0503020204020204" charset="-122"/>
                <a:cs typeface="微软雅黑" panose="020B0503020204020204" charset="-122"/>
              </a:rPr>
              <a:t>。</a:t>
            </a:r>
            <a:endParaRPr lang="en-US" sz="1100" dirty="0"/>
          </a:p>
        </p:txBody>
      </p:sp>
      <p:sp>
        <p:nvSpPr>
          <p:cNvPr id="5" name="AutoShape 5"/>
          <p:cNvSpPr/>
          <p:nvPr/>
        </p:nvSpPr>
        <p:spPr>
          <a:xfrm>
            <a:off x="1566028" y="4315960"/>
            <a:ext cx="3052052" cy="1604591"/>
          </a:xfrm>
          <a:prstGeom prst="rect">
            <a:avLst/>
          </a:prstGeom>
          <a:noFill/>
        </p:spPr>
        <p:txBody>
          <a:bodyPr vert="horz" wrap="square" lIns="91440" tIns="45720" rIns="91440" bIns="45720" rtlCol="0" anchor="t" anchorCtr="0">
            <a:noAutofit/>
          </a:bodyPr>
          <a:lstStyle/>
          <a:p>
            <a:pPr algn="l">
              <a:lnSpc>
                <a:spcPct val="150000"/>
              </a:lnSpc>
              <a:spcBef>
                <a:spcPts val="270"/>
              </a:spcBef>
              <a:defRPr/>
            </a:pPr>
            <a:r>
              <a:rPr lang="en-US" sz="1350" dirty="0">
                <a:solidFill>
                  <a:srgbClr val="FFFFFF">
                    <a:alpha val="100000"/>
                  </a:srgbClr>
                </a:solidFill>
                <a:latin typeface="微软雅黑" panose="020B0503020204020204" charset="-122"/>
                <a:ea typeface="微软雅黑" panose="020B0503020204020204" charset="-122"/>
                <a:cs typeface="微软雅黑" panose="020B0503020204020204" charset="-122"/>
              </a:rPr>
              <a:t>2台（选装），</a:t>
            </a:r>
            <a:r>
              <a:rPr lang="en-US" sz="1350" dirty="0" err="1">
                <a:solidFill>
                  <a:srgbClr val="FFFFFF">
                    <a:alpha val="100000"/>
                  </a:srgbClr>
                </a:solidFill>
                <a:latin typeface="微软雅黑" panose="020B0503020204020204" charset="-122"/>
                <a:ea typeface="微软雅黑" panose="020B0503020204020204" charset="-122"/>
                <a:cs typeface="微软雅黑" panose="020B0503020204020204" charset="-122"/>
              </a:rPr>
              <a:t>确保设备具有足够的驱动力来驱动电动阀门</a:t>
            </a:r>
            <a:r>
              <a:rPr lang="en-US" sz="1350" dirty="0">
                <a:solidFill>
                  <a:srgbClr val="FFFFFF">
                    <a:alpha val="100000"/>
                  </a:srgbClr>
                </a:solidFill>
                <a:latin typeface="微软雅黑" panose="020B0503020204020204" charset="-122"/>
                <a:ea typeface="微软雅黑" panose="020B0503020204020204" charset="-122"/>
                <a:cs typeface="微软雅黑" panose="020B0503020204020204" charset="-122"/>
              </a:rPr>
              <a:t>。</a:t>
            </a:r>
            <a:endParaRPr lang="en-US" sz="1100" dirty="0"/>
          </a:p>
        </p:txBody>
      </p:sp>
      <p:grpSp>
        <p:nvGrpSpPr>
          <p:cNvPr id="6" name="Group 6"/>
          <p:cNvGrpSpPr/>
          <p:nvPr/>
        </p:nvGrpSpPr>
        <p:grpSpPr>
          <a:xfrm>
            <a:off x="454963" y="93878"/>
            <a:ext cx="10641129" cy="826316"/>
            <a:chOff x="454963" y="93878"/>
            <a:chExt cx="10641129" cy="826316"/>
          </a:xfrm>
        </p:grpSpPr>
        <p:sp>
          <p:nvSpPr>
            <p:cNvPr id="7" name="AutoShape 7"/>
            <p:cNvSpPr/>
            <p:nvPr/>
          </p:nvSpPr>
          <p:spPr>
            <a:xfrm>
              <a:off x="454963" y="331168"/>
              <a:ext cx="84147" cy="84147"/>
            </a:xfrm>
            <a:prstGeom prst="ellipse">
              <a:avLst/>
            </a:prstGeom>
            <a:solidFill>
              <a:schemeClr val="accent1">
                <a:alpha val="100000"/>
              </a:schemeClr>
            </a:solidFill>
          </p:spPr>
        </p:sp>
        <p:sp>
          <p:nvSpPr>
            <p:cNvPr id="8" name="AutoShape 8"/>
            <p:cNvSpPr/>
            <p:nvPr/>
          </p:nvSpPr>
          <p:spPr>
            <a:xfrm>
              <a:off x="575049" y="337743"/>
              <a:ext cx="78137" cy="78137"/>
            </a:xfrm>
            <a:prstGeom prst="ellipse">
              <a:avLst/>
            </a:prstGeom>
            <a:solidFill>
              <a:schemeClr val="accent1">
                <a:alpha val="80000"/>
              </a:schemeClr>
            </a:solidFill>
          </p:spPr>
        </p:sp>
        <p:sp>
          <p:nvSpPr>
            <p:cNvPr id="9" name="AutoShape 9"/>
            <p:cNvSpPr/>
            <p:nvPr/>
          </p:nvSpPr>
          <p:spPr>
            <a:xfrm>
              <a:off x="689125" y="339460"/>
              <a:ext cx="74704" cy="74704"/>
            </a:xfrm>
            <a:prstGeom prst="ellipse">
              <a:avLst/>
            </a:prstGeom>
            <a:solidFill>
              <a:schemeClr val="accent1">
                <a:alpha val="60000"/>
              </a:schemeClr>
            </a:solidFill>
          </p:spPr>
        </p:sp>
        <p:sp>
          <p:nvSpPr>
            <p:cNvPr id="10" name="AutoShape 10"/>
            <p:cNvSpPr/>
            <p:nvPr/>
          </p:nvSpPr>
          <p:spPr>
            <a:xfrm>
              <a:off x="799768" y="348430"/>
              <a:ext cx="69238" cy="69238"/>
            </a:xfrm>
            <a:prstGeom prst="ellipse">
              <a:avLst/>
            </a:prstGeom>
            <a:solidFill>
              <a:schemeClr val="accent1">
                <a:alpha val="40000"/>
              </a:schemeClr>
            </a:solidFill>
          </p:spPr>
        </p:sp>
        <p:sp>
          <p:nvSpPr>
            <p:cNvPr id="11" name="AutoShape 11"/>
            <p:cNvSpPr/>
            <p:nvPr/>
          </p:nvSpPr>
          <p:spPr>
            <a:xfrm>
              <a:off x="904945" y="344297"/>
              <a:ext cx="65594" cy="65594"/>
            </a:xfrm>
            <a:prstGeom prst="ellipse">
              <a:avLst/>
            </a:prstGeom>
            <a:solidFill>
              <a:schemeClr val="accent1">
                <a:alpha val="20000"/>
              </a:schemeClr>
            </a:solidFill>
          </p:spPr>
        </p:sp>
        <p:sp>
          <p:nvSpPr>
            <p:cNvPr id="12" name="AutoShape 12"/>
            <p:cNvSpPr/>
            <p:nvPr/>
          </p:nvSpPr>
          <p:spPr>
            <a:xfrm>
              <a:off x="454963" y="448942"/>
              <a:ext cx="84147" cy="84147"/>
            </a:xfrm>
            <a:prstGeom prst="ellipse">
              <a:avLst/>
            </a:prstGeom>
            <a:solidFill>
              <a:schemeClr val="accent1">
                <a:alpha val="100000"/>
              </a:schemeClr>
            </a:solidFill>
          </p:spPr>
        </p:sp>
        <p:sp>
          <p:nvSpPr>
            <p:cNvPr id="13" name="AutoShape 13"/>
            <p:cNvSpPr/>
            <p:nvPr/>
          </p:nvSpPr>
          <p:spPr>
            <a:xfrm>
              <a:off x="575049" y="455517"/>
              <a:ext cx="78137" cy="78137"/>
            </a:xfrm>
            <a:prstGeom prst="ellipse">
              <a:avLst/>
            </a:prstGeom>
            <a:solidFill>
              <a:schemeClr val="accent1">
                <a:alpha val="80000"/>
              </a:schemeClr>
            </a:solidFill>
          </p:spPr>
        </p:sp>
        <p:sp>
          <p:nvSpPr>
            <p:cNvPr id="14" name="AutoShape 14"/>
            <p:cNvSpPr/>
            <p:nvPr/>
          </p:nvSpPr>
          <p:spPr>
            <a:xfrm>
              <a:off x="689125" y="457233"/>
              <a:ext cx="74704" cy="74704"/>
            </a:xfrm>
            <a:prstGeom prst="ellipse">
              <a:avLst/>
            </a:prstGeom>
            <a:solidFill>
              <a:schemeClr val="accent1">
                <a:alpha val="60000"/>
              </a:schemeClr>
            </a:solidFill>
          </p:spPr>
        </p:sp>
        <p:sp>
          <p:nvSpPr>
            <p:cNvPr id="15" name="AutoShape 15"/>
            <p:cNvSpPr/>
            <p:nvPr/>
          </p:nvSpPr>
          <p:spPr>
            <a:xfrm>
              <a:off x="799768" y="466203"/>
              <a:ext cx="69238" cy="69238"/>
            </a:xfrm>
            <a:prstGeom prst="ellipse">
              <a:avLst/>
            </a:prstGeom>
            <a:solidFill>
              <a:schemeClr val="accent1">
                <a:alpha val="40000"/>
              </a:schemeClr>
            </a:solidFill>
          </p:spPr>
        </p:sp>
        <p:sp>
          <p:nvSpPr>
            <p:cNvPr id="16" name="AutoShape 16"/>
            <p:cNvSpPr/>
            <p:nvPr/>
          </p:nvSpPr>
          <p:spPr>
            <a:xfrm>
              <a:off x="904945" y="462070"/>
              <a:ext cx="65594" cy="65594"/>
            </a:xfrm>
            <a:prstGeom prst="ellipse">
              <a:avLst/>
            </a:prstGeom>
            <a:solidFill>
              <a:schemeClr val="accent1">
                <a:alpha val="20000"/>
              </a:schemeClr>
            </a:solidFill>
          </p:spPr>
        </p:sp>
        <p:sp>
          <p:nvSpPr>
            <p:cNvPr id="17" name="AutoShape 17"/>
            <p:cNvSpPr/>
            <p:nvPr/>
          </p:nvSpPr>
          <p:spPr>
            <a:xfrm>
              <a:off x="454963" y="566715"/>
              <a:ext cx="84147" cy="84147"/>
            </a:xfrm>
            <a:prstGeom prst="ellipse">
              <a:avLst/>
            </a:prstGeom>
            <a:solidFill>
              <a:schemeClr val="accent1">
                <a:alpha val="100000"/>
              </a:schemeClr>
            </a:solidFill>
          </p:spPr>
        </p:sp>
        <p:sp>
          <p:nvSpPr>
            <p:cNvPr id="18" name="AutoShape 18"/>
            <p:cNvSpPr/>
            <p:nvPr/>
          </p:nvSpPr>
          <p:spPr>
            <a:xfrm>
              <a:off x="575049" y="573291"/>
              <a:ext cx="78137" cy="78137"/>
            </a:xfrm>
            <a:prstGeom prst="ellipse">
              <a:avLst/>
            </a:prstGeom>
            <a:solidFill>
              <a:schemeClr val="accent1">
                <a:alpha val="80000"/>
              </a:schemeClr>
            </a:solidFill>
          </p:spPr>
        </p:sp>
        <p:sp>
          <p:nvSpPr>
            <p:cNvPr id="19" name="AutoShape 19"/>
            <p:cNvSpPr/>
            <p:nvPr/>
          </p:nvSpPr>
          <p:spPr>
            <a:xfrm>
              <a:off x="689125" y="575007"/>
              <a:ext cx="74704" cy="74704"/>
            </a:xfrm>
            <a:prstGeom prst="ellipse">
              <a:avLst/>
            </a:prstGeom>
            <a:solidFill>
              <a:schemeClr val="accent1">
                <a:alpha val="60000"/>
              </a:schemeClr>
            </a:solidFill>
          </p:spPr>
        </p:sp>
        <p:sp>
          <p:nvSpPr>
            <p:cNvPr id="20" name="AutoShape 20"/>
            <p:cNvSpPr/>
            <p:nvPr/>
          </p:nvSpPr>
          <p:spPr>
            <a:xfrm>
              <a:off x="799768" y="583977"/>
              <a:ext cx="69238" cy="69238"/>
            </a:xfrm>
            <a:prstGeom prst="ellipse">
              <a:avLst/>
            </a:prstGeom>
            <a:solidFill>
              <a:schemeClr val="accent1">
                <a:alpha val="40000"/>
              </a:schemeClr>
            </a:solidFill>
          </p:spPr>
        </p:sp>
        <p:sp>
          <p:nvSpPr>
            <p:cNvPr id="21" name="AutoShape 21"/>
            <p:cNvSpPr/>
            <p:nvPr/>
          </p:nvSpPr>
          <p:spPr>
            <a:xfrm>
              <a:off x="904945" y="579844"/>
              <a:ext cx="65594" cy="65594"/>
            </a:xfrm>
            <a:prstGeom prst="ellipse">
              <a:avLst/>
            </a:prstGeom>
            <a:solidFill>
              <a:schemeClr val="accent1">
                <a:alpha val="20000"/>
              </a:schemeClr>
            </a:solidFill>
          </p:spPr>
        </p:sp>
        <p:sp>
          <p:nvSpPr>
            <p:cNvPr id="22" name="AutoShape 22"/>
            <p:cNvSpPr/>
            <p:nvPr/>
          </p:nvSpPr>
          <p:spPr>
            <a:xfrm>
              <a:off x="454963" y="684489"/>
              <a:ext cx="84147" cy="84147"/>
            </a:xfrm>
            <a:prstGeom prst="ellipse">
              <a:avLst/>
            </a:prstGeom>
            <a:solidFill>
              <a:schemeClr val="accent1">
                <a:alpha val="100000"/>
              </a:schemeClr>
            </a:solidFill>
          </p:spPr>
        </p:sp>
        <p:sp>
          <p:nvSpPr>
            <p:cNvPr id="23" name="AutoShape 23"/>
            <p:cNvSpPr/>
            <p:nvPr/>
          </p:nvSpPr>
          <p:spPr>
            <a:xfrm>
              <a:off x="575049" y="691064"/>
              <a:ext cx="78137" cy="78137"/>
            </a:xfrm>
            <a:prstGeom prst="ellipse">
              <a:avLst/>
            </a:prstGeom>
            <a:solidFill>
              <a:schemeClr val="accent1">
                <a:alpha val="80000"/>
              </a:schemeClr>
            </a:solidFill>
          </p:spPr>
        </p:sp>
        <p:sp>
          <p:nvSpPr>
            <p:cNvPr id="24" name="AutoShape 24"/>
            <p:cNvSpPr/>
            <p:nvPr/>
          </p:nvSpPr>
          <p:spPr>
            <a:xfrm>
              <a:off x="689125" y="692781"/>
              <a:ext cx="74704" cy="74704"/>
            </a:xfrm>
            <a:prstGeom prst="ellipse">
              <a:avLst/>
            </a:prstGeom>
            <a:solidFill>
              <a:schemeClr val="accent1">
                <a:alpha val="60000"/>
              </a:schemeClr>
            </a:solidFill>
          </p:spPr>
        </p:sp>
        <p:sp>
          <p:nvSpPr>
            <p:cNvPr id="25" name="AutoShape 25"/>
            <p:cNvSpPr/>
            <p:nvPr/>
          </p:nvSpPr>
          <p:spPr>
            <a:xfrm>
              <a:off x="799768" y="701751"/>
              <a:ext cx="69238" cy="69238"/>
            </a:xfrm>
            <a:prstGeom prst="ellipse">
              <a:avLst/>
            </a:prstGeom>
            <a:solidFill>
              <a:schemeClr val="accent1">
                <a:alpha val="40000"/>
              </a:schemeClr>
            </a:solidFill>
          </p:spPr>
        </p:sp>
        <p:sp>
          <p:nvSpPr>
            <p:cNvPr id="26" name="AutoShape 26"/>
            <p:cNvSpPr/>
            <p:nvPr/>
          </p:nvSpPr>
          <p:spPr>
            <a:xfrm>
              <a:off x="904945" y="697618"/>
              <a:ext cx="65594" cy="65594"/>
            </a:xfrm>
            <a:prstGeom prst="ellipse">
              <a:avLst/>
            </a:prstGeom>
            <a:solidFill>
              <a:schemeClr val="accent1">
                <a:alpha val="20000"/>
              </a:schemeClr>
            </a:solidFill>
          </p:spPr>
        </p:sp>
        <p:sp>
          <p:nvSpPr>
            <p:cNvPr id="27" name="TextBox 27"/>
            <p:cNvSpPr txBox="1"/>
            <p:nvPr/>
          </p:nvSpPr>
          <p:spPr>
            <a:xfrm>
              <a:off x="1094842" y="93878"/>
              <a:ext cx="10001250" cy="826316"/>
            </a:xfrm>
            <a:prstGeom prst="rect">
              <a:avLst/>
            </a:prstGeom>
          </p:spPr>
          <p:txBody>
            <a:bodyPr vert="horz" wrap="square" lIns="123825" tIns="123825" rIns="57150" bIns="123825" rtlCol="0" anchor="t" anchorCtr="0">
              <a:spAutoFit/>
            </a:bodyPr>
            <a:lstStyle/>
            <a:p>
              <a:pPr>
                <a:lnSpc>
                  <a:spcPct val="140000"/>
                </a:lnSpc>
              </a:pPr>
              <a:r>
                <a:rPr lang="zh-CN" altLang="en-US" sz="3000" b="1" dirty="0" smtClean="0">
                  <a:solidFill>
                    <a:schemeClr val="accent1">
                      <a:alpha val="100000"/>
                    </a:schemeClr>
                  </a:solidFill>
                  <a:latin typeface="微软雅黑" panose="020B0503020204020204" charset="-122"/>
                  <a:ea typeface="微软雅黑" panose="020B0503020204020204" charset="-122"/>
                  <a:cs typeface="微软雅黑" panose="020B0503020204020204" charset="-122"/>
                </a:rPr>
                <a:t>产品支架</a:t>
              </a:r>
              <a:r>
                <a:rPr lang="en-US" sz="3000" b="1" dirty="0" err="1" smtClean="0">
                  <a:solidFill>
                    <a:schemeClr val="accent1">
                      <a:alpha val="100000"/>
                    </a:schemeClr>
                  </a:solidFill>
                  <a:latin typeface="微软雅黑" panose="020B0503020204020204" charset="-122"/>
                  <a:ea typeface="微软雅黑" panose="020B0503020204020204" charset="-122"/>
                  <a:cs typeface="微软雅黑" panose="020B0503020204020204" charset="-122"/>
                </a:rPr>
                <a:t>参数</a:t>
              </a:r>
              <a:endParaRPr lang="en-US" sz="3000" b="1" dirty="0">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sp>
        <p:nvSpPr>
          <p:cNvPr id="28" name="AutoShape 28"/>
          <p:cNvSpPr/>
          <p:nvPr/>
        </p:nvSpPr>
        <p:spPr>
          <a:xfrm>
            <a:off x="1566028" y="3976765"/>
            <a:ext cx="2936423" cy="339195"/>
          </a:xfrm>
          <a:prstGeom prst="rect">
            <a:avLst/>
          </a:prstGeom>
          <a:noFill/>
        </p:spPr>
        <p:txBody>
          <a:bodyPr vert="horz" wrap="square" lIns="91440" tIns="45720" rIns="91440" bIns="45720" rtlCol="0" anchor="t" anchorCtr="0">
            <a:noAutofit/>
          </a:bodyPr>
          <a:lstStyle/>
          <a:p>
            <a:pPr algn="just">
              <a:defRPr/>
            </a:pPr>
            <a:r>
              <a:rPr lang="en-US" sz="1575" b="1">
                <a:solidFill>
                  <a:srgbClr val="FFFFFF">
                    <a:alpha val="100000"/>
                  </a:srgbClr>
                </a:solidFill>
                <a:latin typeface="微软雅黑" panose="020B0503020204020204" charset="-122"/>
                <a:ea typeface="微软雅黑" panose="020B0503020204020204" charset="-122"/>
                <a:cs typeface="微软雅黑" panose="020B0503020204020204" charset="-122"/>
              </a:rPr>
              <a:t>驱动电动阀门数量</a:t>
            </a:r>
            <a:endParaRPr lang="en-US" sz="1100"/>
          </a:p>
        </p:txBody>
      </p:sp>
      <p:sp>
        <p:nvSpPr>
          <p:cNvPr id="29" name="AutoShape 29"/>
          <p:cNvSpPr/>
          <p:nvPr/>
        </p:nvSpPr>
        <p:spPr>
          <a:xfrm>
            <a:off x="1527928" y="1405309"/>
            <a:ext cx="2936423" cy="339195"/>
          </a:xfrm>
          <a:prstGeom prst="rect">
            <a:avLst/>
          </a:prstGeom>
          <a:noFill/>
        </p:spPr>
        <p:txBody>
          <a:bodyPr vert="horz" wrap="square" lIns="91440" tIns="45720" rIns="91440" bIns="45720" rtlCol="0" anchor="t" anchorCtr="0">
            <a:noAutofit/>
          </a:bodyPr>
          <a:lstStyle/>
          <a:p>
            <a:pPr algn="just">
              <a:defRPr/>
            </a:pPr>
            <a:r>
              <a:rPr lang="en-US" sz="1575" b="1" dirty="0" err="1">
                <a:solidFill>
                  <a:schemeClr val="accent1">
                    <a:alpha val="100000"/>
                  </a:schemeClr>
                </a:solidFill>
                <a:latin typeface="微软雅黑" panose="020B0503020204020204" charset="-122"/>
                <a:ea typeface="微软雅黑" panose="020B0503020204020204" charset="-122"/>
                <a:cs typeface="微软雅黑" panose="020B0503020204020204" charset="-122"/>
              </a:rPr>
              <a:t>配套固定件</a:t>
            </a:r>
            <a:endParaRPr lang="en-US" sz="1100" dirty="0"/>
          </a:p>
        </p:txBody>
      </p:sp>
      <p:pic>
        <p:nvPicPr>
          <p:cNvPr id="30" name="图片 29"/>
          <p:cNvPicPr>
            <a:picLocks noChangeAspect="1"/>
          </p:cNvPicPr>
          <p:nvPr/>
        </p:nvPicPr>
        <p:blipFill rotWithShape="1">
          <a:blip r:embed="rId1" cstate="print">
            <a:extLst>
              <a:ext uri="{28A0092B-C50C-407E-A947-70E740481C1C}">
                <a14:useLocalDpi xmlns:a14="http://schemas.microsoft.com/office/drawing/2010/main" val="0"/>
              </a:ext>
            </a:extLst>
          </a:blip>
          <a:srcRect b="4444"/>
          <a:stretch>
            <a:fillRect/>
          </a:stretch>
        </p:blipFill>
        <p:spPr>
          <a:xfrm>
            <a:off x="6019800" y="448945"/>
            <a:ext cx="2538095" cy="6062980"/>
          </a:xfrm>
          <a:prstGeom prst="rect">
            <a:avLst/>
          </a:prstGeom>
        </p:spPr>
      </p:pic>
      <p:pic>
        <p:nvPicPr>
          <p:cNvPr id="54" name="图片 53" descr="欧莱克科技"/>
          <p:cNvPicPr>
            <a:picLocks noChangeAspect="1"/>
          </p:cNvPicPr>
          <p:nvPr/>
        </p:nvPicPr>
        <p:blipFill>
          <a:blip r:embed="rId2"/>
          <a:stretch>
            <a:fillRect/>
          </a:stretch>
        </p:blipFill>
        <p:spPr>
          <a:xfrm>
            <a:off x="9405620" y="283210"/>
            <a:ext cx="2681605" cy="698500"/>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9"/>
          <p:cNvSpPr/>
          <p:nvPr/>
        </p:nvSpPr>
        <p:spPr>
          <a:xfrm>
            <a:off x="1527928" y="1405309"/>
            <a:ext cx="3882272" cy="3700091"/>
          </a:xfrm>
          <a:prstGeom prst="rect">
            <a:avLst/>
          </a:prstGeom>
          <a:noFill/>
        </p:spPr>
        <p:txBody>
          <a:bodyPr vert="horz" wrap="square" lIns="91440" tIns="45720" rIns="91440" bIns="45720" rtlCol="0" anchor="t" anchorCtr="0">
            <a:noAutofit/>
          </a:bodyPr>
          <a:lstStyle/>
          <a:p>
            <a:pPr marL="285750" indent="-285750" algn="just">
              <a:lnSpc>
                <a:spcPct val="200000"/>
              </a:lnSpc>
              <a:buFont typeface="Wingdings" panose="05000000000000000000" pitchFamily="2" charset="2"/>
              <a:buChar char="ü"/>
              <a:defRPr/>
            </a:pPr>
            <a:r>
              <a:rPr lang="zh-CN" altLang="en-US" sz="1600" b="1" dirty="0">
                <a:solidFill>
                  <a:srgbClr val="FF0000"/>
                </a:solidFill>
                <a:latin typeface="微软雅黑" panose="020B0503020204020204" charset="-122"/>
                <a:ea typeface="微软雅黑" panose="020B0503020204020204" charset="-122"/>
              </a:rPr>
              <a:t>不锈钢</a:t>
            </a:r>
            <a:r>
              <a:rPr lang="zh-CN" altLang="en-US" sz="1600" b="1" dirty="0" smtClean="0">
                <a:solidFill>
                  <a:srgbClr val="FF0000"/>
                </a:solidFill>
                <a:latin typeface="微软雅黑" panose="020B0503020204020204" charset="-122"/>
                <a:ea typeface="微软雅黑" panose="020B0503020204020204" charset="-122"/>
              </a:rPr>
              <a:t>卡具</a:t>
            </a:r>
            <a:endParaRPr lang="en-US" altLang="zh-CN" sz="1600" b="1" dirty="0" smtClean="0">
              <a:solidFill>
                <a:srgbClr val="FF0000"/>
              </a:solidFill>
              <a:latin typeface="微软雅黑" panose="020B0503020204020204" charset="-122"/>
              <a:ea typeface="微软雅黑" panose="020B0503020204020204" charset="-122"/>
            </a:endParaRPr>
          </a:p>
          <a:p>
            <a:pPr marL="285750" indent="-285750" algn="just">
              <a:lnSpc>
                <a:spcPct val="200000"/>
              </a:lnSpc>
              <a:buFont typeface="Wingdings" panose="05000000000000000000" pitchFamily="2" charset="2"/>
              <a:buChar char="ü"/>
              <a:defRPr/>
            </a:pPr>
            <a:r>
              <a:rPr lang="zh-CN" altLang="en-US" sz="1600" b="1" dirty="0">
                <a:solidFill>
                  <a:srgbClr val="FF0000"/>
                </a:solidFill>
                <a:latin typeface="微软雅黑" panose="020B0503020204020204" charset="-122"/>
                <a:ea typeface="微软雅黑" panose="020B0503020204020204" charset="-122"/>
              </a:rPr>
              <a:t>铝合金</a:t>
            </a:r>
            <a:r>
              <a:rPr lang="zh-CN" altLang="en-US" sz="1600" b="1" dirty="0" smtClean="0">
                <a:solidFill>
                  <a:srgbClr val="FF0000"/>
                </a:solidFill>
                <a:latin typeface="微软雅黑" panose="020B0503020204020204" charset="-122"/>
                <a:ea typeface="微软雅黑" panose="020B0503020204020204" charset="-122"/>
              </a:rPr>
              <a:t>导轨</a:t>
            </a:r>
            <a:endParaRPr lang="en-US" altLang="zh-CN" sz="1600" b="1" dirty="0" smtClean="0">
              <a:solidFill>
                <a:srgbClr val="FF0000"/>
              </a:solidFill>
              <a:latin typeface="微软雅黑" panose="020B0503020204020204" charset="-122"/>
              <a:ea typeface="微软雅黑" panose="020B0503020204020204" charset="-122"/>
            </a:endParaRPr>
          </a:p>
          <a:p>
            <a:pPr marL="285750" indent="-285750" algn="just">
              <a:lnSpc>
                <a:spcPct val="200000"/>
              </a:lnSpc>
              <a:buFont typeface="Wingdings" panose="05000000000000000000" pitchFamily="2" charset="2"/>
              <a:buChar char="ü"/>
              <a:defRPr/>
            </a:pPr>
            <a:r>
              <a:rPr lang="zh-CN" altLang="en-US" sz="1580" b="1" dirty="0" smtClean="0">
                <a:solidFill>
                  <a:srgbClr val="FF0000"/>
                </a:solidFill>
                <a:latin typeface="微软雅黑" panose="020B0503020204020204" charset="-122"/>
                <a:ea typeface="微软雅黑" panose="020B0503020204020204" charset="-122"/>
              </a:rPr>
              <a:t>铝合金</a:t>
            </a:r>
            <a:r>
              <a:rPr lang="zh-CN" altLang="en-US" sz="1600" b="1" dirty="0">
                <a:solidFill>
                  <a:srgbClr val="FF0000"/>
                </a:solidFill>
                <a:latin typeface="微软雅黑" panose="020B0503020204020204" charset="-122"/>
                <a:ea typeface="微软雅黑" panose="020B0503020204020204" charset="-122"/>
              </a:rPr>
              <a:t>摇臂</a:t>
            </a:r>
            <a:endParaRPr lang="en-US" altLang="zh-CN" sz="1600" b="1" dirty="0" smtClean="0">
              <a:solidFill>
                <a:srgbClr val="FF0000"/>
              </a:solidFill>
              <a:latin typeface="微软雅黑" panose="020B0503020204020204" charset="-122"/>
              <a:ea typeface="微软雅黑" panose="020B0503020204020204" charset="-122"/>
            </a:endParaRPr>
          </a:p>
          <a:p>
            <a:pPr marL="285750" indent="-285750" algn="just">
              <a:lnSpc>
                <a:spcPct val="200000"/>
              </a:lnSpc>
              <a:buFont typeface="Wingdings" panose="05000000000000000000" pitchFamily="2" charset="2"/>
              <a:buChar char="ü"/>
              <a:defRPr/>
            </a:pPr>
            <a:r>
              <a:rPr lang="zh-CN" altLang="en-US" sz="1600" b="1" dirty="0">
                <a:solidFill>
                  <a:srgbClr val="FF0000"/>
                </a:solidFill>
                <a:latin typeface="微软雅黑" panose="020B0503020204020204" charset="-122"/>
                <a:ea typeface="微软雅黑" panose="020B0503020204020204" charset="-122"/>
              </a:rPr>
              <a:t>直接与阀门法兰螺栓</a:t>
            </a:r>
            <a:r>
              <a:rPr lang="zh-CN" altLang="en-US" sz="1600" b="1" dirty="0" smtClean="0">
                <a:solidFill>
                  <a:srgbClr val="FF0000"/>
                </a:solidFill>
                <a:latin typeface="微软雅黑" panose="020B0503020204020204" charset="-122"/>
                <a:ea typeface="微软雅黑" panose="020B0503020204020204" charset="-122"/>
              </a:rPr>
              <a:t>连接</a:t>
            </a:r>
            <a:endParaRPr lang="en-US" altLang="zh-CN" sz="1600" b="1" dirty="0" smtClean="0">
              <a:solidFill>
                <a:srgbClr val="FF0000"/>
              </a:solidFill>
              <a:latin typeface="微软雅黑" panose="020B0503020204020204" charset="-122"/>
              <a:ea typeface="微软雅黑" panose="020B0503020204020204" charset="-122"/>
            </a:endParaRPr>
          </a:p>
          <a:p>
            <a:pPr marL="285750" indent="-285750" algn="just">
              <a:lnSpc>
                <a:spcPct val="200000"/>
              </a:lnSpc>
              <a:buFont typeface="Wingdings" panose="05000000000000000000" pitchFamily="2" charset="2"/>
              <a:buChar char="ü"/>
              <a:defRPr/>
            </a:pPr>
            <a:r>
              <a:rPr lang="zh-CN" altLang="en-US" sz="1600" b="1" dirty="0" smtClean="0">
                <a:solidFill>
                  <a:srgbClr val="FF0000"/>
                </a:solidFill>
                <a:latin typeface="微软雅黑" panose="020B0503020204020204" charset="-122"/>
                <a:ea typeface="微软雅黑" panose="020B0503020204020204" charset="-122"/>
              </a:rPr>
              <a:t>全</a:t>
            </a:r>
            <a:r>
              <a:rPr lang="zh-CN" altLang="en-US" sz="1600" b="1" dirty="0">
                <a:solidFill>
                  <a:srgbClr val="FF0000"/>
                </a:solidFill>
                <a:latin typeface="微软雅黑" panose="020B0503020204020204" charset="-122"/>
                <a:ea typeface="微软雅黑" panose="020B0503020204020204" charset="-122"/>
              </a:rPr>
              <a:t>向全</a:t>
            </a:r>
            <a:r>
              <a:rPr lang="zh-CN" altLang="en-US" sz="1600" b="1" dirty="0" smtClean="0">
                <a:solidFill>
                  <a:srgbClr val="FF0000"/>
                </a:solidFill>
                <a:latin typeface="微软雅黑" panose="020B0503020204020204" charset="-122"/>
                <a:ea typeface="微软雅黑" panose="020B0503020204020204" charset="-122"/>
              </a:rPr>
              <a:t>自由度</a:t>
            </a:r>
            <a:endParaRPr lang="en-US" altLang="zh-CN" sz="1600" b="1" dirty="0" smtClean="0">
              <a:solidFill>
                <a:srgbClr val="FF0000"/>
              </a:solidFill>
              <a:latin typeface="微软雅黑" panose="020B0503020204020204" charset="-122"/>
              <a:ea typeface="微软雅黑" panose="020B0503020204020204" charset="-122"/>
            </a:endParaRPr>
          </a:p>
          <a:p>
            <a:pPr marL="285750" indent="-285750" algn="just">
              <a:lnSpc>
                <a:spcPct val="200000"/>
              </a:lnSpc>
              <a:buFont typeface="Wingdings" panose="05000000000000000000" pitchFamily="2" charset="2"/>
              <a:buChar char="ü"/>
              <a:defRPr/>
            </a:pPr>
            <a:r>
              <a:rPr lang="zh-CN" altLang="en-US" sz="1600" b="1" dirty="0" smtClean="0">
                <a:solidFill>
                  <a:srgbClr val="FF0000"/>
                </a:solidFill>
                <a:latin typeface="微软雅黑" panose="020B0503020204020204" charset="-122"/>
                <a:ea typeface="微软雅黑" panose="020B0503020204020204" charset="-122"/>
              </a:rPr>
              <a:t>不</a:t>
            </a:r>
            <a:r>
              <a:rPr lang="zh-CN" altLang="en-US" sz="1600" b="1" dirty="0">
                <a:solidFill>
                  <a:srgbClr val="FF0000"/>
                </a:solidFill>
                <a:latin typeface="微软雅黑" panose="020B0503020204020204" charset="-122"/>
                <a:ea typeface="微软雅黑" panose="020B0503020204020204" charset="-122"/>
              </a:rPr>
              <a:t>需要焊接、不需要</a:t>
            </a:r>
            <a:r>
              <a:rPr lang="zh-CN" altLang="en-US" sz="1600" b="1" dirty="0" smtClean="0">
                <a:solidFill>
                  <a:srgbClr val="FF0000"/>
                </a:solidFill>
                <a:latin typeface="微软雅黑" panose="020B0503020204020204" charset="-122"/>
                <a:ea typeface="微软雅黑" panose="020B0503020204020204" charset="-122"/>
              </a:rPr>
              <a:t>打孔</a:t>
            </a:r>
            <a:endParaRPr lang="en-US" altLang="zh-CN" sz="1600" b="1" dirty="0" smtClean="0">
              <a:solidFill>
                <a:srgbClr val="FF0000"/>
              </a:solidFill>
              <a:latin typeface="微软雅黑" panose="020B0503020204020204" charset="-122"/>
              <a:ea typeface="微软雅黑" panose="020B0503020204020204" charset="-122"/>
            </a:endParaRPr>
          </a:p>
          <a:p>
            <a:pPr marL="285750" indent="-285750" algn="just">
              <a:lnSpc>
                <a:spcPct val="200000"/>
              </a:lnSpc>
              <a:buFont typeface="Wingdings" panose="05000000000000000000" pitchFamily="2" charset="2"/>
              <a:buChar char="ü"/>
              <a:defRPr/>
            </a:pPr>
            <a:r>
              <a:rPr lang="zh-CN" altLang="en-US" sz="1600" b="1" dirty="0">
                <a:solidFill>
                  <a:srgbClr val="FF0000"/>
                </a:solidFill>
                <a:latin typeface="微软雅黑" panose="020B0503020204020204" charset="-122"/>
                <a:ea typeface="微软雅黑" panose="020B0503020204020204" charset="-122"/>
              </a:rPr>
              <a:t>不需要破坏管道</a:t>
            </a:r>
            <a:r>
              <a:rPr lang="zh-CN" altLang="en-US" sz="1600" b="1" dirty="0" smtClean="0">
                <a:solidFill>
                  <a:srgbClr val="FF0000"/>
                </a:solidFill>
                <a:latin typeface="微软雅黑" panose="020B0503020204020204" charset="-122"/>
                <a:ea typeface="微软雅黑" panose="020B0503020204020204" charset="-122"/>
              </a:rPr>
              <a:t>保温层</a:t>
            </a:r>
            <a:endParaRPr lang="en-US" altLang="zh-CN" sz="1600" b="1" dirty="0" smtClean="0">
              <a:solidFill>
                <a:srgbClr val="FF0000"/>
              </a:solidFill>
              <a:latin typeface="微软雅黑" panose="020B0503020204020204" charset="-122"/>
              <a:ea typeface="微软雅黑" panose="020B0503020204020204" charset="-122"/>
            </a:endParaRPr>
          </a:p>
          <a:p>
            <a:pPr marL="285750" indent="-285750" algn="just">
              <a:lnSpc>
                <a:spcPct val="200000"/>
              </a:lnSpc>
              <a:buFont typeface="Wingdings" panose="05000000000000000000" pitchFamily="2" charset="2"/>
              <a:buChar char="ü"/>
              <a:defRPr/>
            </a:pPr>
            <a:r>
              <a:rPr lang="zh-CN" altLang="en-US" sz="1600" b="1" dirty="0">
                <a:solidFill>
                  <a:srgbClr val="FF0000"/>
                </a:solidFill>
                <a:latin typeface="微软雅黑" panose="020B0503020204020204" charset="-122"/>
                <a:ea typeface="微软雅黑" panose="020B0503020204020204" charset="-122"/>
              </a:rPr>
              <a:t>直接与阀门自身法兰连接固定</a:t>
            </a:r>
            <a:endParaRPr lang="en-US" sz="1600" b="1" dirty="0">
              <a:solidFill>
                <a:srgbClr val="FF0000"/>
              </a:solidFill>
              <a:latin typeface="微软雅黑" panose="020B0503020204020204" charset="-122"/>
              <a:ea typeface="微软雅黑" panose="020B0503020204020204" charset="-122"/>
            </a:endParaRPr>
          </a:p>
        </p:txBody>
      </p:sp>
      <p:grpSp>
        <p:nvGrpSpPr>
          <p:cNvPr id="3" name="Group 6"/>
          <p:cNvGrpSpPr/>
          <p:nvPr/>
        </p:nvGrpSpPr>
        <p:grpSpPr>
          <a:xfrm>
            <a:off x="454963" y="93878"/>
            <a:ext cx="10641129" cy="826316"/>
            <a:chOff x="454963" y="93878"/>
            <a:chExt cx="10641129" cy="826316"/>
          </a:xfrm>
        </p:grpSpPr>
        <p:sp>
          <p:nvSpPr>
            <p:cNvPr id="4" name="AutoShape 7"/>
            <p:cNvSpPr/>
            <p:nvPr/>
          </p:nvSpPr>
          <p:spPr>
            <a:xfrm>
              <a:off x="454963" y="331168"/>
              <a:ext cx="84147" cy="84147"/>
            </a:xfrm>
            <a:prstGeom prst="ellipse">
              <a:avLst/>
            </a:prstGeom>
            <a:solidFill>
              <a:schemeClr val="accent1">
                <a:alpha val="100000"/>
              </a:schemeClr>
            </a:solidFill>
          </p:spPr>
        </p:sp>
        <p:sp>
          <p:nvSpPr>
            <p:cNvPr id="5" name="AutoShape 8"/>
            <p:cNvSpPr/>
            <p:nvPr/>
          </p:nvSpPr>
          <p:spPr>
            <a:xfrm>
              <a:off x="575049" y="337743"/>
              <a:ext cx="78137" cy="78137"/>
            </a:xfrm>
            <a:prstGeom prst="ellipse">
              <a:avLst/>
            </a:prstGeom>
            <a:solidFill>
              <a:schemeClr val="accent1">
                <a:alpha val="80000"/>
              </a:schemeClr>
            </a:solidFill>
          </p:spPr>
        </p:sp>
        <p:sp>
          <p:nvSpPr>
            <p:cNvPr id="6" name="AutoShape 9"/>
            <p:cNvSpPr/>
            <p:nvPr/>
          </p:nvSpPr>
          <p:spPr>
            <a:xfrm>
              <a:off x="689125" y="339460"/>
              <a:ext cx="74704" cy="74704"/>
            </a:xfrm>
            <a:prstGeom prst="ellipse">
              <a:avLst/>
            </a:prstGeom>
            <a:solidFill>
              <a:schemeClr val="accent1">
                <a:alpha val="60000"/>
              </a:schemeClr>
            </a:solidFill>
          </p:spPr>
        </p:sp>
        <p:sp>
          <p:nvSpPr>
            <p:cNvPr id="7" name="AutoShape 10"/>
            <p:cNvSpPr/>
            <p:nvPr/>
          </p:nvSpPr>
          <p:spPr>
            <a:xfrm>
              <a:off x="799768" y="348430"/>
              <a:ext cx="69238" cy="69238"/>
            </a:xfrm>
            <a:prstGeom prst="ellipse">
              <a:avLst/>
            </a:prstGeom>
            <a:solidFill>
              <a:schemeClr val="accent1">
                <a:alpha val="40000"/>
              </a:schemeClr>
            </a:solidFill>
          </p:spPr>
        </p:sp>
        <p:sp>
          <p:nvSpPr>
            <p:cNvPr id="8" name="AutoShape 11"/>
            <p:cNvSpPr/>
            <p:nvPr/>
          </p:nvSpPr>
          <p:spPr>
            <a:xfrm>
              <a:off x="904945" y="344297"/>
              <a:ext cx="65594" cy="65594"/>
            </a:xfrm>
            <a:prstGeom prst="ellipse">
              <a:avLst/>
            </a:prstGeom>
            <a:solidFill>
              <a:schemeClr val="accent1">
                <a:alpha val="20000"/>
              </a:schemeClr>
            </a:solidFill>
          </p:spPr>
        </p:sp>
        <p:sp>
          <p:nvSpPr>
            <p:cNvPr id="9" name="AutoShape 12"/>
            <p:cNvSpPr/>
            <p:nvPr/>
          </p:nvSpPr>
          <p:spPr>
            <a:xfrm>
              <a:off x="454963" y="448942"/>
              <a:ext cx="84147" cy="84147"/>
            </a:xfrm>
            <a:prstGeom prst="ellipse">
              <a:avLst/>
            </a:prstGeom>
            <a:solidFill>
              <a:schemeClr val="accent1">
                <a:alpha val="100000"/>
              </a:schemeClr>
            </a:solidFill>
          </p:spPr>
        </p:sp>
        <p:sp>
          <p:nvSpPr>
            <p:cNvPr id="10" name="AutoShape 13"/>
            <p:cNvSpPr/>
            <p:nvPr/>
          </p:nvSpPr>
          <p:spPr>
            <a:xfrm>
              <a:off x="575049" y="455517"/>
              <a:ext cx="78137" cy="78137"/>
            </a:xfrm>
            <a:prstGeom prst="ellipse">
              <a:avLst/>
            </a:prstGeom>
            <a:solidFill>
              <a:schemeClr val="accent1">
                <a:alpha val="80000"/>
              </a:schemeClr>
            </a:solidFill>
          </p:spPr>
        </p:sp>
        <p:sp>
          <p:nvSpPr>
            <p:cNvPr id="11" name="AutoShape 14"/>
            <p:cNvSpPr/>
            <p:nvPr/>
          </p:nvSpPr>
          <p:spPr>
            <a:xfrm>
              <a:off x="689125" y="457233"/>
              <a:ext cx="74704" cy="74704"/>
            </a:xfrm>
            <a:prstGeom prst="ellipse">
              <a:avLst/>
            </a:prstGeom>
            <a:solidFill>
              <a:schemeClr val="accent1">
                <a:alpha val="60000"/>
              </a:schemeClr>
            </a:solidFill>
          </p:spPr>
        </p:sp>
        <p:sp>
          <p:nvSpPr>
            <p:cNvPr id="12" name="AutoShape 15"/>
            <p:cNvSpPr/>
            <p:nvPr/>
          </p:nvSpPr>
          <p:spPr>
            <a:xfrm>
              <a:off x="799768" y="466203"/>
              <a:ext cx="69238" cy="69238"/>
            </a:xfrm>
            <a:prstGeom prst="ellipse">
              <a:avLst/>
            </a:prstGeom>
            <a:solidFill>
              <a:schemeClr val="accent1">
                <a:alpha val="40000"/>
              </a:schemeClr>
            </a:solidFill>
          </p:spPr>
        </p:sp>
        <p:sp>
          <p:nvSpPr>
            <p:cNvPr id="13" name="AutoShape 16"/>
            <p:cNvSpPr/>
            <p:nvPr/>
          </p:nvSpPr>
          <p:spPr>
            <a:xfrm>
              <a:off x="904945" y="462070"/>
              <a:ext cx="65594" cy="65594"/>
            </a:xfrm>
            <a:prstGeom prst="ellipse">
              <a:avLst/>
            </a:prstGeom>
            <a:solidFill>
              <a:schemeClr val="accent1">
                <a:alpha val="20000"/>
              </a:schemeClr>
            </a:solidFill>
          </p:spPr>
        </p:sp>
        <p:sp>
          <p:nvSpPr>
            <p:cNvPr id="14" name="AutoShape 17"/>
            <p:cNvSpPr/>
            <p:nvPr/>
          </p:nvSpPr>
          <p:spPr>
            <a:xfrm>
              <a:off x="454963" y="566715"/>
              <a:ext cx="84147" cy="84147"/>
            </a:xfrm>
            <a:prstGeom prst="ellipse">
              <a:avLst/>
            </a:prstGeom>
            <a:solidFill>
              <a:schemeClr val="accent1">
                <a:alpha val="100000"/>
              </a:schemeClr>
            </a:solidFill>
          </p:spPr>
        </p:sp>
        <p:sp>
          <p:nvSpPr>
            <p:cNvPr id="15" name="AutoShape 18"/>
            <p:cNvSpPr/>
            <p:nvPr/>
          </p:nvSpPr>
          <p:spPr>
            <a:xfrm>
              <a:off x="575049" y="573291"/>
              <a:ext cx="78137" cy="78137"/>
            </a:xfrm>
            <a:prstGeom prst="ellipse">
              <a:avLst/>
            </a:prstGeom>
            <a:solidFill>
              <a:schemeClr val="accent1">
                <a:alpha val="80000"/>
              </a:schemeClr>
            </a:solidFill>
          </p:spPr>
        </p:sp>
        <p:sp>
          <p:nvSpPr>
            <p:cNvPr id="16" name="AutoShape 19"/>
            <p:cNvSpPr/>
            <p:nvPr/>
          </p:nvSpPr>
          <p:spPr>
            <a:xfrm>
              <a:off x="689125" y="575007"/>
              <a:ext cx="74704" cy="74704"/>
            </a:xfrm>
            <a:prstGeom prst="ellipse">
              <a:avLst/>
            </a:prstGeom>
            <a:solidFill>
              <a:schemeClr val="accent1">
                <a:alpha val="60000"/>
              </a:schemeClr>
            </a:solidFill>
          </p:spPr>
        </p:sp>
        <p:sp>
          <p:nvSpPr>
            <p:cNvPr id="17" name="AutoShape 20"/>
            <p:cNvSpPr/>
            <p:nvPr/>
          </p:nvSpPr>
          <p:spPr>
            <a:xfrm>
              <a:off x="799768" y="583977"/>
              <a:ext cx="69238" cy="69238"/>
            </a:xfrm>
            <a:prstGeom prst="ellipse">
              <a:avLst/>
            </a:prstGeom>
            <a:solidFill>
              <a:schemeClr val="accent1">
                <a:alpha val="40000"/>
              </a:schemeClr>
            </a:solidFill>
          </p:spPr>
        </p:sp>
        <p:sp>
          <p:nvSpPr>
            <p:cNvPr id="18" name="AutoShape 21"/>
            <p:cNvSpPr/>
            <p:nvPr/>
          </p:nvSpPr>
          <p:spPr>
            <a:xfrm>
              <a:off x="904945" y="579844"/>
              <a:ext cx="65594" cy="65594"/>
            </a:xfrm>
            <a:prstGeom prst="ellipse">
              <a:avLst/>
            </a:prstGeom>
            <a:solidFill>
              <a:schemeClr val="accent1">
                <a:alpha val="20000"/>
              </a:schemeClr>
            </a:solidFill>
          </p:spPr>
        </p:sp>
        <p:sp>
          <p:nvSpPr>
            <p:cNvPr id="19" name="AutoShape 22"/>
            <p:cNvSpPr/>
            <p:nvPr/>
          </p:nvSpPr>
          <p:spPr>
            <a:xfrm>
              <a:off x="454963" y="684489"/>
              <a:ext cx="84147" cy="84147"/>
            </a:xfrm>
            <a:prstGeom prst="ellipse">
              <a:avLst/>
            </a:prstGeom>
            <a:solidFill>
              <a:schemeClr val="accent1">
                <a:alpha val="100000"/>
              </a:schemeClr>
            </a:solidFill>
          </p:spPr>
        </p:sp>
        <p:sp>
          <p:nvSpPr>
            <p:cNvPr id="20" name="AutoShape 23"/>
            <p:cNvSpPr/>
            <p:nvPr/>
          </p:nvSpPr>
          <p:spPr>
            <a:xfrm>
              <a:off x="575049" y="691064"/>
              <a:ext cx="78137" cy="78137"/>
            </a:xfrm>
            <a:prstGeom prst="ellipse">
              <a:avLst/>
            </a:prstGeom>
            <a:solidFill>
              <a:schemeClr val="accent1">
                <a:alpha val="80000"/>
              </a:schemeClr>
            </a:solidFill>
          </p:spPr>
        </p:sp>
        <p:sp>
          <p:nvSpPr>
            <p:cNvPr id="21" name="AutoShape 24"/>
            <p:cNvSpPr/>
            <p:nvPr/>
          </p:nvSpPr>
          <p:spPr>
            <a:xfrm>
              <a:off x="689125" y="692781"/>
              <a:ext cx="74704" cy="74704"/>
            </a:xfrm>
            <a:prstGeom prst="ellipse">
              <a:avLst/>
            </a:prstGeom>
            <a:solidFill>
              <a:schemeClr val="accent1">
                <a:alpha val="60000"/>
              </a:schemeClr>
            </a:solidFill>
          </p:spPr>
        </p:sp>
        <p:sp>
          <p:nvSpPr>
            <p:cNvPr id="22" name="AutoShape 25"/>
            <p:cNvSpPr/>
            <p:nvPr/>
          </p:nvSpPr>
          <p:spPr>
            <a:xfrm>
              <a:off x="799768" y="701751"/>
              <a:ext cx="69238" cy="69238"/>
            </a:xfrm>
            <a:prstGeom prst="ellipse">
              <a:avLst/>
            </a:prstGeom>
            <a:solidFill>
              <a:schemeClr val="accent1">
                <a:alpha val="40000"/>
              </a:schemeClr>
            </a:solidFill>
          </p:spPr>
        </p:sp>
        <p:sp>
          <p:nvSpPr>
            <p:cNvPr id="23" name="AutoShape 26"/>
            <p:cNvSpPr/>
            <p:nvPr/>
          </p:nvSpPr>
          <p:spPr>
            <a:xfrm>
              <a:off x="904945" y="697618"/>
              <a:ext cx="65594" cy="65594"/>
            </a:xfrm>
            <a:prstGeom prst="ellipse">
              <a:avLst/>
            </a:prstGeom>
            <a:solidFill>
              <a:schemeClr val="accent1">
                <a:alpha val="20000"/>
              </a:schemeClr>
            </a:solidFill>
          </p:spPr>
        </p:sp>
        <p:sp>
          <p:nvSpPr>
            <p:cNvPr id="24" name="TextBox 27"/>
            <p:cNvSpPr txBox="1"/>
            <p:nvPr/>
          </p:nvSpPr>
          <p:spPr>
            <a:xfrm>
              <a:off x="1094842" y="93878"/>
              <a:ext cx="10001250" cy="826316"/>
            </a:xfrm>
            <a:prstGeom prst="rect">
              <a:avLst/>
            </a:prstGeom>
          </p:spPr>
          <p:txBody>
            <a:bodyPr vert="horz" wrap="square" lIns="123825" tIns="123825" rIns="57150" bIns="123825" rtlCol="0" anchor="t" anchorCtr="0">
              <a:spAutoFit/>
            </a:bodyPr>
            <a:lstStyle/>
            <a:p>
              <a:pPr>
                <a:lnSpc>
                  <a:spcPct val="140000"/>
                </a:lnSpc>
              </a:pPr>
              <a:r>
                <a:rPr lang="zh-CN" altLang="en-US" sz="3000" b="1" dirty="0" smtClean="0">
                  <a:solidFill>
                    <a:schemeClr val="accent1">
                      <a:alpha val="100000"/>
                    </a:schemeClr>
                  </a:solidFill>
                  <a:latin typeface="微软雅黑" panose="020B0503020204020204" charset="-122"/>
                  <a:ea typeface="微软雅黑" panose="020B0503020204020204" charset="-122"/>
                  <a:cs typeface="微软雅黑" panose="020B0503020204020204" charset="-122"/>
                </a:rPr>
                <a:t>产品支架</a:t>
              </a:r>
              <a:r>
                <a:rPr lang="en-US" sz="3000" b="1" dirty="0" err="1" smtClean="0">
                  <a:solidFill>
                    <a:schemeClr val="accent1">
                      <a:alpha val="100000"/>
                    </a:schemeClr>
                  </a:solidFill>
                  <a:latin typeface="微软雅黑" panose="020B0503020204020204" charset="-122"/>
                  <a:ea typeface="微软雅黑" panose="020B0503020204020204" charset="-122"/>
                  <a:cs typeface="微软雅黑" panose="020B0503020204020204" charset="-122"/>
                </a:rPr>
                <a:t>参数</a:t>
              </a:r>
              <a:endParaRPr lang="en-US" sz="3000" b="1" dirty="0">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pic>
        <p:nvPicPr>
          <p:cNvPr id="25" name="图片 24"/>
          <p:cNvPicPr>
            <a:picLocks noChangeAspect="1"/>
          </p:cNvPicPr>
          <p:nvPr/>
        </p:nvPicPr>
        <p:blipFill rotWithShape="1">
          <a:blip r:embed="rId1" cstate="print">
            <a:extLst>
              <a:ext uri="{28A0092B-C50C-407E-A947-70E740481C1C}">
                <a14:useLocalDpi xmlns:a14="http://schemas.microsoft.com/office/drawing/2010/main" val="0"/>
              </a:ext>
            </a:extLst>
          </a:blip>
          <a:srcRect r="14288"/>
          <a:stretch>
            <a:fillRect/>
          </a:stretch>
        </p:blipFill>
        <p:spPr>
          <a:xfrm>
            <a:off x="5105502" y="168721"/>
            <a:ext cx="3839623" cy="6485071"/>
          </a:xfrm>
          <a:prstGeom prst="rect">
            <a:avLst/>
          </a:prstGeom>
        </p:spPr>
      </p:pic>
      <p:pic>
        <p:nvPicPr>
          <p:cNvPr id="54" name="图片 53" descr="欧莱克科技"/>
          <p:cNvPicPr>
            <a:picLocks noChangeAspect="1"/>
          </p:cNvPicPr>
          <p:nvPr/>
        </p:nvPicPr>
        <p:blipFill>
          <a:blip r:embed="rId2"/>
          <a:stretch>
            <a:fillRect/>
          </a:stretch>
        </p:blipFill>
        <p:spPr>
          <a:xfrm>
            <a:off x="9405620" y="283210"/>
            <a:ext cx="2681605" cy="698500"/>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1">
            <a:extLst>
              <a:ext uri="{28A0092B-C50C-407E-A947-70E740481C1C}">
                <a14:useLocalDpi xmlns:a14="http://schemas.microsoft.com/office/drawing/2010/main" val="0"/>
              </a:ext>
            </a:extLst>
          </a:blip>
          <a:srcRect l="38053" t="13934" r="8945" b="25089"/>
          <a:stretch>
            <a:fillRect/>
          </a:stretch>
        </p:blipFill>
        <p:spPr bwMode="auto">
          <a:xfrm>
            <a:off x="0" y="0"/>
            <a:ext cx="12192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7"/>
          <p:cNvSpPr txBox="1"/>
          <p:nvPr/>
        </p:nvSpPr>
        <p:spPr>
          <a:xfrm>
            <a:off x="8077200" y="1752600"/>
            <a:ext cx="8460177" cy="2669937"/>
          </a:xfrm>
          <a:prstGeom prst="rect">
            <a:avLst/>
          </a:prstGeom>
        </p:spPr>
        <p:txBody>
          <a:bodyPr vert="horz" wrap="square" lIns="123825" tIns="123825" rIns="57150" bIns="123825" rtlCol="0" anchor="t" anchorCtr="0">
            <a:normAutofit/>
          </a:bodyPr>
          <a:lstStyle/>
          <a:p>
            <a:pPr>
              <a:lnSpc>
                <a:spcPct val="174000"/>
              </a:lnSpc>
            </a:pPr>
            <a:r>
              <a:rPr lang="zh-CN" altLang="en-US" sz="3075" b="1" dirty="0" smtClean="0">
                <a:solidFill>
                  <a:srgbClr val="FF0000"/>
                </a:solidFill>
                <a:latin typeface="微软雅黑" panose="020B0503020204020204" charset="-122"/>
                <a:ea typeface="微软雅黑" panose="020B0503020204020204" charset="-122"/>
                <a:cs typeface="微软雅黑" panose="020B0503020204020204" charset="-122"/>
              </a:rPr>
              <a:t>改造前后系统对比图</a:t>
            </a:r>
            <a:endParaRPr lang="en-US" sz="3075" b="1" dirty="0">
              <a:solidFill>
                <a:srgbClr val="FF0000"/>
              </a:solidFill>
              <a:latin typeface="微软雅黑" panose="020B0503020204020204" charset="-122"/>
              <a:ea typeface="微软雅黑" panose="020B0503020204020204" charset="-122"/>
              <a:cs typeface="微软雅黑" panose="020B0503020204020204" charset="-122"/>
            </a:endParaRPr>
          </a:p>
        </p:txBody>
      </p:sp>
      <p:pic>
        <p:nvPicPr>
          <p:cNvPr id="54" name="图片 53" descr="欧莱克科技"/>
          <p:cNvPicPr>
            <a:picLocks noChangeAspect="1"/>
          </p:cNvPicPr>
          <p:nvPr/>
        </p:nvPicPr>
        <p:blipFill>
          <a:blip r:embed="rId2"/>
          <a:stretch>
            <a:fillRect/>
          </a:stretch>
        </p:blipFill>
        <p:spPr>
          <a:xfrm>
            <a:off x="9405620" y="283210"/>
            <a:ext cx="2681605" cy="698500"/>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6" name="TextBox 6"/>
          <p:cNvSpPr txBox="1"/>
          <p:nvPr/>
        </p:nvSpPr>
        <p:spPr>
          <a:xfrm>
            <a:off x="1867037" y="1055664"/>
            <a:ext cx="9115425" cy="3000375"/>
          </a:xfrm>
          <a:prstGeom prst="rect">
            <a:avLst/>
          </a:prstGeom>
        </p:spPr>
        <p:txBody>
          <a:bodyPr vert="horz" wrap="square" lIns="123825" tIns="123825" rIns="57150" bIns="123825" rtlCol="0" anchor="t" anchorCtr="0">
            <a:spAutoFit/>
          </a:bodyPr>
          <a:lstStyle/>
          <a:p>
            <a:pPr>
              <a:lnSpc>
                <a:spcPct val="150000"/>
              </a:lnSpc>
              <a:spcBef>
                <a:spcPts val="450"/>
              </a:spcBef>
            </a:pPr>
            <a:r>
              <a:rPr lang="en-US" sz="11550" b="1">
                <a:solidFill>
                  <a:srgbClr val="FFFFFF">
                    <a:alpha val="100000"/>
                  </a:srgbClr>
                </a:solidFill>
                <a:latin typeface="微软雅黑" panose="020B0503020204020204" charset="-122"/>
                <a:ea typeface="微软雅黑" panose="020B0503020204020204" charset="-122"/>
                <a:cs typeface="微软雅黑" panose="020B0503020204020204" charset="-122"/>
              </a:rPr>
              <a:t>02</a:t>
            </a:r>
            <a:endParaRPr lang="en-US" sz="11550"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7" name="TextBox 7"/>
          <p:cNvSpPr txBox="1"/>
          <p:nvPr/>
        </p:nvSpPr>
        <p:spPr>
          <a:xfrm>
            <a:off x="1969467" y="3476591"/>
            <a:ext cx="8460177" cy="2669937"/>
          </a:xfrm>
          <a:prstGeom prst="rect">
            <a:avLst/>
          </a:prstGeom>
        </p:spPr>
        <p:txBody>
          <a:bodyPr vert="horz" wrap="square" lIns="123825" tIns="123825" rIns="57150" bIns="123825" rtlCol="0" anchor="t" anchorCtr="0">
            <a:normAutofit/>
          </a:bodyPr>
          <a:lstStyle/>
          <a:p>
            <a:pPr>
              <a:lnSpc>
                <a:spcPct val="174000"/>
              </a:lnSpc>
            </a:pPr>
            <a:r>
              <a:rPr lang="en-US" sz="3075" b="1" dirty="0" err="1" smtClean="0">
                <a:solidFill>
                  <a:srgbClr val="FFFFFF">
                    <a:alpha val="100000"/>
                  </a:srgbClr>
                </a:solidFill>
                <a:latin typeface="微软雅黑" panose="020B0503020204020204" charset="-122"/>
                <a:ea typeface="微软雅黑" panose="020B0503020204020204" charset="-122"/>
                <a:cs typeface="微软雅黑" panose="020B0503020204020204" charset="-122"/>
              </a:rPr>
              <a:t>本产品</a:t>
            </a:r>
            <a:r>
              <a:rPr lang="zh-CN" altLang="en-US" sz="3075" b="1" dirty="0" smtClean="0">
                <a:solidFill>
                  <a:srgbClr val="FFFFFF">
                    <a:alpha val="100000"/>
                  </a:srgbClr>
                </a:solidFill>
                <a:latin typeface="微软雅黑" panose="020B0503020204020204" charset="-122"/>
                <a:ea typeface="微软雅黑" panose="020B0503020204020204" charset="-122"/>
                <a:cs typeface="微软雅黑" panose="020B0503020204020204" charset="-122"/>
              </a:rPr>
              <a:t>解决哪些问题</a:t>
            </a:r>
            <a:endParaRPr lang="en-US" sz="3075" b="1" dirty="0">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pic>
        <p:nvPicPr>
          <p:cNvPr id="8" name="图片 7" descr="欧莱克科技"/>
          <p:cNvPicPr>
            <a:picLocks noChangeAspect="1"/>
          </p:cNvPicPr>
          <p:nvPr/>
        </p:nvPicPr>
        <p:blipFill>
          <a:blip r:embed="rId2"/>
          <a:stretch>
            <a:fillRect/>
          </a:stretch>
        </p:blipFill>
        <p:spPr>
          <a:xfrm>
            <a:off x="9829800" y="228600"/>
            <a:ext cx="1873250" cy="487680"/>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Freeform 2"/>
          <p:cNvSpPr/>
          <p:nvPr/>
        </p:nvSpPr>
        <p:spPr>
          <a:xfrm>
            <a:off x="5269578" y="3104315"/>
            <a:ext cx="1597488" cy="1597488"/>
          </a:xfrm>
          <a:custGeom>
            <a:avLst/>
            <a:gdLst/>
            <a:ahLst/>
            <a:cxnLst/>
            <a:rect l="l" t="t" r="r" b="b"/>
            <a:pathLst>
              <a:path w="890" h="890">
                <a:moveTo>
                  <a:pt x="0" y="445"/>
                </a:moveTo>
                <a:lnTo>
                  <a:pt x="445" y="0"/>
                </a:lnTo>
                <a:lnTo>
                  <a:pt x="890" y="445"/>
                </a:lnTo>
                <a:lnTo>
                  <a:pt x="445" y="890"/>
                </a:lnTo>
                <a:lnTo>
                  <a:pt x="0" y="445"/>
                </a:lnTo>
                <a:close/>
              </a:path>
            </a:pathLst>
          </a:custGeom>
          <a:solidFill>
            <a:schemeClr val="accent1">
              <a:alpha val="100000"/>
            </a:schemeClr>
          </a:solidFill>
        </p:spPr>
      </p:sp>
      <p:sp>
        <p:nvSpPr>
          <p:cNvPr id="3" name="Freeform 3"/>
          <p:cNvSpPr/>
          <p:nvPr/>
        </p:nvSpPr>
        <p:spPr>
          <a:xfrm>
            <a:off x="4406217" y="2240953"/>
            <a:ext cx="1597488" cy="1597488"/>
          </a:xfrm>
          <a:custGeom>
            <a:avLst/>
            <a:gdLst/>
            <a:ahLst/>
            <a:cxnLst/>
            <a:rect l="l" t="t" r="r" b="b"/>
            <a:pathLst>
              <a:path w="890" h="890">
                <a:moveTo>
                  <a:pt x="0" y="445"/>
                </a:moveTo>
                <a:lnTo>
                  <a:pt x="445" y="0"/>
                </a:lnTo>
                <a:lnTo>
                  <a:pt x="890" y="445"/>
                </a:lnTo>
                <a:lnTo>
                  <a:pt x="445" y="890"/>
                </a:lnTo>
                <a:lnTo>
                  <a:pt x="0" y="445"/>
                </a:lnTo>
                <a:close/>
              </a:path>
            </a:pathLst>
          </a:custGeom>
          <a:solidFill>
            <a:schemeClr val="accent1">
              <a:lumMod val="75000"/>
              <a:alpha val="100000"/>
            </a:schemeClr>
          </a:solidFill>
        </p:spPr>
      </p:sp>
      <p:sp>
        <p:nvSpPr>
          <p:cNvPr id="4" name="Freeform 4"/>
          <p:cNvSpPr/>
          <p:nvPr/>
        </p:nvSpPr>
        <p:spPr>
          <a:xfrm>
            <a:off x="6131145" y="3965882"/>
            <a:ext cx="1597488" cy="1597488"/>
          </a:xfrm>
          <a:custGeom>
            <a:avLst/>
            <a:gdLst/>
            <a:ahLst/>
            <a:cxnLst/>
            <a:rect l="l" t="t" r="r" b="b"/>
            <a:pathLst>
              <a:path w="890" h="890">
                <a:moveTo>
                  <a:pt x="0" y="445"/>
                </a:moveTo>
                <a:lnTo>
                  <a:pt x="445" y="0"/>
                </a:lnTo>
                <a:lnTo>
                  <a:pt x="890" y="445"/>
                </a:lnTo>
                <a:lnTo>
                  <a:pt x="445" y="890"/>
                </a:lnTo>
                <a:lnTo>
                  <a:pt x="0" y="445"/>
                </a:lnTo>
                <a:close/>
              </a:path>
            </a:pathLst>
          </a:custGeom>
          <a:solidFill>
            <a:schemeClr val="accent1">
              <a:lumMod val="75000"/>
              <a:alpha val="100000"/>
            </a:schemeClr>
          </a:solidFill>
        </p:spPr>
      </p:sp>
      <p:sp>
        <p:nvSpPr>
          <p:cNvPr id="5" name="Freeform 5"/>
          <p:cNvSpPr/>
          <p:nvPr/>
        </p:nvSpPr>
        <p:spPr>
          <a:xfrm>
            <a:off x="6131145" y="2240953"/>
            <a:ext cx="1597488" cy="1597488"/>
          </a:xfrm>
          <a:custGeom>
            <a:avLst/>
            <a:gdLst/>
            <a:ahLst/>
            <a:cxnLst/>
            <a:rect l="l" t="t" r="r" b="b"/>
            <a:pathLst>
              <a:path w="890" h="890">
                <a:moveTo>
                  <a:pt x="0" y="445"/>
                </a:moveTo>
                <a:lnTo>
                  <a:pt x="445" y="0"/>
                </a:lnTo>
                <a:lnTo>
                  <a:pt x="890" y="445"/>
                </a:lnTo>
                <a:lnTo>
                  <a:pt x="445" y="890"/>
                </a:lnTo>
                <a:lnTo>
                  <a:pt x="0" y="445"/>
                </a:lnTo>
                <a:close/>
              </a:path>
            </a:pathLst>
          </a:custGeom>
          <a:solidFill>
            <a:schemeClr val="accent1">
              <a:alpha val="100000"/>
            </a:schemeClr>
          </a:solidFill>
        </p:spPr>
      </p:sp>
      <p:sp>
        <p:nvSpPr>
          <p:cNvPr id="6" name="Freeform 6"/>
          <p:cNvSpPr/>
          <p:nvPr/>
        </p:nvSpPr>
        <p:spPr>
          <a:xfrm>
            <a:off x="4406217" y="3965882"/>
            <a:ext cx="1597488" cy="1597488"/>
          </a:xfrm>
          <a:custGeom>
            <a:avLst/>
            <a:gdLst/>
            <a:ahLst/>
            <a:cxnLst/>
            <a:rect l="l" t="t" r="r" b="b"/>
            <a:pathLst>
              <a:path w="890" h="890">
                <a:moveTo>
                  <a:pt x="0" y="445"/>
                </a:moveTo>
                <a:lnTo>
                  <a:pt x="445" y="0"/>
                </a:lnTo>
                <a:lnTo>
                  <a:pt x="890" y="445"/>
                </a:lnTo>
                <a:lnTo>
                  <a:pt x="445" y="890"/>
                </a:lnTo>
                <a:lnTo>
                  <a:pt x="0" y="445"/>
                </a:lnTo>
                <a:close/>
              </a:path>
            </a:pathLst>
          </a:custGeom>
          <a:solidFill>
            <a:schemeClr val="accent1">
              <a:alpha val="100000"/>
            </a:schemeClr>
          </a:solidFill>
        </p:spPr>
      </p:sp>
      <p:sp>
        <p:nvSpPr>
          <p:cNvPr id="7" name="TextBox 7"/>
          <p:cNvSpPr txBox="1"/>
          <p:nvPr/>
        </p:nvSpPr>
        <p:spPr>
          <a:xfrm>
            <a:off x="591125" y="2215669"/>
            <a:ext cx="3280773" cy="1622772"/>
          </a:xfrm>
          <a:prstGeom prst="rect">
            <a:avLst/>
          </a:prstGeom>
          <a:noFill/>
        </p:spPr>
        <p:txBody>
          <a:bodyPr vert="horz" wrap="square" lIns="91440" tIns="45720" rIns="91440" bIns="45720" rtlCol="0" anchor="t" anchorCtr="1">
            <a:normAutofit/>
          </a:bodyPr>
          <a:lstStyle/>
          <a:p>
            <a:pPr algn="ctr">
              <a:lnSpc>
                <a:spcPct val="14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气候气温变化日益剧烈，供热企业自控系统急需升级。</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8" name="TextBox 8"/>
          <p:cNvSpPr txBox="1"/>
          <p:nvPr/>
        </p:nvSpPr>
        <p:spPr>
          <a:xfrm>
            <a:off x="607698" y="1707297"/>
            <a:ext cx="3280773" cy="560841"/>
          </a:xfrm>
          <a:prstGeom prst="rect">
            <a:avLst/>
          </a:prstGeom>
          <a:noFill/>
        </p:spPr>
        <p:txBody>
          <a:bodyPr vert="horz" wrap="square" lIns="91440" tIns="45720" rIns="91440" bIns="45720" rtlCol="0" anchor="ctr" anchorCtr="1">
            <a:normAutofit/>
          </a:bodyPr>
          <a:lstStyle/>
          <a:p>
            <a:pPr algn="ctr">
              <a:lnSpc>
                <a:spcPct val="120000"/>
              </a:lnSpc>
            </a:pPr>
            <a:r>
              <a:rPr 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rPr>
              <a:t>全球变暖与厄尔尼诺</a:t>
            </a:r>
            <a:endParaRPr 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9" name="Freeform 9"/>
          <p:cNvSpPr/>
          <p:nvPr/>
        </p:nvSpPr>
        <p:spPr>
          <a:xfrm>
            <a:off x="4935056" y="4494721"/>
            <a:ext cx="539810" cy="539810"/>
          </a:xfrm>
          <a:custGeom>
            <a:avLst/>
            <a:gdLst/>
            <a:ahLst/>
            <a:cxnLst/>
            <a:rect l="l" t="t" r="r" b="b"/>
            <a:pathLst>
              <a:path w="304800" h="304800">
                <a:moveTo>
                  <a:pt x="0" y="209550"/>
                </a:moveTo>
                <a:lnTo>
                  <a:pt x="152410" y="247650"/>
                </a:lnTo>
                <a:lnTo>
                  <a:pt x="304800" y="209550"/>
                </a:lnTo>
                <a:lnTo>
                  <a:pt x="304800" y="247650"/>
                </a:lnTo>
                <a:lnTo>
                  <a:pt x="152410" y="285750"/>
                </a:lnTo>
                <a:lnTo>
                  <a:pt x="0" y="247650"/>
                </a:lnTo>
                <a:close/>
                <a:moveTo>
                  <a:pt x="0" y="133350"/>
                </a:moveTo>
                <a:lnTo>
                  <a:pt x="152410" y="171450"/>
                </a:lnTo>
                <a:lnTo>
                  <a:pt x="304800" y="133350"/>
                </a:lnTo>
                <a:lnTo>
                  <a:pt x="304800" y="171450"/>
                </a:lnTo>
                <a:lnTo>
                  <a:pt x="152410" y="209550"/>
                </a:lnTo>
                <a:lnTo>
                  <a:pt x="0" y="171450"/>
                </a:lnTo>
                <a:close/>
                <a:moveTo>
                  <a:pt x="0" y="57150"/>
                </a:moveTo>
                <a:lnTo>
                  <a:pt x="152410" y="19050"/>
                </a:lnTo>
                <a:lnTo>
                  <a:pt x="304800" y="57150"/>
                </a:lnTo>
                <a:lnTo>
                  <a:pt x="304800" y="95250"/>
                </a:lnTo>
                <a:lnTo>
                  <a:pt x="152410" y="133350"/>
                </a:lnTo>
                <a:lnTo>
                  <a:pt x="0" y="95250"/>
                </a:lnTo>
                <a:close/>
              </a:path>
            </a:pathLst>
          </a:custGeom>
          <a:solidFill>
            <a:srgbClr val="FDFCFC">
              <a:alpha val="100000"/>
            </a:srgbClr>
          </a:solidFill>
        </p:spPr>
      </p:sp>
      <p:sp>
        <p:nvSpPr>
          <p:cNvPr id="10" name="Freeform 10"/>
          <p:cNvSpPr/>
          <p:nvPr/>
        </p:nvSpPr>
        <p:spPr>
          <a:xfrm>
            <a:off x="6659855" y="2769663"/>
            <a:ext cx="540068" cy="540068"/>
          </a:xfrm>
          <a:custGeom>
            <a:avLst/>
            <a:gdLst/>
            <a:ahLst/>
            <a:cxnLst/>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DFCFC">
              <a:alpha val="100000"/>
            </a:srgbClr>
          </a:solidFill>
        </p:spPr>
      </p:sp>
      <p:sp>
        <p:nvSpPr>
          <p:cNvPr id="11" name="Freeform 11"/>
          <p:cNvSpPr/>
          <p:nvPr/>
        </p:nvSpPr>
        <p:spPr>
          <a:xfrm>
            <a:off x="4934927" y="2769663"/>
            <a:ext cx="540068" cy="540068"/>
          </a:xfrm>
          <a:custGeom>
            <a:avLst/>
            <a:gdLst/>
            <a:ahLst/>
            <a:cxnLst/>
            <a:rect l="l" t="t" r="r" b="b"/>
            <a:pathLst>
              <a:path w="304800" h="304800">
                <a:moveTo>
                  <a:pt x="152362" y="147228"/>
                </a:moveTo>
                <a:lnTo>
                  <a:pt x="304800" y="75419"/>
                </a:lnTo>
                <a:lnTo>
                  <a:pt x="304800" y="38100"/>
                </a:lnTo>
                <a:lnTo>
                  <a:pt x="0" y="38100"/>
                </a:lnTo>
                <a:lnTo>
                  <a:pt x="0" y="75305"/>
                </a:lnTo>
                <a:close/>
                <a:moveTo>
                  <a:pt x="152438" y="189347"/>
                </a:moveTo>
                <a:lnTo>
                  <a:pt x="0" y="117348"/>
                </a:lnTo>
                <a:lnTo>
                  <a:pt x="0" y="266700"/>
                </a:lnTo>
                <a:lnTo>
                  <a:pt x="304800" y="266700"/>
                </a:lnTo>
                <a:lnTo>
                  <a:pt x="304800" y="117577"/>
                </a:lnTo>
                <a:close/>
              </a:path>
            </a:pathLst>
          </a:custGeom>
          <a:solidFill>
            <a:srgbClr val="FDFCFC">
              <a:alpha val="100000"/>
            </a:srgbClr>
          </a:solidFill>
        </p:spPr>
      </p:sp>
      <p:sp>
        <p:nvSpPr>
          <p:cNvPr id="12" name="Freeform 12"/>
          <p:cNvSpPr/>
          <p:nvPr/>
        </p:nvSpPr>
        <p:spPr>
          <a:xfrm>
            <a:off x="6659855" y="4494592"/>
            <a:ext cx="540068" cy="540068"/>
          </a:xfrm>
          <a:custGeom>
            <a:avLst/>
            <a:gdLst/>
            <a:ahLst/>
            <a:cxnLst/>
            <a:rect l="l" t="t" r="r" b="b"/>
            <a:pathLst>
              <a:path w="304800" h="304800">
                <a:moveTo>
                  <a:pt x="106680" y="259080"/>
                </a:moveTo>
                <a:lnTo>
                  <a:pt x="30480" y="259080"/>
                </a:lnTo>
                <a:cubicBezTo>
                  <a:pt x="13649" y="259080"/>
                  <a:pt x="0" y="245431"/>
                  <a:pt x="0" y="228600"/>
                </a:cubicBezTo>
                <a:lnTo>
                  <a:pt x="0" y="228600"/>
                </a:lnTo>
                <a:lnTo>
                  <a:pt x="0" y="30480"/>
                </a:lnTo>
                <a:cubicBezTo>
                  <a:pt x="0" y="13716"/>
                  <a:pt x="13716" y="0"/>
                  <a:pt x="30480" y="0"/>
                </a:cubicBezTo>
                <a:lnTo>
                  <a:pt x="274320" y="0"/>
                </a:lnTo>
                <a:cubicBezTo>
                  <a:pt x="291151" y="0"/>
                  <a:pt x="304800" y="13649"/>
                  <a:pt x="304800" y="30480"/>
                </a:cubicBezTo>
                <a:lnTo>
                  <a:pt x="304800" y="30480"/>
                </a:lnTo>
                <a:lnTo>
                  <a:pt x="304800" y="228600"/>
                </a:lnTo>
                <a:cubicBezTo>
                  <a:pt x="304800" y="245431"/>
                  <a:pt x="291151" y="259080"/>
                  <a:pt x="274320" y="259080"/>
                </a:cubicBezTo>
                <a:lnTo>
                  <a:pt x="274320" y="259080"/>
                </a:lnTo>
                <a:lnTo>
                  <a:pt x="198120" y="259080"/>
                </a:lnTo>
                <a:lnTo>
                  <a:pt x="259080" y="289560"/>
                </a:lnTo>
                <a:lnTo>
                  <a:pt x="259080" y="304800"/>
                </a:lnTo>
                <a:lnTo>
                  <a:pt x="45720" y="304800"/>
                </a:lnTo>
                <a:lnTo>
                  <a:pt x="45720" y="289560"/>
                </a:lnTo>
                <a:lnTo>
                  <a:pt x="106680" y="259080"/>
                </a:lnTo>
                <a:close/>
                <a:moveTo>
                  <a:pt x="30480" y="30480"/>
                </a:moveTo>
                <a:lnTo>
                  <a:pt x="30480" y="198120"/>
                </a:lnTo>
                <a:lnTo>
                  <a:pt x="274320" y="198120"/>
                </a:lnTo>
                <a:lnTo>
                  <a:pt x="274320" y="30480"/>
                </a:lnTo>
                <a:lnTo>
                  <a:pt x="30480" y="30480"/>
                </a:lnTo>
                <a:close/>
              </a:path>
            </a:pathLst>
          </a:custGeom>
          <a:solidFill>
            <a:srgbClr val="FDFCFC">
              <a:alpha val="100000"/>
            </a:srgbClr>
          </a:solidFill>
        </p:spPr>
      </p:sp>
      <p:sp>
        <p:nvSpPr>
          <p:cNvPr id="13" name="TextBox 13"/>
          <p:cNvSpPr txBox="1"/>
          <p:nvPr/>
        </p:nvSpPr>
        <p:spPr>
          <a:xfrm>
            <a:off x="563125" y="4474254"/>
            <a:ext cx="3280773" cy="1622772"/>
          </a:xfrm>
          <a:prstGeom prst="rect">
            <a:avLst/>
          </a:prstGeom>
          <a:noFill/>
        </p:spPr>
        <p:txBody>
          <a:bodyPr vert="horz" wrap="square" lIns="91440" tIns="45720" rIns="91440" bIns="45720" rtlCol="0" anchor="t" anchorCtr="1">
            <a:normAutofit lnSpcReduction="20000"/>
          </a:bodyPr>
          <a:lstStyle/>
          <a:p>
            <a:pPr algn="ctr">
              <a:lnSpc>
                <a:spcPct val="140000"/>
              </a:lnSpc>
            </a:pPr>
            <a:r>
              <a:rPr lang="zh-CN" altLang="en-US" sz="1500" dirty="0">
                <a:solidFill>
                  <a:schemeClr val="dk1">
                    <a:alpha val="100000"/>
                  </a:schemeClr>
                </a:solidFill>
                <a:latin typeface="微软雅黑" panose="020B0503020204020204" charset="-122"/>
                <a:ea typeface="微软雅黑" panose="020B0503020204020204" charset="-122"/>
                <a:cs typeface="微软雅黑" panose="020B0503020204020204" charset="-122"/>
              </a:rPr>
              <a:t>原系统选型电动执行器</a:t>
            </a:r>
            <a:r>
              <a:rPr lang="zh-CN" altLang="en-US" sz="1500" dirty="0" smtClean="0">
                <a:solidFill>
                  <a:schemeClr val="dk1">
                    <a:alpha val="100000"/>
                  </a:schemeClr>
                </a:solidFill>
                <a:latin typeface="微软雅黑" panose="020B0503020204020204" charset="-122"/>
                <a:ea typeface="微软雅黑" panose="020B0503020204020204" charset="-122"/>
                <a:cs typeface="微软雅黑" panose="020B0503020204020204" charset="-122"/>
              </a:rPr>
              <a:t>较大或处在管网前端，</a:t>
            </a:r>
            <a:r>
              <a:rPr lang="zh-CN" altLang="en-US" sz="1500" dirty="0">
                <a:solidFill>
                  <a:schemeClr val="dk1">
                    <a:alpha val="100000"/>
                  </a:schemeClr>
                </a:solidFill>
                <a:latin typeface="微软雅黑" panose="020B0503020204020204" charset="-122"/>
                <a:ea typeface="微软雅黑" panose="020B0503020204020204" charset="-122"/>
                <a:cs typeface="微软雅黑" panose="020B0503020204020204" charset="-122"/>
              </a:rPr>
              <a:t>运行</a:t>
            </a:r>
            <a:r>
              <a:rPr lang="zh-CN" altLang="en-US" sz="1500" dirty="0" smtClean="0">
                <a:solidFill>
                  <a:schemeClr val="dk1">
                    <a:alpha val="100000"/>
                  </a:schemeClr>
                </a:solidFill>
                <a:latin typeface="微软雅黑" panose="020B0503020204020204" charset="-122"/>
                <a:ea typeface="微软雅黑" panose="020B0503020204020204" charset="-122"/>
                <a:cs typeface="微软雅黑" panose="020B0503020204020204" charset="-122"/>
              </a:rPr>
              <a:t>中过热量过高导致浪费， </a:t>
            </a:r>
            <a:r>
              <a:rPr lang="en-US" sz="1500" dirty="0" err="1" smtClean="0">
                <a:solidFill>
                  <a:schemeClr val="dk1">
                    <a:alpha val="100000"/>
                  </a:schemeClr>
                </a:solidFill>
                <a:latin typeface="微软雅黑" panose="020B0503020204020204" charset="-122"/>
                <a:ea typeface="微软雅黑" panose="020B0503020204020204" charset="-122"/>
                <a:cs typeface="微软雅黑" panose="020B0503020204020204" charset="-122"/>
              </a:rPr>
              <a:t>改造使用小口径电动执行器</a:t>
            </a:r>
            <a:r>
              <a:rPr lang="en-US" sz="1500" dirty="0" err="1">
                <a:solidFill>
                  <a:schemeClr val="dk1">
                    <a:alpha val="100000"/>
                  </a:schemeClr>
                </a:solidFill>
                <a:latin typeface="微软雅黑" panose="020B0503020204020204" charset="-122"/>
                <a:ea typeface="微软雅黑" panose="020B0503020204020204" charset="-122"/>
                <a:cs typeface="微软雅黑" panose="020B0503020204020204" charset="-122"/>
              </a:rPr>
              <a:t>，</a:t>
            </a:r>
            <a:r>
              <a:rPr lang="en-US" sz="1500" dirty="0" err="1" smtClean="0">
                <a:solidFill>
                  <a:schemeClr val="dk1">
                    <a:alpha val="100000"/>
                  </a:schemeClr>
                </a:solidFill>
                <a:latin typeface="微软雅黑" panose="020B0503020204020204" charset="-122"/>
                <a:ea typeface="微软雅黑" panose="020B0503020204020204" charset="-122"/>
                <a:cs typeface="微软雅黑" panose="020B0503020204020204" charset="-122"/>
              </a:rPr>
              <a:t>确保满足极寒天气和夜晚低温</a:t>
            </a:r>
            <a:r>
              <a:rPr lang="zh-CN" altLang="en-US" sz="1500" dirty="0" smtClean="0">
                <a:solidFill>
                  <a:schemeClr val="dk1">
                    <a:alpha val="100000"/>
                  </a:schemeClr>
                </a:solidFill>
                <a:latin typeface="微软雅黑" panose="020B0503020204020204" charset="-122"/>
                <a:ea typeface="微软雅黑" panose="020B0503020204020204" charset="-122"/>
                <a:cs typeface="微软雅黑" panose="020B0503020204020204" charset="-122"/>
              </a:rPr>
              <a:t>，达到节能效果</a:t>
            </a:r>
            <a:r>
              <a:rPr lang="en-US" sz="1500" dirty="0" smtClean="0">
                <a:solidFill>
                  <a:schemeClr val="dk1">
                    <a:alpha val="100000"/>
                  </a:schemeClr>
                </a:solidFill>
                <a:latin typeface="微软雅黑" panose="020B0503020204020204" charset="-122"/>
                <a:ea typeface="微软雅黑" panose="020B0503020204020204" charset="-122"/>
                <a:cs typeface="微软雅黑" panose="020B0503020204020204" charset="-122"/>
              </a:rPr>
              <a:t>。</a:t>
            </a:r>
            <a:endParaRPr lang="en-US" sz="1500" dirty="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4" name="TextBox 14"/>
          <p:cNvSpPr txBox="1"/>
          <p:nvPr/>
        </p:nvSpPr>
        <p:spPr>
          <a:xfrm>
            <a:off x="579698" y="3965882"/>
            <a:ext cx="3280773" cy="560841"/>
          </a:xfrm>
          <a:prstGeom prst="rect">
            <a:avLst/>
          </a:prstGeom>
          <a:noFill/>
        </p:spPr>
        <p:txBody>
          <a:bodyPr vert="horz" wrap="square" lIns="91440" tIns="45720" rIns="91440" bIns="45720" rtlCol="0" anchor="ctr" anchorCtr="1">
            <a:normAutofit/>
          </a:bodyPr>
          <a:lstStyle/>
          <a:p>
            <a:pPr algn="ctr">
              <a:lnSpc>
                <a:spcPct val="120000"/>
              </a:lnSpc>
            </a:pPr>
            <a:r>
              <a:rPr 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rPr>
              <a:t>小口径电动执行器</a:t>
            </a:r>
            <a:endParaRPr 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5" name="TextBox 15"/>
          <p:cNvSpPr txBox="1"/>
          <p:nvPr/>
        </p:nvSpPr>
        <p:spPr>
          <a:xfrm>
            <a:off x="8269424" y="2215669"/>
            <a:ext cx="3280773" cy="1622772"/>
          </a:xfrm>
          <a:prstGeom prst="rect">
            <a:avLst/>
          </a:prstGeom>
          <a:noFill/>
        </p:spPr>
        <p:txBody>
          <a:bodyPr vert="horz" wrap="square" lIns="91440" tIns="45720" rIns="91440" bIns="45720" rtlCol="0" anchor="t" anchorCtr="1">
            <a:normAutofit/>
          </a:bodyPr>
          <a:lstStyle/>
          <a:p>
            <a:pPr algn="ctr">
              <a:lnSpc>
                <a:spcPct val="140000"/>
              </a:lnSpc>
            </a:pPr>
            <a:r>
              <a:rPr lang="zh-CN" altLang="en-US" sz="1500" dirty="0" smtClean="0">
                <a:solidFill>
                  <a:schemeClr val="dk1">
                    <a:alpha val="100000"/>
                  </a:schemeClr>
                </a:solidFill>
                <a:latin typeface="微软雅黑" panose="020B0503020204020204" charset="-122"/>
                <a:ea typeface="微软雅黑" panose="020B0503020204020204" charset="-122"/>
                <a:cs typeface="微软雅黑" panose="020B0503020204020204" charset="-122"/>
              </a:rPr>
              <a:t>原系统选型电动执行器较小或处在管网末端，运行中供热量不足导致用户温度不达标，</a:t>
            </a:r>
            <a:r>
              <a:rPr lang="en-US" altLang="zh-CN" sz="1500" dirty="0">
                <a:solidFill>
                  <a:schemeClr val="dk1">
                    <a:alpha val="100000"/>
                  </a:schemeClr>
                </a:solidFill>
                <a:latin typeface="微软雅黑" panose="020B0503020204020204" charset="-122"/>
                <a:ea typeface="微软雅黑" panose="020B0503020204020204" charset="-122"/>
                <a:cs typeface="微软雅黑" panose="020B0503020204020204" charset="-122"/>
              </a:rPr>
              <a:t> </a:t>
            </a:r>
            <a:r>
              <a:rPr lang="en-US" altLang="zh-CN" sz="1500" dirty="0" err="1" smtClean="0">
                <a:solidFill>
                  <a:schemeClr val="dk1">
                    <a:alpha val="100000"/>
                  </a:schemeClr>
                </a:solidFill>
                <a:latin typeface="微软雅黑" panose="020B0503020204020204" charset="-122"/>
                <a:ea typeface="微软雅黑" panose="020B0503020204020204" charset="-122"/>
                <a:cs typeface="微软雅黑" panose="020B0503020204020204" charset="-122"/>
              </a:rPr>
              <a:t>改造</a:t>
            </a:r>
            <a:r>
              <a:rPr lang="zh-CN" altLang="en-US" sz="1500" dirty="0" smtClean="0">
                <a:solidFill>
                  <a:schemeClr val="dk1">
                    <a:alpha val="100000"/>
                  </a:schemeClr>
                </a:solidFill>
                <a:latin typeface="微软雅黑" panose="020B0503020204020204" charset="-122"/>
                <a:ea typeface="微软雅黑" panose="020B0503020204020204" charset="-122"/>
                <a:cs typeface="微软雅黑" panose="020B0503020204020204" charset="-122"/>
              </a:rPr>
              <a:t>增加</a:t>
            </a:r>
            <a:r>
              <a:rPr lang="en-US" sz="1500" dirty="0" err="1" smtClean="0">
                <a:solidFill>
                  <a:schemeClr val="dk1">
                    <a:alpha val="100000"/>
                  </a:schemeClr>
                </a:solidFill>
                <a:latin typeface="微软雅黑" panose="020B0503020204020204" charset="-122"/>
                <a:ea typeface="微软雅黑" panose="020B0503020204020204" charset="-122"/>
                <a:cs typeface="微软雅黑" panose="020B0503020204020204" charset="-122"/>
              </a:rPr>
              <a:t>大口径电动执行器</a:t>
            </a:r>
            <a:r>
              <a:rPr lang="en-US" sz="1500" dirty="0" err="1">
                <a:solidFill>
                  <a:schemeClr val="dk1">
                    <a:alpha val="100000"/>
                  </a:schemeClr>
                </a:solidFill>
                <a:latin typeface="微软雅黑" panose="020B0503020204020204" charset="-122"/>
                <a:ea typeface="微软雅黑" panose="020B0503020204020204" charset="-122"/>
                <a:cs typeface="微软雅黑" panose="020B0503020204020204" charset="-122"/>
              </a:rPr>
              <a:t>，以应对昼夜温差越来越大</a:t>
            </a:r>
            <a:r>
              <a:rPr lang="en-US" sz="1500" dirty="0">
                <a:solidFill>
                  <a:schemeClr val="dk1">
                    <a:alpha val="100000"/>
                  </a:schemeClr>
                </a:solidFill>
                <a:latin typeface="微软雅黑" panose="020B0503020204020204" charset="-122"/>
                <a:ea typeface="微软雅黑" panose="020B0503020204020204" charset="-122"/>
                <a:cs typeface="微软雅黑" panose="020B0503020204020204" charset="-122"/>
              </a:rPr>
              <a:t>。</a:t>
            </a:r>
            <a:endParaRPr lang="en-US" sz="1500" dirty="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6" name="TextBox 16"/>
          <p:cNvSpPr txBox="1"/>
          <p:nvPr/>
        </p:nvSpPr>
        <p:spPr>
          <a:xfrm>
            <a:off x="8285997" y="1707297"/>
            <a:ext cx="3280773" cy="560841"/>
          </a:xfrm>
          <a:prstGeom prst="rect">
            <a:avLst/>
          </a:prstGeom>
          <a:noFill/>
        </p:spPr>
        <p:txBody>
          <a:bodyPr vert="horz" wrap="square" lIns="91440" tIns="45720" rIns="91440" bIns="45720" rtlCol="0" anchor="ctr" anchorCtr="1">
            <a:normAutofit/>
          </a:bodyPr>
          <a:lstStyle/>
          <a:p>
            <a:pPr algn="ctr">
              <a:lnSpc>
                <a:spcPct val="120000"/>
              </a:lnSpc>
            </a:pPr>
            <a:r>
              <a:rPr 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rPr>
              <a:t>大口径电动执行器</a:t>
            </a:r>
            <a:endParaRPr 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7" name="TextBox 17"/>
          <p:cNvSpPr txBox="1"/>
          <p:nvPr/>
        </p:nvSpPr>
        <p:spPr>
          <a:xfrm>
            <a:off x="8241424" y="4474254"/>
            <a:ext cx="3280773" cy="1622772"/>
          </a:xfrm>
          <a:prstGeom prst="rect">
            <a:avLst/>
          </a:prstGeom>
          <a:noFill/>
        </p:spPr>
        <p:txBody>
          <a:bodyPr vert="horz" wrap="square" lIns="91440" tIns="45720" rIns="91440" bIns="45720" rtlCol="0" anchor="t" anchorCtr="1">
            <a:normAutofit/>
          </a:bodyPr>
          <a:lstStyle/>
          <a:p>
            <a:pPr algn="ctr">
              <a:lnSpc>
                <a:spcPct val="140000"/>
              </a:lnSpc>
            </a:pPr>
            <a:r>
              <a:rPr lang="en-US" sz="1500" dirty="0" err="1">
                <a:solidFill>
                  <a:schemeClr val="dk1">
                    <a:alpha val="100000"/>
                  </a:schemeClr>
                </a:solidFill>
                <a:latin typeface="微软雅黑" panose="020B0503020204020204" charset="-122"/>
                <a:ea typeface="微软雅黑" panose="020B0503020204020204" charset="-122"/>
                <a:cs typeface="微软雅黑" panose="020B0503020204020204" charset="-122"/>
              </a:rPr>
              <a:t>两头兼顾的供热自控系统，才能让供热企业充分利用每一个温暖时段深度挖掘供热节能潜力</a:t>
            </a:r>
            <a:r>
              <a:rPr lang="en-US" sz="1500" dirty="0">
                <a:solidFill>
                  <a:schemeClr val="dk1">
                    <a:alpha val="100000"/>
                  </a:schemeClr>
                </a:solidFill>
                <a:latin typeface="微软雅黑" panose="020B0503020204020204" charset="-122"/>
                <a:ea typeface="微软雅黑" panose="020B0503020204020204" charset="-122"/>
                <a:cs typeface="微软雅黑" panose="020B0503020204020204" charset="-122"/>
              </a:rPr>
              <a:t>。</a:t>
            </a:r>
            <a:endParaRPr lang="en-US" sz="1500" dirty="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8" name="TextBox 18"/>
          <p:cNvSpPr txBox="1"/>
          <p:nvPr/>
        </p:nvSpPr>
        <p:spPr>
          <a:xfrm>
            <a:off x="8257997" y="3965882"/>
            <a:ext cx="3280773" cy="560841"/>
          </a:xfrm>
          <a:prstGeom prst="rect">
            <a:avLst/>
          </a:prstGeom>
          <a:noFill/>
        </p:spPr>
        <p:txBody>
          <a:bodyPr vert="horz" wrap="square" lIns="91440" tIns="45720" rIns="91440" bIns="45720" rtlCol="0" anchor="ctr" anchorCtr="1">
            <a:normAutofit/>
          </a:bodyPr>
          <a:lstStyle/>
          <a:p>
            <a:pPr algn="ctr">
              <a:lnSpc>
                <a:spcPct val="120000"/>
              </a:lnSpc>
            </a:pPr>
            <a:r>
              <a:rPr 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rPr>
              <a:t>供热自控系统</a:t>
            </a:r>
            <a:endParaRPr 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9" name="Freeform 19"/>
          <p:cNvSpPr/>
          <p:nvPr/>
        </p:nvSpPr>
        <p:spPr>
          <a:xfrm>
            <a:off x="5797858" y="3605801"/>
            <a:ext cx="518508" cy="518508"/>
          </a:xfrm>
          <a:custGeom>
            <a:avLst/>
            <a:gdLst/>
            <a:ahLst/>
            <a:cxnLst/>
            <a:rect l="l" t="t" r="r" b="b"/>
            <a:pathLst>
              <a:path w="304800" h="304800">
                <a:moveTo>
                  <a:pt x="57150" y="114300"/>
                </a:moveTo>
                <a:lnTo>
                  <a:pt x="0" y="171450"/>
                </a:lnTo>
                <a:lnTo>
                  <a:pt x="114300" y="285750"/>
                </a:lnTo>
                <a:lnTo>
                  <a:pt x="304800" y="95250"/>
                </a:lnTo>
                <a:lnTo>
                  <a:pt x="247650" y="38100"/>
                </a:lnTo>
                <a:lnTo>
                  <a:pt x="114300" y="171450"/>
                </a:lnTo>
                <a:close/>
              </a:path>
            </a:pathLst>
          </a:custGeom>
          <a:solidFill>
            <a:srgbClr val="FFFFFF">
              <a:alpha val="100000"/>
            </a:srgbClr>
          </a:solidFill>
        </p:spPr>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sp>
        <p:sp>
          <p:nvSpPr>
            <p:cNvPr id="22" name="AutoShape 22"/>
            <p:cNvSpPr/>
            <p:nvPr/>
          </p:nvSpPr>
          <p:spPr>
            <a:xfrm>
              <a:off x="575049" y="337743"/>
              <a:ext cx="78137" cy="78137"/>
            </a:xfrm>
            <a:prstGeom prst="ellipse">
              <a:avLst/>
            </a:prstGeom>
            <a:solidFill>
              <a:schemeClr val="accent1">
                <a:alpha val="80000"/>
              </a:schemeClr>
            </a:solidFill>
          </p:spPr>
        </p:sp>
        <p:sp>
          <p:nvSpPr>
            <p:cNvPr id="23" name="AutoShape 23"/>
            <p:cNvSpPr/>
            <p:nvPr/>
          </p:nvSpPr>
          <p:spPr>
            <a:xfrm>
              <a:off x="689125" y="339460"/>
              <a:ext cx="74704" cy="74704"/>
            </a:xfrm>
            <a:prstGeom prst="ellipse">
              <a:avLst/>
            </a:prstGeom>
            <a:solidFill>
              <a:schemeClr val="accent1">
                <a:alpha val="60000"/>
              </a:schemeClr>
            </a:solidFill>
          </p:spPr>
        </p:sp>
        <p:sp>
          <p:nvSpPr>
            <p:cNvPr id="24" name="AutoShape 24"/>
            <p:cNvSpPr/>
            <p:nvPr/>
          </p:nvSpPr>
          <p:spPr>
            <a:xfrm>
              <a:off x="799768" y="348430"/>
              <a:ext cx="69238" cy="69238"/>
            </a:xfrm>
            <a:prstGeom prst="ellipse">
              <a:avLst/>
            </a:prstGeom>
            <a:solidFill>
              <a:schemeClr val="accent1">
                <a:alpha val="40000"/>
              </a:schemeClr>
            </a:solidFill>
          </p:spPr>
        </p:sp>
        <p:sp>
          <p:nvSpPr>
            <p:cNvPr id="25" name="AutoShape 25"/>
            <p:cNvSpPr/>
            <p:nvPr/>
          </p:nvSpPr>
          <p:spPr>
            <a:xfrm>
              <a:off x="904945" y="344297"/>
              <a:ext cx="65594" cy="65594"/>
            </a:xfrm>
            <a:prstGeom prst="ellipse">
              <a:avLst/>
            </a:prstGeom>
            <a:solidFill>
              <a:schemeClr val="accent1">
                <a:alpha val="20000"/>
              </a:schemeClr>
            </a:solidFill>
          </p:spPr>
        </p:sp>
        <p:sp>
          <p:nvSpPr>
            <p:cNvPr id="26" name="AutoShape 26"/>
            <p:cNvSpPr/>
            <p:nvPr/>
          </p:nvSpPr>
          <p:spPr>
            <a:xfrm>
              <a:off x="454963" y="448942"/>
              <a:ext cx="84147" cy="84147"/>
            </a:xfrm>
            <a:prstGeom prst="ellipse">
              <a:avLst/>
            </a:prstGeom>
            <a:solidFill>
              <a:schemeClr val="accent1">
                <a:alpha val="100000"/>
              </a:schemeClr>
            </a:solidFill>
          </p:spPr>
        </p:sp>
        <p:sp>
          <p:nvSpPr>
            <p:cNvPr id="27" name="AutoShape 27"/>
            <p:cNvSpPr/>
            <p:nvPr/>
          </p:nvSpPr>
          <p:spPr>
            <a:xfrm>
              <a:off x="575049" y="455517"/>
              <a:ext cx="78137" cy="78137"/>
            </a:xfrm>
            <a:prstGeom prst="ellipse">
              <a:avLst/>
            </a:prstGeom>
            <a:solidFill>
              <a:schemeClr val="accent1">
                <a:alpha val="80000"/>
              </a:schemeClr>
            </a:solidFill>
          </p:spPr>
        </p:sp>
        <p:sp>
          <p:nvSpPr>
            <p:cNvPr id="28" name="AutoShape 28"/>
            <p:cNvSpPr/>
            <p:nvPr/>
          </p:nvSpPr>
          <p:spPr>
            <a:xfrm>
              <a:off x="689125" y="457233"/>
              <a:ext cx="74704" cy="74704"/>
            </a:xfrm>
            <a:prstGeom prst="ellipse">
              <a:avLst/>
            </a:prstGeom>
            <a:solidFill>
              <a:schemeClr val="accent1">
                <a:alpha val="60000"/>
              </a:schemeClr>
            </a:solidFill>
          </p:spPr>
        </p:sp>
        <p:sp>
          <p:nvSpPr>
            <p:cNvPr id="29" name="AutoShape 29"/>
            <p:cNvSpPr/>
            <p:nvPr/>
          </p:nvSpPr>
          <p:spPr>
            <a:xfrm>
              <a:off x="799768" y="466203"/>
              <a:ext cx="69238" cy="69238"/>
            </a:xfrm>
            <a:prstGeom prst="ellipse">
              <a:avLst/>
            </a:prstGeom>
            <a:solidFill>
              <a:schemeClr val="accent1">
                <a:alpha val="40000"/>
              </a:schemeClr>
            </a:solidFill>
          </p:spPr>
        </p:sp>
        <p:sp>
          <p:nvSpPr>
            <p:cNvPr id="30" name="AutoShape 30"/>
            <p:cNvSpPr/>
            <p:nvPr/>
          </p:nvSpPr>
          <p:spPr>
            <a:xfrm>
              <a:off x="904945" y="462070"/>
              <a:ext cx="65594" cy="65594"/>
            </a:xfrm>
            <a:prstGeom prst="ellipse">
              <a:avLst/>
            </a:prstGeom>
            <a:solidFill>
              <a:schemeClr val="accent1">
                <a:alpha val="20000"/>
              </a:schemeClr>
            </a:solidFill>
          </p:spPr>
        </p:sp>
        <p:sp>
          <p:nvSpPr>
            <p:cNvPr id="31" name="AutoShape 31"/>
            <p:cNvSpPr/>
            <p:nvPr/>
          </p:nvSpPr>
          <p:spPr>
            <a:xfrm>
              <a:off x="454963" y="566715"/>
              <a:ext cx="84147" cy="84147"/>
            </a:xfrm>
            <a:prstGeom prst="ellipse">
              <a:avLst/>
            </a:prstGeom>
            <a:solidFill>
              <a:schemeClr val="accent1">
                <a:alpha val="100000"/>
              </a:schemeClr>
            </a:solidFill>
          </p:spPr>
        </p:sp>
        <p:sp>
          <p:nvSpPr>
            <p:cNvPr id="32" name="AutoShape 32"/>
            <p:cNvSpPr/>
            <p:nvPr/>
          </p:nvSpPr>
          <p:spPr>
            <a:xfrm>
              <a:off x="575049" y="573291"/>
              <a:ext cx="78137" cy="78137"/>
            </a:xfrm>
            <a:prstGeom prst="ellipse">
              <a:avLst/>
            </a:prstGeom>
            <a:solidFill>
              <a:schemeClr val="accent1">
                <a:alpha val="80000"/>
              </a:schemeClr>
            </a:solidFill>
          </p:spPr>
        </p:sp>
        <p:sp>
          <p:nvSpPr>
            <p:cNvPr id="33" name="AutoShape 33"/>
            <p:cNvSpPr/>
            <p:nvPr/>
          </p:nvSpPr>
          <p:spPr>
            <a:xfrm>
              <a:off x="689125" y="575007"/>
              <a:ext cx="74704" cy="74704"/>
            </a:xfrm>
            <a:prstGeom prst="ellipse">
              <a:avLst/>
            </a:prstGeom>
            <a:solidFill>
              <a:schemeClr val="accent1">
                <a:alpha val="60000"/>
              </a:schemeClr>
            </a:solidFill>
          </p:spPr>
        </p:sp>
        <p:sp>
          <p:nvSpPr>
            <p:cNvPr id="34" name="AutoShape 34"/>
            <p:cNvSpPr/>
            <p:nvPr/>
          </p:nvSpPr>
          <p:spPr>
            <a:xfrm>
              <a:off x="799768" y="583977"/>
              <a:ext cx="69238" cy="69238"/>
            </a:xfrm>
            <a:prstGeom prst="ellipse">
              <a:avLst/>
            </a:prstGeom>
            <a:solidFill>
              <a:schemeClr val="accent1">
                <a:alpha val="40000"/>
              </a:schemeClr>
            </a:solidFill>
          </p:spPr>
        </p:sp>
        <p:sp>
          <p:nvSpPr>
            <p:cNvPr id="35" name="AutoShape 35"/>
            <p:cNvSpPr/>
            <p:nvPr/>
          </p:nvSpPr>
          <p:spPr>
            <a:xfrm>
              <a:off x="904945" y="579844"/>
              <a:ext cx="65594" cy="65594"/>
            </a:xfrm>
            <a:prstGeom prst="ellipse">
              <a:avLst/>
            </a:prstGeom>
            <a:solidFill>
              <a:schemeClr val="accent1">
                <a:alpha val="20000"/>
              </a:schemeClr>
            </a:solidFill>
          </p:spPr>
        </p:sp>
        <p:sp>
          <p:nvSpPr>
            <p:cNvPr id="36" name="AutoShape 36"/>
            <p:cNvSpPr/>
            <p:nvPr/>
          </p:nvSpPr>
          <p:spPr>
            <a:xfrm>
              <a:off x="454963" y="684489"/>
              <a:ext cx="84147" cy="84147"/>
            </a:xfrm>
            <a:prstGeom prst="ellipse">
              <a:avLst/>
            </a:prstGeom>
            <a:solidFill>
              <a:schemeClr val="accent1">
                <a:alpha val="100000"/>
              </a:schemeClr>
            </a:solidFill>
          </p:spPr>
        </p:sp>
        <p:sp>
          <p:nvSpPr>
            <p:cNvPr id="37" name="AutoShape 37"/>
            <p:cNvSpPr/>
            <p:nvPr/>
          </p:nvSpPr>
          <p:spPr>
            <a:xfrm>
              <a:off x="575049" y="691064"/>
              <a:ext cx="78137" cy="78137"/>
            </a:xfrm>
            <a:prstGeom prst="ellipse">
              <a:avLst/>
            </a:prstGeom>
            <a:solidFill>
              <a:schemeClr val="accent1">
                <a:alpha val="80000"/>
              </a:schemeClr>
            </a:solidFill>
          </p:spPr>
        </p:sp>
        <p:sp>
          <p:nvSpPr>
            <p:cNvPr id="38" name="AutoShape 38"/>
            <p:cNvSpPr/>
            <p:nvPr/>
          </p:nvSpPr>
          <p:spPr>
            <a:xfrm>
              <a:off x="689125" y="692781"/>
              <a:ext cx="74704" cy="74704"/>
            </a:xfrm>
            <a:prstGeom prst="ellipse">
              <a:avLst/>
            </a:prstGeom>
            <a:solidFill>
              <a:schemeClr val="accent1">
                <a:alpha val="60000"/>
              </a:schemeClr>
            </a:solidFill>
          </p:spPr>
        </p:sp>
        <p:sp>
          <p:nvSpPr>
            <p:cNvPr id="39" name="AutoShape 39"/>
            <p:cNvSpPr/>
            <p:nvPr/>
          </p:nvSpPr>
          <p:spPr>
            <a:xfrm>
              <a:off x="799768" y="701751"/>
              <a:ext cx="69238" cy="69238"/>
            </a:xfrm>
            <a:prstGeom prst="ellipse">
              <a:avLst/>
            </a:prstGeom>
            <a:solidFill>
              <a:schemeClr val="accent1">
                <a:alpha val="40000"/>
              </a:schemeClr>
            </a:solidFill>
          </p:spPr>
        </p:sp>
        <p:sp>
          <p:nvSpPr>
            <p:cNvPr id="40" name="AutoShape 40"/>
            <p:cNvSpPr/>
            <p:nvPr/>
          </p:nvSpPr>
          <p:spPr>
            <a:xfrm>
              <a:off x="904945" y="697618"/>
              <a:ext cx="65594" cy="65594"/>
            </a:xfrm>
            <a:prstGeom prst="ellipse">
              <a:avLst/>
            </a:prstGeom>
            <a:solidFill>
              <a:schemeClr val="accent1">
                <a:alpha val="20000"/>
              </a:schemeClr>
            </a:solidFill>
          </p:spPr>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供热企业自控系统升级</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pic>
        <p:nvPicPr>
          <p:cNvPr id="54" name="图片 53" descr="欧莱克科技"/>
          <p:cNvPicPr>
            <a:picLocks noChangeAspect="1"/>
          </p:cNvPicPr>
          <p:nvPr/>
        </p:nvPicPr>
        <p:blipFill>
          <a:blip r:embed="rId2"/>
          <a:stretch>
            <a:fillRect/>
          </a:stretch>
        </p:blipFill>
        <p:spPr>
          <a:xfrm>
            <a:off x="9405620" y="283210"/>
            <a:ext cx="2681605" cy="698500"/>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601267" y="1769073"/>
            <a:ext cx="980994" cy="468645"/>
          </a:xfrm>
          <a:prstGeom prst="roundRect">
            <a:avLst/>
          </a:prstGeom>
          <a:solidFill>
            <a:schemeClr val="accent2">
              <a:alpha val="100000"/>
            </a:schemeClr>
          </a:solidFill>
        </p:spPr>
      </p:sp>
      <p:sp>
        <p:nvSpPr>
          <p:cNvPr id="3" name="Freeform 3"/>
          <p:cNvSpPr/>
          <p:nvPr/>
        </p:nvSpPr>
        <p:spPr>
          <a:xfrm>
            <a:off x="1412120" y="1769073"/>
            <a:ext cx="468645" cy="468645"/>
          </a:xfrm>
          <a:custGeom>
            <a:avLst/>
            <a:gdLst/>
            <a:ahLst/>
            <a:cxnLst/>
            <a:rect l="l" t="t" r="r" b="b"/>
            <a:pathLst>
              <a:path w="1905000" h="1905000">
                <a:moveTo>
                  <a:pt x="1905000" y="952500"/>
                </a:moveTo>
                <a:lnTo>
                  <a:pt x="1428750" y="0"/>
                </a:lnTo>
                <a:lnTo>
                  <a:pt x="0" y="0"/>
                </a:lnTo>
                <a:lnTo>
                  <a:pt x="476250" y="952500"/>
                </a:lnTo>
                <a:lnTo>
                  <a:pt x="0" y="1905000"/>
                </a:lnTo>
                <a:lnTo>
                  <a:pt x="1428750" y="1905000"/>
                </a:lnTo>
                <a:lnTo>
                  <a:pt x="1905000" y="952500"/>
                </a:lnTo>
                <a:close/>
              </a:path>
            </a:pathLst>
          </a:custGeom>
          <a:solidFill>
            <a:schemeClr val="accent2">
              <a:alpha val="100000"/>
            </a:schemeClr>
          </a:solidFill>
        </p:spPr>
      </p:sp>
      <p:sp>
        <p:nvSpPr>
          <p:cNvPr id="4" name="AutoShape 4"/>
          <p:cNvSpPr/>
          <p:nvPr/>
        </p:nvSpPr>
        <p:spPr>
          <a:xfrm>
            <a:off x="2864738" y="1769073"/>
            <a:ext cx="980994" cy="468645"/>
          </a:xfrm>
          <a:prstGeom prst="roundRect">
            <a:avLst/>
          </a:prstGeom>
          <a:solidFill>
            <a:schemeClr val="accent2">
              <a:alpha val="100000"/>
            </a:schemeClr>
          </a:solidFill>
        </p:spPr>
      </p:sp>
      <p:sp>
        <p:nvSpPr>
          <p:cNvPr id="5" name="Freeform 5"/>
          <p:cNvSpPr/>
          <p:nvPr/>
        </p:nvSpPr>
        <p:spPr>
          <a:xfrm>
            <a:off x="3675592" y="1769073"/>
            <a:ext cx="468645" cy="468645"/>
          </a:xfrm>
          <a:custGeom>
            <a:avLst/>
            <a:gdLst/>
            <a:ahLst/>
            <a:cxnLst/>
            <a:rect l="l" t="t" r="r" b="b"/>
            <a:pathLst>
              <a:path w="1905000" h="1905000">
                <a:moveTo>
                  <a:pt x="1905000" y="952500"/>
                </a:moveTo>
                <a:lnTo>
                  <a:pt x="1428750" y="0"/>
                </a:lnTo>
                <a:lnTo>
                  <a:pt x="0" y="0"/>
                </a:lnTo>
                <a:lnTo>
                  <a:pt x="476250" y="952500"/>
                </a:lnTo>
                <a:lnTo>
                  <a:pt x="0" y="1905000"/>
                </a:lnTo>
                <a:lnTo>
                  <a:pt x="1428750" y="1905000"/>
                </a:lnTo>
                <a:lnTo>
                  <a:pt x="1905000" y="952500"/>
                </a:lnTo>
                <a:close/>
              </a:path>
            </a:pathLst>
          </a:custGeom>
          <a:solidFill>
            <a:schemeClr val="accent2">
              <a:alpha val="100000"/>
            </a:schemeClr>
          </a:solidFill>
        </p:spPr>
      </p:sp>
      <p:sp>
        <p:nvSpPr>
          <p:cNvPr id="6" name="TextBox 6"/>
          <p:cNvSpPr txBox="1"/>
          <p:nvPr/>
        </p:nvSpPr>
        <p:spPr>
          <a:xfrm>
            <a:off x="601267" y="1641445"/>
            <a:ext cx="1114425" cy="723900"/>
          </a:xfrm>
          <a:prstGeom prst="rect">
            <a:avLst/>
          </a:prstGeom>
        </p:spPr>
        <p:txBody>
          <a:bodyPr vert="horz" wrap="square" lIns="123825" tIns="123825" rIns="57150" bIns="123825" rtlCol="0" anchor="ctr" anchorCtr="1">
            <a:spAutoFit/>
          </a:bodyPr>
          <a:lstStyle/>
          <a:p>
            <a:pPr algn="ctr">
              <a:lnSpc>
                <a:spcPct val="150000"/>
              </a:lnSpc>
            </a:pPr>
            <a:r>
              <a:rPr lang="en-US" sz="2015" b="1">
                <a:solidFill>
                  <a:srgbClr val="FFFFFF">
                    <a:alpha val="100000"/>
                  </a:srgbClr>
                </a:solidFill>
                <a:latin typeface="微软雅黑" panose="020B0503020204020204" charset="-122"/>
                <a:ea typeface="微软雅黑" panose="020B0503020204020204" charset="-122"/>
                <a:cs typeface="微软雅黑" panose="020B0503020204020204" charset="-122"/>
              </a:rPr>
              <a:t>01</a:t>
            </a:r>
            <a:endParaRPr lang="en-US" sz="201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7" name="TextBox 7"/>
          <p:cNvSpPr txBox="1"/>
          <p:nvPr/>
        </p:nvSpPr>
        <p:spPr>
          <a:xfrm>
            <a:off x="2864738" y="1641445"/>
            <a:ext cx="1114425" cy="723900"/>
          </a:xfrm>
          <a:prstGeom prst="rect">
            <a:avLst/>
          </a:prstGeom>
        </p:spPr>
        <p:txBody>
          <a:bodyPr vert="horz" wrap="square" lIns="123825" tIns="123825" rIns="57150" bIns="123825" rtlCol="0" anchor="ctr" anchorCtr="1">
            <a:spAutoFit/>
          </a:bodyPr>
          <a:lstStyle/>
          <a:p>
            <a:pPr algn="ctr">
              <a:lnSpc>
                <a:spcPct val="150000"/>
              </a:lnSpc>
            </a:pPr>
            <a:r>
              <a:rPr lang="en-US" sz="2015" b="1">
                <a:solidFill>
                  <a:srgbClr val="FFFFFF">
                    <a:alpha val="100000"/>
                  </a:srgbClr>
                </a:solidFill>
                <a:latin typeface="微软雅黑" panose="020B0503020204020204" charset="-122"/>
                <a:ea typeface="微软雅黑" panose="020B0503020204020204" charset="-122"/>
                <a:cs typeface="微软雅黑" panose="020B0503020204020204" charset="-122"/>
              </a:rPr>
              <a:t>02</a:t>
            </a:r>
            <a:endParaRPr lang="en-US" sz="201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8" name="TextBox 8"/>
          <p:cNvSpPr txBox="1"/>
          <p:nvPr/>
        </p:nvSpPr>
        <p:spPr>
          <a:xfrm>
            <a:off x="454963" y="2396861"/>
            <a:ext cx="2219325" cy="1019175"/>
          </a:xfrm>
          <a:prstGeom prst="rect">
            <a:avLst/>
          </a:prstGeom>
        </p:spPr>
        <p:txBody>
          <a:bodyPr vert="horz" wrap="square" lIns="123825" tIns="123825" rIns="57150" bIns="123825" rtlCol="0" anchor="t" anchorCtr="0">
            <a:spAutoFit/>
          </a:bodyPr>
          <a:lstStyle/>
          <a:p>
            <a:pPr>
              <a:lnSpc>
                <a:spcPct val="120000"/>
              </a:lnSpc>
            </a:pPr>
            <a:r>
              <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rPr>
              <a:t>入住率与热负荷</a:t>
            </a:r>
            <a:endPar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9" name="TextBox 9"/>
          <p:cNvSpPr txBox="1"/>
          <p:nvPr/>
        </p:nvSpPr>
        <p:spPr>
          <a:xfrm>
            <a:off x="454963" y="3323579"/>
            <a:ext cx="2222323" cy="2804160"/>
          </a:xfrm>
          <a:prstGeom prst="rect">
            <a:avLst/>
          </a:prstGeom>
        </p:spPr>
        <p:txBody>
          <a:bodyPr vert="horz" wrap="square" lIns="123825" tIns="123825" rIns="57150" bIns="123825" rtlCol="0" anchor="t" anchorCtr="0">
            <a:spAutoFit/>
          </a:bodyPr>
          <a:lstStyle/>
          <a:p>
            <a:pPr>
              <a:lnSpc>
                <a:spcPct val="150000"/>
              </a:lnSpc>
            </a:pPr>
            <a:r>
              <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rPr>
              <a:t>新建小区入住率从极低到满员，是热负荷巨幅变化的典型场景。</a:t>
            </a:r>
            <a:endPar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0" name="TextBox 10"/>
          <p:cNvSpPr txBox="1"/>
          <p:nvPr/>
        </p:nvSpPr>
        <p:spPr>
          <a:xfrm>
            <a:off x="2734570" y="2396861"/>
            <a:ext cx="2219325" cy="1019175"/>
          </a:xfrm>
          <a:prstGeom prst="rect">
            <a:avLst/>
          </a:prstGeom>
        </p:spPr>
        <p:txBody>
          <a:bodyPr vert="horz" wrap="square" lIns="123825" tIns="123825" rIns="57150" bIns="123825" rtlCol="0" anchor="t" anchorCtr="0">
            <a:spAutoFit/>
          </a:bodyPr>
          <a:lstStyle/>
          <a:p>
            <a:pPr>
              <a:lnSpc>
                <a:spcPct val="120000"/>
              </a:lnSpc>
            </a:pPr>
            <a:r>
              <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rPr>
              <a:t>公建站昼夜热负荷</a:t>
            </a:r>
            <a:endPar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1" name="TextBox 11"/>
          <p:cNvSpPr txBox="1"/>
          <p:nvPr/>
        </p:nvSpPr>
        <p:spPr>
          <a:xfrm>
            <a:off x="2734570" y="3323579"/>
            <a:ext cx="2222323" cy="2804160"/>
          </a:xfrm>
          <a:prstGeom prst="rect">
            <a:avLst/>
          </a:prstGeom>
        </p:spPr>
        <p:txBody>
          <a:bodyPr vert="horz" wrap="square" lIns="123825" tIns="123825" rIns="57150" bIns="123825" rtlCol="0" anchor="t" anchorCtr="0">
            <a:spAutoFit/>
          </a:bodyPr>
          <a:lstStyle/>
          <a:p>
            <a:pPr>
              <a:lnSpc>
                <a:spcPct val="150000"/>
              </a:lnSpc>
            </a:pPr>
            <a:r>
              <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rPr>
              <a:t>公建站夜晚微流量防冻、白天全负荷供暖，热负荷每天巨幅变化。</a:t>
            </a:r>
            <a:endPar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2" name="TextBox 12"/>
          <p:cNvSpPr txBox="1"/>
          <p:nvPr/>
        </p:nvSpPr>
        <p:spPr>
          <a:xfrm>
            <a:off x="5021895" y="2396861"/>
            <a:ext cx="2219325" cy="1019175"/>
          </a:xfrm>
          <a:prstGeom prst="rect">
            <a:avLst/>
          </a:prstGeom>
        </p:spPr>
        <p:txBody>
          <a:bodyPr vert="horz" wrap="square" lIns="123825" tIns="123825" rIns="57150" bIns="123825" rtlCol="0" anchor="t" anchorCtr="0">
            <a:spAutoFit/>
          </a:bodyPr>
          <a:lstStyle/>
          <a:p>
            <a:pPr>
              <a:lnSpc>
                <a:spcPct val="120000"/>
              </a:lnSpc>
            </a:pPr>
            <a:r>
              <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rPr>
              <a:t>公建居民多分区混合换热站</a:t>
            </a:r>
            <a:endPar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3" name="TextBox 13"/>
          <p:cNvSpPr txBox="1"/>
          <p:nvPr/>
        </p:nvSpPr>
        <p:spPr>
          <a:xfrm>
            <a:off x="5021895" y="3323579"/>
            <a:ext cx="2222323" cy="2804160"/>
          </a:xfrm>
          <a:prstGeom prst="rect">
            <a:avLst/>
          </a:prstGeom>
        </p:spPr>
        <p:txBody>
          <a:bodyPr vert="horz" wrap="square" lIns="123825" tIns="123825" rIns="57150" bIns="123825" rtlCol="0" anchor="t" anchorCtr="0">
            <a:spAutoFit/>
          </a:bodyPr>
          <a:lstStyle/>
          <a:p>
            <a:pPr>
              <a:lnSpc>
                <a:spcPct val="150000"/>
              </a:lnSpc>
            </a:pPr>
            <a:r>
              <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rPr>
              <a:t>热负荷变化大，热计量小区行为节能较多，可能导致每天热负荷频巨幅变化。</a:t>
            </a:r>
            <a:endPar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4" name="TextBox 14"/>
          <p:cNvSpPr txBox="1"/>
          <p:nvPr/>
        </p:nvSpPr>
        <p:spPr>
          <a:xfrm>
            <a:off x="7289688" y="2396861"/>
            <a:ext cx="2219325" cy="1019175"/>
          </a:xfrm>
          <a:prstGeom prst="rect">
            <a:avLst/>
          </a:prstGeom>
        </p:spPr>
        <p:txBody>
          <a:bodyPr vert="horz" wrap="square" lIns="123825" tIns="123825" rIns="57150" bIns="123825" rtlCol="0" anchor="t" anchorCtr="0">
            <a:spAutoFit/>
          </a:bodyPr>
          <a:lstStyle/>
          <a:p>
            <a:pPr>
              <a:lnSpc>
                <a:spcPct val="120000"/>
              </a:lnSpc>
            </a:pPr>
            <a:r>
              <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rPr>
              <a:t>自控系统调控范围</a:t>
            </a:r>
            <a:endPar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5" name="TextBox 15"/>
          <p:cNvSpPr txBox="1"/>
          <p:nvPr/>
        </p:nvSpPr>
        <p:spPr>
          <a:xfrm>
            <a:off x="7289688" y="3323579"/>
            <a:ext cx="2222323" cy="2804160"/>
          </a:xfrm>
          <a:prstGeom prst="rect">
            <a:avLst/>
          </a:prstGeom>
        </p:spPr>
        <p:txBody>
          <a:bodyPr vert="horz" wrap="square" lIns="123825" tIns="123825" rIns="57150" bIns="123825" rtlCol="0" anchor="t" anchorCtr="0">
            <a:spAutoFit/>
          </a:bodyPr>
          <a:lstStyle/>
          <a:p>
            <a:pPr>
              <a:lnSpc>
                <a:spcPct val="150000"/>
              </a:lnSpc>
            </a:pPr>
            <a:r>
              <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rPr>
              <a:t>常规单执行器自控系统调控范围有限，无法满足广域大范围精确调节的需求。</a:t>
            </a:r>
            <a:endPar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6" name="TextBox 16"/>
          <p:cNvSpPr txBox="1"/>
          <p:nvPr/>
        </p:nvSpPr>
        <p:spPr>
          <a:xfrm>
            <a:off x="9527896" y="2396861"/>
            <a:ext cx="2219325" cy="1019175"/>
          </a:xfrm>
          <a:prstGeom prst="rect">
            <a:avLst/>
          </a:prstGeom>
        </p:spPr>
        <p:txBody>
          <a:bodyPr vert="horz" wrap="square" lIns="123825" tIns="123825" rIns="57150" bIns="123825" rtlCol="0" anchor="t" anchorCtr="0">
            <a:spAutoFit/>
          </a:bodyPr>
          <a:lstStyle/>
          <a:p>
            <a:pPr>
              <a:lnSpc>
                <a:spcPct val="120000"/>
              </a:lnSpc>
            </a:pPr>
            <a:r>
              <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rPr>
              <a:t>双执行器智能控制</a:t>
            </a:r>
            <a:endPar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7" name="TextBox 17"/>
          <p:cNvSpPr txBox="1"/>
          <p:nvPr/>
        </p:nvSpPr>
        <p:spPr>
          <a:xfrm>
            <a:off x="9527896" y="3323579"/>
            <a:ext cx="2222323" cy="2804160"/>
          </a:xfrm>
          <a:prstGeom prst="rect">
            <a:avLst/>
          </a:prstGeom>
        </p:spPr>
        <p:txBody>
          <a:bodyPr vert="horz" wrap="square" lIns="123825" tIns="123825" rIns="57150" bIns="123825" rtlCol="0" anchor="t" anchorCtr="0">
            <a:spAutoFit/>
          </a:bodyPr>
          <a:lstStyle/>
          <a:p>
            <a:pPr>
              <a:lnSpc>
                <a:spcPct val="150000"/>
              </a:lnSpc>
            </a:pPr>
            <a:r>
              <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rPr>
              <a:t>基于双执行器智能控制的广域大范围高精度调节自控系统是提高节能效果的关键。</a:t>
            </a:r>
            <a:endPar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8" name="AutoShape 18"/>
          <p:cNvSpPr/>
          <p:nvPr/>
        </p:nvSpPr>
        <p:spPr>
          <a:xfrm>
            <a:off x="5193089" y="1769073"/>
            <a:ext cx="980994" cy="468645"/>
          </a:xfrm>
          <a:prstGeom prst="roundRect">
            <a:avLst/>
          </a:prstGeom>
          <a:solidFill>
            <a:schemeClr val="accent2">
              <a:alpha val="100000"/>
            </a:schemeClr>
          </a:solidFill>
        </p:spPr>
      </p:sp>
      <p:sp>
        <p:nvSpPr>
          <p:cNvPr id="19" name="Freeform 19"/>
          <p:cNvSpPr/>
          <p:nvPr/>
        </p:nvSpPr>
        <p:spPr>
          <a:xfrm>
            <a:off x="6003942" y="1769073"/>
            <a:ext cx="468645" cy="468645"/>
          </a:xfrm>
          <a:custGeom>
            <a:avLst/>
            <a:gdLst/>
            <a:ahLst/>
            <a:cxnLst/>
            <a:rect l="l" t="t" r="r" b="b"/>
            <a:pathLst>
              <a:path w="1905000" h="1905000">
                <a:moveTo>
                  <a:pt x="1905000" y="952500"/>
                </a:moveTo>
                <a:lnTo>
                  <a:pt x="1428750" y="0"/>
                </a:lnTo>
                <a:lnTo>
                  <a:pt x="0" y="0"/>
                </a:lnTo>
                <a:lnTo>
                  <a:pt x="476250" y="952500"/>
                </a:lnTo>
                <a:lnTo>
                  <a:pt x="0" y="1905000"/>
                </a:lnTo>
                <a:lnTo>
                  <a:pt x="1428750" y="1905000"/>
                </a:lnTo>
                <a:lnTo>
                  <a:pt x="1905000" y="952500"/>
                </a:lnTo>
                <a:close/>
              </a:path>
            </a:pathLst>
          </a:custGeom>
          <a:solidFill>
            <a:schemeClr val="accent2">
              <a:alpha val="100000"/>
            </a:schemeClr>
          </a:solidFill>
        </p:spPr>
      </p:sp>
      <p:sp>
        <p:nvSpPr>
          <p:cNvPr id="20" name="AutoShape 20"/>
          <p:cNvSpPr/>
          <p:nvPr/>
        </p:nvSpPr>
        <p:spPr>
          <a:xfrm>
            <a:off x="7469028" y="1769073"/>
            <a:ext cx="980994" cy="468645"/>
          </a:xfrm>
          <a:prstGeom prst="roundRect">
            <a:avLst/>
          </a:prstGeom>
          <a:solidFill>
            <a:schemeClr val="accent2">
              <a:alpha val="100000"/>
            </a:schemeClr>
          </a:solidFill>
        </p:spPr>
      </p:sp>
      <p:sp>
        <p:nvSpPr>
          <p:cNvPr id="21" name="Freeform 21"/>
          <p:cNvSpPr/>
          <p:nvPr/>
        </p:nvSpPr>
        <p:spPr>
          <a:xfrm>
            <a:off x="8279882" y="1769073"/>
            <a:ext cx="468645" cy="468645"/>
          </a:xfrm>
          <a:custGeom>
            <a:avLst/>
            <a:gdLst/>
            <a:ahLst/>
            <a:cxnLst/>
            <a:rect l="l" t="t" r="r" b="b"/>
            <a:pathLst>
              <a:path w="1905000" h="1905000">
                <a:moveTo>
                  <a:pt x="1905000" y="952500"/>
                </a:moveTo>
                <a:lnTo>
                  <a:pt x="1428750" y="0"/>
                </a:lnTo>
                <a:lnTo>
                  <a:pt x="0" y="0"/>
                </a:lnTo>
                <a:lnTo>
                  <a:pt x="476250" y="952500"/>
                </a:lnTo>
                <a:lnTo>
                  <a:pt x="0" y="1905000"/>
                </a:lnTo>
                <a:lnTo>
                  <a:pt x="1428750" y="1905000"/>
                </a:lnTo>
                <a:lnTo>
                  <a:pt x="1905000" y="952500"/>
                </a:lnTo>
                <a:close/>
              </a:path>
            </a:pathLst>
          </a:custGeom>
          <a:solidFill>
            <a:schemeClr val="accent2">
              <a:alpha val="100000"/>
            </a:schemeClr>
          </a:solidFill>
        </p:spPr>
      </p:sp>
      <p:sp>
        <p:nvSpPr>
          <p:cNvPr id="22" name="AutoShape 22"/>
          <p:cNvSpPr/>
          <p:nvPr/>
        </p:nvSpPr>
        <p:spPr>
          <a:xfrm>
            <a:off x="9710204" y="1769073"/>
            <a:ext cx="980994" cy="468645"/>
          </a:xfrm>
          <a:prstGeom prst="roundRect">
            <a:avLst/>
          </a:prstGeom>
          <a:solidFill>
            <a:schemeClr val="accent2">
              <a:alpha val="100000"/>
            </a:schemeClr>
          </a:solidFill>
        </p:spPr>
      </p:sp>
      <p:sp>
        <p:nvSpPr>
          <p:cNvPr id="23" name="Freeform 23"/>
          <p:cNvSpPr/>
          <p:nvPr/>
        </p:nvSpPr>
        <p:spPr>
          <a:xfrm>
            <a:off x="10521058" y="1769073"/>
            <a:ext cx="468645" cy="468645"/>
          </a:xfrm>
          <a:custGeom>
            <a:avLst/>
            <a:gdLst/>
            <a:ahLst/>
            <a:cxnLst/>
            <a:rect l="l" t="t" r="r" b="b"/>
            <a:pathLst>
              <a:path w="1905000" h="1905000">
                <a:moveTo>
                  <a:pt x="1905000" y="952500"/>
                </a:moveTo>
                <a:lnTo>
                  <a:pt x="1428750" y="0"/>
                </a:lnTo>
                <a:lnTo>
                  <a:pt x="0" y="0"/>
                </a:lnTo>
                <a:lnTo>
                  <a:pt x="476250" y="952500"/>
                </a:lnTo>
                <a:lnTo>
                  <a:pt x="0" y="1905000"/>
                </a:lnTo>
                <a:lnTo>
                  <a:pt x="1428750" y="1905000"/>
                </a:lnTo>
                <a:lnTo>
                  <a:pt x="1905000" y="952500"/>
                </a:lnTo>
                <a:close/>
              </a:path>
            </a:pathLst>
          </a:custGeom>
          <a:solidFill>
            <a:schemeClr val="accent2">
              <a:alpha val="100000"/>
            </a:schemeClr>
          </a:solidFill>
        </p:spPr>
      </p:sp>
      <p:sp>
        <p:nvSpPr>
          <p:cNvPr id="24" name="TextBox 24"/>
          <p:cNvSpPr txBox="1"/>
          <p:nvPr/>
        </p:nvSpPr>
        <p:spPr>
          <a:xfrm>
            <a:off x="5193089" y="1641445"/>
            <a:ext cx="1114425" cy="723900"/>
          </a:xfrm>
          <a:prstGeom prst="rect">
            <a:avLst/>
          </a:prstGeom>
        </p:spPr>
        <p:txBody>
          <a:bodyPr vert="horz" wrap="square" lIns="123825" tIns="123825" rIns="57150" bIns="123825" rtlCol="0" anchor="ctr" anchorCtr="1">
            <a:spAutoFit/>
          </a:bodyPr>
          <a:lstStyle/>
          <a:p>
            <a:pPr>
              <a:lnSpc>
                <a:spcPct val="150000"/>
              </a:lnSpc>
            </a:pPr>
            <a:r>
              <a:rPr lang="en-US" sz="2015" b="1">
                <a:solidFill>
                  <a:srgbClr val="FFFFFF">
                    <a:alpha val="100000"/>
                  </a:srgbClr>
                </a:solidFill>
                <a:latin typeface="微软雅黑" panose="020B0503020204020204" charset="-122"/>
                <a:ea typeface="微软雅黑" panose="020B0503020204020204" charset="-122"/>
                <a:cs typeface="微软雅黑" panose="020B0503020204020204" charset="-122"/>
              </a:rPr>
              <a:t>03</a:t>
            </a:r>
            <a:endParaRPr lang="en-US" sz="201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25" name="TextBox 25"/>
          <p:cNvSpPr txBox="1"/>
          <p:nvPr/>
        </p:nvSpPr>
        <p:spPr>
          <a:xfrm>
            <a:off x="7469028" y="1641445"/>
            <a:ext cx="1107608" cy="723900"/>
          </a:xfrm>
          <a:prstGeom prst="rect">
            <a:avLst/>
          </a:prstGeom>
        </p:spPr>
        <p:txBody>
          <a:bodyPr vert="horz" wrap="square" lIns="123825" tIns="123825" rIns="57150" bIns="123825" rtlCol="0" anchor="ctr" anchorCtr="1">
            <a:spAutoFit/>
          </a:bodyPr>
          <a:lstStyle/>
          <a:p>
            <a:pPr>
              <a:lnSpc>
                <a:spcPct val="150000"/>
              </a:lnSpc>
            </a:pPr>
            <a:r>
              <a:rPr lang="en-US" sz="2015" b="1">
                <a:solidFill>
                  <a:srgbClr val="FFFFFF">
                    <a:alpha val="100000"/>
                  </a:srgbClr>
                </a:solidFill>
                <a:latin typeface="微软雅黑" panose="020B0503020204020204" charset="-122"/>
                <a:ea typeface="微软雅黑" panose="020B0503020204020204" charset="-122"/>
                <a:cs typeface="微软雅黑" panose="020B0503020204020204" charset="-122"/>
              </a:rPr>
              <a:t>04</a:t>
            </a:r>
            <a:endParaRPr lang="en-US" sz="201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26" name="TextBox 26"/>
          <p:cNvSpPr txBox="1"/>
          <p:nvPr/>
        </p:nvSpPr>
        <p:spPr>
          <a:xfrm>
            <a:off x="9710204" y="1641445"/>
            <a:ext cx="1049888" cy="723900"/>
          </a:xfrm>
          <a:prstGeom prst="rect">
            <a:avLst/>
          </a:prstGeom>
        </p:spPr>
        <p:txBody>
          <a:bodyPr vert="horz" wrap="square" lIns="123825" tIns="123825" rIns="57150" bIns="123825" rtlCol="0" anchor="ctr" anchorCtr="1">
            <a:spAutoFit/>
          </a:bodyPr>
          <a:lstStyle/>
          <a:p>
            <a:pPr algn="ctr">
              <a:lnSpc>
                <a:spcPct val="150000"/>
              </a:lnSpc>
            </a:pPr>
            <a:r>
              <a:rPr lang="en-US" sz="2015" b="1">
                <a:solidFill>
                  <a:srgbClr val="FFFFFF">
                    <a:alpha val="100000"/>
                  </a:srgbClr>
                </a:solidFill>
                <a:latin typeface="微软雅黑" panose="020B0503020204020204" charset="-122"/>
                <a:ea typeface="微软雅黑" panose="020B0503020204020204" charset="-122"/>
                <a:cs typeface="微软雅黑" panose="020B0503020204020204" charset="-122"/>
              </a:rPr>
              <a:t>05</a:t>
            </a:r>
            <a:endParaRPr lang="en-US" sz="201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grpSp>
        <p:nvGrpSpPr>
          <p:cNvPr id="27" name="Group 27"/>
          <p:cNvGrpSpPr/>
          <p:nvPr/>
        </p:nvGrpSpPr>
        <p:grpSpPr>
          <a:xfrm>
            <a:off x="454963" y="93878"/>
            <a:ext cx="10641129" cy="914400"/>
            <a:chOff x="454963" y="93878"/>
            <a:chExt cx="10641129" cy="914400"/>
          </a:xfrm>
        </p:grpSpPr>
        <p:sp>
          <p:nvSpPr>
            <p:cNvPr id="28" name="AutoShape 28"/>
            <p:cNvSpPr/>
            <p:nvPr/>
          </p:nvSpPr>
          <p:spPr>
            <a:xfrm>
              <a:off x="454963" y="331168"/>
              <a:ext cx="84147" cy="84147"/>
            </a:xfrm>
            <a:prstGeom prst="ellipse">
              <a:avLst/>
            </a:prstGeom>
            <a:solidFill>
              <a:schemeClr val="accent1">
                <a:alpha val="100000"/>
              </a:schemeClr>
            </a:solidFill>
          </p:spPr>
        </p:sp>
        <p:sp>
          <p:nvSpPr>
            <p:cNvPr id="29" name="AutoShape 29"/>
            <p:cNvSpPr/>
            <p:nvPr/>
          </p:nvSpPr>
          <p:spPr>
            <a:xfrm>
              <a:off x="575049" y="337743"/>
              <a:ext cx="78137" cy="78137"/>
            </a:xfrm>
            <a:prstGeom prst="ellipse">
              <a:avLst/>
            </a:prstGeom>
            <a:solidFill>
              <a:schemeClr val="accent1">
                <a:alpha val="80000"/>
              </a:schemeClr>
            </a:solidFill>
          </p:spPr>
        </p:sp>
        <p:sp>
          <p:nvSpPr>
            <p:cNvPr id="30" name="AutoShape 30"/>
            <p:cNvSpPr/>
            <p:nvPr/>
          </p:nvSpPr>
          <p:spPr>
            <a:xfrm>
              <a:off x="689125" y="339460"/>
              <a:ext cx="74704" cy="74704"/>
            </a:xfrm>
            <a:prstGeom prst="ellipse">
              <a:avLst/>
            </a:prstGeom>
            <a:solidFill>
              <a:schemeClr val="accent1">
                <a:alpha val="60000"/>
              </a:schemeClr>
            </a:solidFill>
          </p:spPr>
        </p:sp>
        <p:sp>
          <p:nvSpPr>
            <p:cNvPr id="31" name="AutoShape 31"/>
            <p:cNvSpPr/>
            <p:nvPr/>
          </p:nvSpPr>
          <p:spPr>
            <a:xfrm>
              <a:off x="799768" y="348430"/>
              <a:ext cx="69238" cy="69238"/>
            </a:xfrm>
            <a:prstGeom prst="ellipse">
              <a:avLst/>
            </a:prstGeom>
            <a:solidFill>
              <a:schemeClr val="accent1">
                <a:alpha val="40000"/>
              </a:schemeClr>
            </a:solidFill>
          </p:spPr>
        </p:sp>
        <p:sp>
          <p:nvSpPr>
            <p:cNvPr id="32" name="AutoShape 32"/>
            <p:cNvSpPr/>
            <p:nvPr/>
          </p:nvSpPr>
          <p:spPr>
            <a:xfrm>
              <a:off x="904945" y="344297"/>
              <a:ext cx="65594" cy="65594"/>
            </a:xfrm>
            <a:prstGeom prst="ellipse">
              <a:avLst/>
            </a:prstGeom>
            <a:solidFill>
              <a:schemeClr val="accent1">
                <a:alpha val="20000"/>
              </a:schemeClr>
            </a:solidFill>
          </p:spPr>
        </p:sp>
        <p:sp>
          <p:nvSpPr>
            <p:cNvPr id="33" name="AutoShape 33"/>
            <p:cNvSpPr/>
            <p:nvPr/>
          </p:nvSpPr>
          <p:spPr>
            <a:xfrm>
              <a:off x="454963" y="448942"/>
              <a:ext cx="84147" cy="84147"/>
            </a:xfrm>
            <a:prstGeom prst="ellipse">
              <a:avLst/>
            </a:prstGeom>
            <a:solidFill>
              <a:schemeClr val="accent1">
                <a:alpha val="100000"/>
              </a:schemeClr>
            </a:solidFill>
          </p:spPr>
        </p:sp>
        <p:sp>
          <p:nvSpPr>
            <p:cNvPr id="34" name="AutoShape 34"/>
            <p:cNvSpPr/>
            <p:nvPr/>
          </p:nvSpPr>
          <p:spPr>
            <a:xfrm>
              <a:off x="575049" y="455517"/>
              <a:ext cx="78137" cy="78137"/>
            </a:xfrm>
            <a:prstGeom prst="ellipse">
              <a:avLst/>
            </a:prstGeom>
            <a:solidFill>
              <a:schemeClr val="accent1">
                <a:alpha val="80000"/>
              </a:schemeClr>
            </a:solidFill>
          </p:spPr>
        </p:sp>
        <p:sp>
          <p:nvSpPr>
            <p:cNvPr id="35" name="AutoShape 35"/>
            <p:cNvSpPr/>
            <p:nvPr/>
          </p:nvSpPr>
          <p:spPr>
            <a:xfrm>
              <a:off x="689125" y="457233"/>
              <a:ext cx="74704" cy="74704"/>
            </a:xfrm>
            <a:prstGeom prst="ellipse">
              <a:avLst/>
            </a:prstGeom>
            <a:solidFill>
              <a:schemeClr val="accent1">
                <a:alpha val="60000"/>
              </a:schemeClr>
            </a:solidFill>
          </p:spPr>
        </p:sp>
        <p:sp>
          <p:nvSpPr>
            <p:cNvPr id="36" name="AutoShape 36"/>
            <p:cNvSpPr/>
            <p:nvPr/>
          </p:nvSpPr>
          <p:spPr>
            <a:xfrm>
              <a:off x="799768" y="466203"/>
              <a:ext cx="69238" cy="69238"/>
            </a:xfrm>
            <a:prstGeom prst="ellipse">
              <a:avLst/>
            </a:prstGeom>
            <a:solidFill>
              <a:schemeClr val="accent1">
                <a:alpha val="40000"/>
              </a:schemeClr>
            </a:solidFill>
          </p:spPr>
        </p:sp>
        <p:sp>
          <p:nvSpPr>
            <p:cNvPr id="37" name="AutoShape 37"/>
            <p:cNvSpPr/>
            <p:nvPr/>
          </p:nvSpPr>
          <p:spPr>
            <a:xfrm>
              <a:off x="904945" y="462070"/>
              <a:ext cx="65594" cy="65594"/>
            </a:xfrm>
            <a:prstGeom prst="ellipse">
              <a:avLst/>
            </a:prstGeom>
            <a:solidFill>
              <a:schemeClr val="accent1">
                <a:alpha val="20000"/>
              </a:schemeClr>
            </a:solidFill>
          </p:spPr>
        </p:sp>
        <p:sp>
          <p:nvSpPr>
            <p:cNvPr id="38" name="AutoShape 38"/>
            <p:cNvSpPr/>
            <p:nvPr/>
          </p:nvSpPr>
          <p:spPr>
            <a:xfrm>
              <a:off x="454963" y="566715"/>
              <a:ext cx="84147" cy="84147"/>
            </a:xfrm>
            <a:prstGeom prst="ellipse">
              <a:avLst/>
            </a:prstGeom>
            <a:solidFill>
              <a:schemeClr val="accent1">
                <a:alpha val="100000"/>
              </a:schemeClr>
            </a:solidFill>
          </p:spPr>
        </p:sp>
        <p:sp>
          <p:nvSpPr>
            <p:cNvPr id="39" name="AutoShape 39"/>
            <p:cNvSpPr/>
            <p:nvPr/>
          </p:nvSpPr>
          <p:spPr>
            <a:xfrm>
              <a:off x="575049" y="573291"/>
              <a:ext cx="78137" cy="78137"/>
            </a:xfrm>
            <a:prstGeom prst="ellipse">
              <a:avLst/>
            </a:prstGeom>
            <a:solidFill>
              <a:schemeClr val="accent1">
                <a:alpha val="80000"/>
              </a:schemeClr>
            </a:solidFill>
          </p:spPr>
        </p:sp>
        <p:sp>
          <p:nvSpPr>
            <p:cNvPr id="40" name="AutoShape 40"/>
            <p:cNvSpPr/>
            <p:nvPr/>
          </p:nvSpPr>
          <p:spPr>
            <a:xfrm>
              <a:off x="689125" y="575007"/>
              <a:ext cx="74704" cy="74704"/>
            </a:xfrm>
            <a:prstGeom prst="ellipse">
              <a:avLst/>
            </a:prstGeom>
            <a:solidFill>
              <a:schemeClr val="accent1">
                <a:alpha val="60000"/>
              </a:schemeClr>
            </a:solidFill>
          </p:spPr>
        </p:sp>
        <p:sp>
          <p:nvSpPr>
            <p:cNvPr id="41" name="AutoShape 41"/>
            <p:cNvSpPr/>
            <p:nvPr/>
          </p:nvSpPr>
          <p:spPr>
            <a:xfrm>
              <a:off x="799768" y="583977"/>
              <a:ext cx="69238" cy="69238"/>
            </a:xfrm>
            <a:prstGeom prst="ellipse">
              <a:avLst/>
            </a:prstGeom>
            <a:solidFill>
              <a:schemeClr val="accent1">
                <a:alpha val="40000"/>
              </a:schemeClr>
            </a:solidFill>
          </p:spPr>
        </p:sp>
        <p:sp>
          <p:nvSpPr>
            <p:cNvPr id="42" name="AutoShape 42"/>
            <p:cNvSpPr/>
            <p:nvPr/>
          </p:nvSpPr>
          <p:spPr>
            <a:xfrm>
              <a:off x="904945" y="579844"/>
              <a:ext cx="65594" cy="65594"/>
            </a:xfrm>
            <a:prstGeom prst="ellipse">
              <a:avLst/>
            </a:prstGeom>
            <a:solidFill>
              <a:schemeClr val="accent1">
                <a:alpha val="20000"/>
              </a:schemeClr>
            </a:solidFill>
          </p:spPr>
        </p:sp>
        <p:sp>
          <p:nvSpPr>
            <p:cNvPr id="43" name="AutoShape 43"/>
            <p:cNvSpPr/>
            <p:nvPr/>
          </p:nvSpPr>
          <p:spPr>
            <a:xfrm>
              <a:off x="454963" y="684489"/>
              <a:ext cx="84147" cy="84147"/>
            </a:xfrm>
            <a:prstGeom prst="ellipse">
              <a:avLst/>
            </a:prstGeom>
            <a:solidFill>
              <a:schemeClr val="accent1">
                <a:alpha val="100000"/>
              </a:schemeClr>
            </a:solidFill>
          </p:spPr>
        </p:sp>
        <p:sp>
          <p:nvSpPr>
            <p:cNvPr id="44" name="AutoShape 44"/>
            <p:cNvSpPr/>
            <p:nvPr/>
          </p:nvSpPr>
          <p:spPr>
            <a:xfrm>
              <a:off x="575049" y="691064"/>
              <a:ext cx="78137" cy="78137"/>
            </a:xfrm>
            <a:prstGeom prst="ellipse">
              <a:avLst/>
            </a:prstGeom>
            <a:solidFill>
              <a:schemeClr val="accent1">
                <a:alpha val="80000"/>
              </a:schemeClr>
            </a:solidFill>
          </p:spPr>
        </p:sp>
        <p:sp>
          <p:nvSpPr>
            <p:cNvPr id="45" name="AutoShape 45"/>
            <p:cNvSpPr/>
            <p:nvPr/>
          </p:nvSpPr>
          <p:spPr>
            <a:xfrm>
              <a:off x="689125" y="692781"/>
              <a:ext cx="74704" cy="74704"/>
            </a:xfrm>
            <a:prstGeom prst="ellipse">
              <a:avLst/>
            </a:prstGeom>
            <a:solidFill>
              <a:schemeClr val="accent1">
                <a:alpha val="60000"/>
              </a:schemeClr>
            </a:solidFill>
          </p:spPr>
        </p:sp>
        <p:sp>
          <p:nvSpPr>
            <p:cNvPr id="46" name="AutoShape 46"/>
            <p:cNvSpPr/>
            <p:nvPr/>
          </p:nvSpPr>
          <p:spPr>
            <a:xfrm>
              <a:off x="799768" y="701751"/>
              <a:ext cx="69238" cy="69238"/>
            </a:xfrm>
            <a:prstGeom prst="ellipse">
              <a:avLst/>
            </a:prstGeom>
            <a:solidFill>
              <a:schemeClr val="accent1">
                <a:alpha val="40000"/>
              </a:schemeClr>
            </a:solidFill>
          </p:spPr>
        </p:sp>
        <p:sp>
          <p:nvSpPr>
            <p:cNvPr id="47" name="AutoShape 47"/>
            <p:cNvSpPr/>
            <p:nvPr/>
          </p:nvSpPr>
          <p:spPr>
            <a:xfrm>
              <a:off x="904945" y="697618"/>
              <a:ext cx="65594" cy="65594"/>
            </a:xfrm>
            <a:prstGeom prst="ellipse">
              <a:avLst/>
            </a:prstGeom>
            <a:solidFill>
              <a:schemeClr val="accent1">
                <a:alpha val="20000"/>
              </a:schemeClr>
            </a:solidFill>
          </p:spPr>
        </p:sp>
        <p:sp>
          <p:nvSpPr>
            <p:cNvPr id="48" name="TextBox 48"/>
            <p:cNvSpPr txBox="1"/>
            <p:nvPr/>
          </p:nvSpPr>
          <p:spPr>
            <a:xfrm>
              <a:off x="1094842" y="93878"/>
              <a:ext cx="1000125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新建小区供热需求</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pic>
        <p:nvPicPr>
          <p:cNvPr id="54" name="图片 53" descr="欧莱克科技"/>
          <p:cNvPicPr>
            <a:picLocks noChangeAspect="1"/>
          </p:cNvPicPr>
          <p:nvPr/>
        </p:nvPicPr>
        <p:blipFill>
          <a:blip r:embed="rId2"/>
          <a:stretch>
            <a:fillRect/>
          </a:stretch>
        </p:blipFill>
        <p:spPr>
          <a:xfrm>
            <a:off x="9405620" y="283210"/>
            <a:ext cx="2681605" cy="698500"/>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633796" y="2191116"/>
            <a:ext cx="2019230" cy="4671329"/>
          </a:xfrm>
          <a:prstGeom prst="rect">
            <a:avLst/>
          </a:prstGeom>
          <a:solidFill>
            <a:schemeClr val="accent1">
              <a:lumMod val="50000"/>
              <a:alpha val="100000"/>
            </a:schemeClr>
          </a:solidFill>
        </p:spPr>
      </p:sp>
      <p:sp>
        <p:nvSpPr>
          <p:cNvPr id="3" name="AutoShape 3"/>
          <p:cNvSpPr/>
          <p:nvPr/>
        </p:nvSpPr>
        <p:spPr>
          <a:xfrm>
            <a:off x="5086385" y="2191116"/>
            <a:ext cx="2019230" cy="4659137"/>
          </a:xfrm>
          <a:prstGeom prst="rect">
            <a:avLst/>
          </a:prstGeom>
          <a:solidFill>
            <a:schemeClr val="accent1">
              <a:alpha val="100000"/>
            </a:schemeClr>
          </a:solidFill>
        </p:spPr>
      </p:sp>
      <p:sp>
        <p:nvSpPr>
          <p:cNvPr id="4" name="AutoShape 4"/>
          <p:cNvSpPr/>
          <p:nvPr/>
        </p:nvSpPr>
        <p:spPr>
          <a:xfrm>
            <a:off x="5086385" y="1272218"/>
            <a:ext cx="2019230" cy="2019230"/>
          </a:xfrm>
          <a:prstGeom prst="ellipse">
            <a:avLst/>
          </a:prstGeom>
          <a:solidFill>
            <a:schemeClr val="accent1">
              <a:alpha val="100000"/>
            </a:schemeClr>
          </a:solidFill>
        </p:spPr>
      </p:sp>
      <p:sp>
        <p:nvSpPr>
          <p:cNvPr id="5" name="AutoShape 5"/>
          <p:cNvSpPr/>
          <p:nvPr/>
        </p:nvSpPr>
        <p:spPr>
          <a:xfrm>
            <a:off x="9574070" y="2191116"/>
            <a:ext cx="2019230" cy="4659137"/>
          </a:xfrm>
          <a:prstGeom prst="rect">
            <a:avLst/>
          </a:prstGeom>
          <a:solidFill>
            <a:schemeClr val="accent1">
              <a:lumMod val="50000"/>
              <a:alpha val="100000"/>
            </a:schemeClr>
          </a:solidFill>
        </p:spPr>
      </p:sp>
      <p:sp>
        <p:nvSpPr>
          <p:cNvPr id="6" name="AutoShape 6"/>
          <p:cNvSpPr/>
          <p:nvPr/>
        </p:nvSpPr>
        <p:spPr>
          <a:xfrm>
            <a:off x="9574070" y="1272218"/>
            <a:ext cx="2019230" cy="2019230"/>
          </a:xfrm>
          <a:prstGeom prst="ellipse">
            <a:avLst/>
          </a:prstGeom>
          <a:solidFill>
            <a:schemeClr val="accent1">
              <a:lumMod val="50000"/>
              <a:alpha val="100000"/>
            </a:schemeClr>
          </a:solidFill>
        </p:spPr>
      </p:sp>
      <p:sp>
        <p:nvSpPr>
          <p:cNvPr id="7" name="AutoShape 7"/>
          <p:cNvSpPr/>
          <p:nvPr/>
        </p:nvSpPr>
        <p:spPr>
          <a:xfrm>
            <a:off x="9697155" y="1395303"/>
            <a:ext cx="1773060" cy="1773060"/>
          </a:xfrm>
          <a:prstGeom prst="ellipse">
            <a:avLst/>
          </a:prstGeom>
          <a:solidFill>
            <a:schemeClr val="accent1">
              <a:alpha val="100000"/>
            </a:schemeClr>
          </a:solidFill>
        </p:spPr>
      </p:sp>
      <p:sp>
        <p:nvSpPr>
          <p:cNvPr id="8" name="AutoShape 8"/>
          <p:cNvSpPr/>
          <p:nvPr/>
        </p:nvSpPr>
        <p:spPr>
          <a:xfrm>
            <a:off x="7308884" y="2191116"/>
            <a:ext cx="2019230" cy="4659137"/>
          </a:xfrm>
          <a:prstGeom prst="rect">
            <a:avLst/>
          </a:prstGeom>
          <a:solidFill>
            <a:schemeClr val="accent1">
              <a:lumMod val="50000"/>
              <a:alpha val="100000"/>
            </a:schemeClr>
          </a:solidFill>
        </p:spPr>
      </p:sp>
      <p:sp>
        <p:nvSpPr>
          <p:cNvPr id="9" name="AutoShape 9"/>
          <p:cNvSpPr/>
          <p:nvPr/>
        </p:nvSpPr>
        <p:spPr>
          <a:xfrm>
            <a:off x="7308884" y="1272218"/>
            <a:ext cx="2019230" cy="2019230"/>
          </a:xfrm>
          <a:prstGeom prst="ellipse">
            <a:avLst/>
          </a:prstGeom>
          <a:solidFill>
            <a:schemeClr val="accent1">
              <a:lumMod val="50000"/>
              <a:alpha val="100000"/>
            </a:schemeClr>
          </a:solidFill>
        </p:spPr>
      </p:sp>
      <p:sp>
        <p:nvSpPr>
          <p:cNvPr id="10" name="AutoShape 10"/>
          <p:cNvSpPr/>
          <p:nvPr/>
        </p:nvSpPr>
        <p:spPr>
          <a:xfrm>
            <a:off x="7431969" y="1395303"/>
            <a:ext cx="1773060" cy="1773060"/>
          </a:xfrm>
          <a:prstGeom prst="ellipse">
            <a:avLst/>
          </a:prstGeom>
          <a:solidFill>
            <a:schemeClr val="accent1">
              <a:alpha val="100000"/>
            </a:schemeClr>
          </a:solidFill>
        </p:spPr>
      </p:sp>
      <p:sp>
        <p:nvSpPr>
          <p:cNvPr id="11" name="AutoShape 11"/>
          <p:cNvSpPr/>
          <p:nvPr/>
        </p:nvSpPr>
        <p:spPr>
          <a:xfrm>
            <a:off x="2871147" y="2191116"/>
            <a:ext cx="2019230" cy="4671329"/>
          </a:xfrm>
          <a:prstGeom prst="rect">
            <a:avLst/>
          </a:prstGeom>
          <a:solidFill>
            <a:schemeClr val="accent1">
              <a:lumMod val="50000"/>
              <a:alpha val="100000"/>
            </a:schemeClr>
          </a:solidFill>
        </p:spPr>
      </p:sp>
      <p:sp>
        <p:nvSpPr>
          <p:cNvPr id="12" name="AutoShape 12"/>
          <p:cNvSpPr/>
          <p:nvPr/>
        </p:nvSpPr>
        <p:spPr>
          <a:xfrm>
            <a:off x="2871147" y="1272218"/>
            <a:ext cx="2019230" cy="2019230"/>
          </a:xfrm>
          <a:prstGeom prst="ellipse">
            <a:avLst/>
          </a:prstGeom>
          <a:solidFill>
            <a:schemeClr val="accent1">
              <a:lumMod val="50000"/>
              <a:alpha val="100000"/>
            </a:schemeClr>
          </a:solidFill>
        </p:spPr>
      </p:sp>
      <p:sp>
        <p:nvSpPr>
          <p:cNvPr id="13" name="AutoShape 13"/>
          <p:cNvSpPr/>
          <p:nvPr/>
        </p:nvSpPr>
        <p:spPr>
          <a:xfrm>
            <a:off x="2994232" y="1395303"/>
            <a:ext cx="1773060" cy="1773060"/>
          </a:xfrm>
          <a:prstGeom prst="ellipse">
            <a:avLst/>
          </a:prstGeom>
          <a:solidFill>
            <a:schemeClr val="accent1">
              <a:alpha val="100000"/>
            </a:schemeClr>
          </a:solidFill>
        </p:spPr>
      </p:sp>
      <p:sp>
        <p:nvSpPr>
          <p:cNvPr id="14" name="AutoShape 14"/>
          <p:cNvSpPr/>
          <p:nvPr/>
        </p:nvSpPr>
        <p:spPr>
          <a:xfrm>
            <a:off x="633796" y="1272218"/>
            <a:ext cx="2019230" cy="2019230"/>
          </a:xfrm>
          <a:prstGeom prst="ellipse">
            <a:avLst/>
          </a:prstGeom>
          <a:solidFill>
            <a:schemeClr val="accent1">
              <a:lumMod val="50000"/>
              <a:alpha val="100000"/>
            </a:schemeClr>
          </a:solidFill>
        </p:spPr>
      </p:sp>
      <p:sp>
        <p:nvSpPr>
          <p:cNvPr id="15" name="AutoShape 15"/>
          <p:cNvSpPr/>
          <p:nvPr/>
        </p:nvSpPr>
        <p:spPr>
          <a:xfrm>
            <a:off x="756882" y="1395303"/>
            <a:ext cx="1773060" cy="1773060"/>
          </a:xfrm>
          <a:prstGeom prst="ellipse">
            <a:avLst/>
          </a:prstGeom>
          <a:solidFill>
            <a:schemeClr val="accent1">
              <a:alpha val="100000"/>
            </a:schemeClr>
          </a:solidFill>
        </p:spPr>
      </p:sp>
      <p:sp>
        <p:nvSpPr>
          <p:cNvPr id="16" name="TextBox 16"/>
          <p:cNvSpPr txBox="1"/>
          <p:nvPr/>
        </p:nvSpPr>
        <p:spPr>
          <a:xfrm>
            <a:off x="701119" y="3291448"/>
            <a:ext cx="1884585" cy="1024128"/>
          </a:xfrm>
          <a:prstGeom prst="rect">
            <a:avLst/>
          </a:prstGeom>
        </p:spPr>
        <p:txBody>
          <a:bodyPr vert="horz" wrap="square" lIns="123825" tIns="123825" rIns="57150" bIns="123825" rtlCol="0" anchor="t" anchorCtr="0">
            <a:spAutoFit/>
          </a:bodyPr>
          <a:lstStyle/>
          <a:p>
            <a:pPr algn="ctr">
              <a:lnSpc>
                <a:spcPct val="120000"/>
              </a:lnSpc>
            </a:pPr>
            <a:r>
              <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rPr>
              <a:t>双电动执行器智能控制</a:t>
            </a:r>
            <a:endPar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17" name="TextBox 17"/>
          <p:cNvSpPr txBox="1"/>
          <p:nvPr/>
        </p:nvSpPr>
        <p:spPr>
          <a:xfrm>
            <a:off x="633796" y="4276427"/>
            <a:ext cx="2019230" cy="2164080"/>
          </a:xfrm>
          <a:prstGeom prst="rect">
            <a:avLst/>
          </a:prstGeom>
        </p:spPr>
        <p:txBody>
          <a:bodyPr vert="horz" wrap="square" lIns="123825" tIns="123825" rIns="57150" bIns="123825" rtlCol="0" anchor="t" anchorCtr="0">
            <a:spAutoFit/>
          </a:bodyPr>
          <a:lstStyle/>
          <a:p>
            <a:pPr>
              <a:lnSpc>
                <a:spcPct val="150000"/>
              </a:lnSpc>
            </a:pPr>
            <a:r>
              <a:rPr lang="en-US" sz="1350">
                <a:solidFill>
                  <a:srgbClr val="FFFFFF">
                    <a:alpha val="100000"/>
                  </a:srgbClr>
                </a:solidFill>
                <a:latin typeface="微软雅黑" panose="020B0503020204020204" charset="-122"/>
                <a:ea typeface="微软雅黑" panose="020B0503020204020204" charset="-122"/>
                <a:cs typeface="微软雅黑" panose="020B0503020204020204" charset="-122"/>
              </a:rPr>
              <a:t>虽然采用双电动执行器智能控制是新一代供热自控系统的最佳模式，但是这等于现有自控系统必须彻底推倒重来。</a:t>
            </a:r>
            <a:endParaRPr lang="en-US" sz="1350">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18" name="TextBox 18"/>
          <p:cNvSpPr txBox="1"/>
          <p:nvPr/>
        </p:nvSpPr>
        <p:spPr>
          <a:xfrm>
            <a:off x="2910489" y="4276427"/>
            <a:ext cx="2019230" cy="2164080"/>
          </a:xfrm>
          <a:prstGeom prst="rect">
            <a:avLst/>
          </a:prstGeom>
        </p:spPr>
        <p:txBody>
          <a:bodyPr vert="horz" wrap="square" lIns="123825" tIns="123825" rIns="57150" bIns="123825" rtlCol="0" anchor="t" anchorCtr="0">
            <a:spAutoFit/>
          </a:bodyPr>
          <a:lstStyle/>
          <a:p>
            <a:pPr>
              <a:lnSpc>
                <a:spcPct val="150000"/>
              </a:lnSpc>
            </a:pPr>
            <a:r>
              <a:rPr lang="en-US" sz="1350">
                <a:solidFill>
                  <a:srgbClr val="FFFFFF">
                    <a:alpha val="100000"/>
                  </a:srgbClr>
                </a:solidFill>
                <a:latin typeface="微软雅黑" panose="020B0503020204020204" charset="-122"/>
                <a:ea typeface="微软雅黑" panose="020B0503020204020204" charset="-122"/>
                <a:cs typeface="微软雅黑" panose="020B0503020204020204" charset="-122"/>
              </a:rPr>
              <a:t>双阀控制需要彻底重新编写控制中心的中控软件核心控制算法，换热站的PLC控制柜也要更新，换热站布线要重新施工。</a:t>
            </a:r>
            <a:endParaRPr lang="en-US" sz="1350">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19" name="TextBox 19"/>
          <p:cNvSpPr txBox="1"/>
          <p:nvPr/>
        </p:nvSpPr>
        <p:spPr>
          <a:xfrm>
            <a:off x="5125727" y="4276427"/>
            <a:ext cx="2019230" cy="2164080"/>
          </a:xfrm>
          <a:prstGeom prst="rect">
            <a:avLst/>
          </a:prstGeom>
        </p:spPr>
        <p:txBody>
          <a:bodyPr vert="horz" wrap="square" lIns="123825" tIns="123825" rIns="57150" bIns="123825" rtlCol="0" anchor="t" anchorCtr="0">
            <a:spAutoFit/>
          </a:bodyPr>
          <a:lstStyle/>
          <a:p>
            <a:pPr>
              <a:lnSpc>
                <a:spcPct val="150000"/>
              </a:lnSpc>
            </a:pPr>
            <a:r>
              <a:rPr lang="en-US" sz="1350">
                <a:solidFill>
                  <a:srgbClr val="FFFFFF">
                    <a:alpha val="100000"/>
                  </a:srgbClr>
                </a:solidFill>
                <a:latin typeface="微软雅黑" panose="020B0503020204020204" charset="-122"/>
                <a:ea typeface="微软雅黑" panose="020B0503020204020204" charset="-122"/>
                <a:cs typeface="微软雅黑" panose="020B0503020204020204" charset="-122"/>
              </a:rPr>
              <a:t>从技术人员到运行工都要重新培训，还要全面强化自控维修维护力量，全套新系统还要重新磨合。</a:t>
            </a:r>
            <a:endParaRPr lang="en-US" sz="1350">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20" name="TextBox 20"/>
          <p:cNvSpPr txBox="1"/>
          <p:nvPr/>
        </p:nvSpPr>
        <p:spPr>
          <a:xfrm>
            <a:off x="7348226" y="4276427"/>
            <a:ext cx="2019230" cy="2164080"/>
          </a:xfrm>
          <a:prstGeom prst="rect">
            <a:avLst/>
          </a:prstGeom>
        </p:spPr>
        <p:txBody>
          <a:bodyPr vert="horz" wrap="square" lIns="123825" tIns="123825" rIns="57150" bIns="123825" rtlCol="0" anchor="t" anchorCtr="0">
            <a:spAutoFit/>
          </a:bodyPr>
          <a:lstStyle/>
          <a:p>
            <a:pPr>
              <a:lnSpc>
                <a:spcPct val="150000"/>
              </a:lnSpc>
            </a:pPr>
            <a:r>
              <a:rPr lang="en-US" sz="1350">
                <a:solidFill>
                  <a:srgbClr val="FFFFFF">
                    <a:alpha val="100000"/>
                  </a:srgbClr>
                </a:solidFill>
                <a:latin typeface="微软雅黑" panose="020B0503020204020204" charset="-122"/>
                <a:ea typeface="微软雅黑" panose="020B0503020204020204" charset="-122"/>
                <a:cs typeface="微软雅黑" panose="020B0503020204020204" charset="-122"/>
              </a:rPr>
              <a:t>彻底推倒重来显然风险巨大，我们需要实现一种技术可以让现有自控系统无需任何改动，就可以直接平滑升级具有上述先进性能。</a:t>
            </a:r>
            <a:endParaRPr lang="en-US" sz="1350">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21" name="TextBox 21"/>
          <p:cNvSpPr txBox="1"/>
          <p:nvPr/>
        </p:nvSpPr>
        <p:spPr>
          <a:xfrm>
            <a:off x="9613411" y="4276427"/>
            <a:ext cx="2019230" cy="2164080"/>
          </a:xfrm>
          <a:prstGeom prst="rect">
            <a:avLst/>
          </a:prstGeom>
        </p:spPr>
        <p:txBody>
          <a:bodyPr vert="horz" wrap="square" lIns="123825" tIns="123825" rIns="57150" bIns="123825" rtlCol="0" anchor="t" anchorCtr="0">
            <a:spAutoFit/>
          </a:bodyPr>
          <a:lstStyle/>
          <a:p>
            <a:pPr>
              <a:lnSpc>
                <a:spcPct val="150000"/>
              </a:lnSpc>
            </a:pPr>
            <a:r>
              <a:rPr lang="en-US" sz="1350">
                <a:solidFill>
                  <a:srgbClr val="FFFFFF">
                    <a:alpha val="100000"/>
                  </a:srgbClr>
                </a:solidFill>
                <a:latin typeface="微软雅黑" panose="020B0503020204020204" charset="-122"/>
                <a:ea typeface="微软雅黑" panose="020B0503020204020204" charset="-122"/>
                <a:cs typeface="微软雅黑" panose="020B0503020204020204" charset="-122"/>
              </a:rPr>
              <a:t>我们提供的《换热站高精度广域调节系统》是目前最理想、最完美的成套解决方案，可以实现对现有自控系统的无缝升级。</a:t>
            </a:r>
            <a:endParaRPr lang="en-US" sz="1350">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22" name="AutoShape 22"/>
          <p:cNvSpPr/>
          <p:nvPr/>
        </p:nvSpPr>
        <p:spPr>
          <a:xfrm>
            <a:off x="5209470" y="1395303"/>
            <a:ext cx="1773060" cy="1773060"/>
          </a:xfrm>
          <a:prstGeom prst="ellipse">
            <a:avLst/>
          </a:prstGeom>
          <a:solidFill>
            <a:schemeClr val="accent1">
              <a:lumMod val="50000"/>
              <a:alpha val="100000"/>
            </a:schemeClr>
          </a:solidFill>
        </p:spPr>
      </p:sp>
      <p:sp>
        <p:nvSpPr>
          <p:cNvPr id="23" name="TextBox 23"/>
          <p:cNvSpPr txBox="1"/>
          <p:nvPr/>
        </p:nvSpPr>
        <p:spPr>
          <a:xfrm>
            <a:off x="2938469" y="3291448"/>
            <a:ext cx="1884585" cy="1024128"/>
          </a:xfrm>
          <a:prstGeom prst="rect">
            <a:avLst/>
          </a:prstGeom>
        </p:spPr>
        <p:txBody>
          <a:bodyPr vert="horz" wrap="square" lIns="123825" tIns="123825" rIns="57150" bIns="123825" rtlCol="0" anchor="t" anchorCtr="0">
            <a:spAutoFit/>
          </a:bodyPr>
          <a:lstStyle/>
          <a:p>
            <a:pPr algn="ctr">
              <a:lnSpc>
                <a:spcPct val="120000"/>
              </a:lnSpc>
            </a:pPr>
            <a:r>
              <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rPr>
              <a:t>中控软件核心控制算法</a:t>
            </a:r>
            <a:endPar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24" name="TextBox 24"/>
          <p:cNvSpPr txBox="1"/>
          <p:nvPr/>
        </p:nvSpPr>
        <p:spPr>
          <a:xfrm>
            <a:off x="7376206" y="3291448"/>
            <a:ext cx="1884585" cy="1024128"/>
          </a:xfrm>
          <a:prstGeom prst="rect">
            <a:avLst/>
          </a:prstGeom>
        </p:spPr>
        <p:txBody>
          <a:bodyPr vert="horz" wrap="square" lIns="123825" tIns="123825" rIns="57150" bIns="123825" rtlCol="0" anchor="t" anchorCtr="0">
            <a:spAutoFit/>
          </a:bodyPr>
          <a:lstStyle/>
          <a:p>
            <a:pPr algn="ctr">
              <a:lnSpc>
                <a:spcPct val="120000"/>
              </a:lnSpc>
            </a:pPr>
            <a:r>
              <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rPr>
              <a:t>风险与成本</a:t>
            </a:r>
            <a:endPar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25" name="TextBox 25"/>
          <p:cNvSpPr txBox="1"/>
          <p:nvPr/>
        </p:nvSpPr>
        <p:spPr>
          <a:xfrm>
            <a:off x="9641392" y="3291448"/>
            <a:ext cx="1884585" cy="1024128"/>
          </a:xfrm>
          <a:prstGeom prst="rect">
            <a:avLst/>
          </a:prstGeom>
        </p:spPr>
        <p:txBody>
          <a:bodyPr vert="horz" wrap="square" lIns="123825" tIns="123825" rIns="57150" bIns="123825" rtlCol="0" anchor="t" anchorCtr="0">
            <a:spAutoFit/>
          </a:bodyPr>
          <a:lstStyle/>
          <a:p>
            <a:pPr algn="ctr">
              <a:lnSpc>
                <a:spcPct val="120000"/>
              </a:lnSpc>
            </a:pPr>
            <a:r>
              <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rPr>
              <a:t>成套解决方案</a:t>
            </a:r>
            <a:endPar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26" name="TextBox 26"/>
          <p:cNvSpPr txBox="1"/>
          <p:nvPr/>
        </p:nvSpPr>
        <p:spPr>
          <a:xfrm>
            <a:off x="5153708" y="3291448"/>
            <a:ext cx="1884585" cy="1024128"/>
          </a:xfrm>
          <a:prstGeom prst="rect">
            <a:avLst/>
          </a:prstGeom>
        </p:spPr>
        <p:txBody>
          <a:bodyPr vert="horz" wrap="square" lIns="123825" tIns="123825" rIns="57150" bIns="123825" rtlCol="0" anchor="t" anchorCtr="0">
            <a:spAutoFit/>
          </a:bodyPr>
          <a:lstStyle/>
          <a:p>
            <a:pPr algn="ctr">
              <a:lnSpc>
                <a:spcPct val="120000"/>
              </a:lnSpc>
            </a:pPr>
            <a:r>
              <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rPr>
              <a:t>人员培训与维护力量</a:t>
            </a:r>
            <a:endPar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27" name="Freeform 27"/>
          <p:cNvSpPr/>
          <p:nvPr/>
        </p:nvSpPr>
        <p:spPr>
          <a:xfrm>
            <a:off x="1298185" y="2005652"/>
            <a:ext cx="690452" cy="552362"/>
          </a:xfrm>
          <a:custGeom>
            <a:avLst/>
            <a:gdLst/>
            <a:ahLst/>
            <a:cxnLst/>
            <a:rect l="l" t="t" r="r" b="b"/>
            <a:pathLst>
              <a:path w="304800" h="304800">
                <a:moveTo>
                  <a:pt x="106680" y="0"/>
                </a:moveTo>
                <a:lnTo>
                  <a:pt x="91440" y="0"/>
                </a:lnTo>
                <a:lnTo>
                  <a:pt x="0" y="45720"/>
                </a:lnTo>
                <a:lnTo>
                  <a:pt x="0" y="137160"/>
                </a:lnTo>
                <a:lnTo>
                  <a:pt x="60960" y="121920"/>
                </a:lnTo>
                <a:lnTo>
                  <a:pt x="60960" y="304800"/>
                </a:lnTo>
                <a:lnTo>
                  <a:pt x="243840" y="304800"/>
                </a:lnTo>
                <a:lnTo>
                  <a:pt x="243840" y="121920"/>
                </a:lnTo>
                <a:lnTo>
                  <a:pt x="304800" y="137160"/>
                </a:lnTo>
                <a:lnTo>
                  <a:pt x="304800" y="45720"/>
                </a:lnTo>
                <a:lnTo>
                  <a:pt x="213360" y="0"/>
                </a:lnTo>
                <a:lnTo>
                  <a:pt x="198120" y="0"/>
                </a:lnTo>
                <a:cubicBezTo>
                  <a:pt x="198120" y="25251"/>
                  <a:pt x="177651" y="45720"/>
                  <a:pt x="152400" y="45720"/>
                </a:cubicBezTo>
                <a:cubicBezTo>
                  <a:pt x="127149" y="45720"/>
                  <a:pt x="106680" y="25251"/>
                  <a:pt x="106680" y="0"/>
                </a:cubicBezTo>
                <a:lnTo>
                  <a:pt x="106680" y="0"/>
                </a:lnTo>
                <a:close/>
              </a:path>
            </a:pathLst>
          </a:custGeom>
          <a:solidFill>
            <a:srgbClr val="FFFFFF">
              <a:alpha val="100000"/>
            </a:srgbClr>
          </a:solidFill>
        </p:spPr>
      </p:sp>
      <p:sp>
        <p:nvSpPr>
          <p:cNvPr id="28" name="Freeform 28"/>
          <p:cNvSpPr/>
          <p:nvPr/>
        </p:nvSpPr>
        <p:spPr>
          <a:xfrm>
            <a:off x="3521727" y="1922798"/>
            <a:ext cx="718070" cy="718070"/>
          </a:xfrm>
          <a:custGeom>
            <a:avLst/>
            <a:gdLst/>
            <a:ahLst/>
            <a:cxnLst/>
            <a:rect l="l" t="t" r="r" b="b"/>
            <a:pathLst>
              <a:path w="304800" h="304800">
                <a:moveTo>
                  <a:pt x="60960" y="167640"/>
                </a:moveTo>
                <a:lnTo>
                  <a:pt x="30480" y="167640"/>
                </a:lnTo>
                <a:cubicBezTo>
                  <a:pt x="13649" y="167640"/>
                  <a:pt x="0" y="153991"/>
                  <a:pt x="0" y="137160"/>
                </a:cubicBezTo>
                <a:lnTo>
                  <a:pt x="0" y="137160"/>
                </a:lnTo>
                <a:lnTo>
                  <a:pt x="0" y="76200"/>
                </a:lnTo>
                <a:cubicBezTo>
                  <a:pt x="0" y="59436"/>
                  <a:pt x="13716" y="45720"/>
                  <a:pt x="30480" y="45720"/>
                </a:cubicBezTo>
                <a:lnTo>
                  <a:pt x="60960" y="45720"/>
                </a:lnTo>
                <a:lnTo>
                  <a:pt x="60960" y="15240"/>
                </a:lnTo>
                <a:lnTo>
                  <a:pt x="274320" y="15240"/>
                </a:lnTo>
                <a:lnTo>
                  <a:pt x="274320" y="167640"/>
                </a:lnTo>
                <a:cubicBezTo>
                  <a:pt x="274320" y="201311"/>
                  <a:pt x="247031" y="228600"/>
                  <a:pt x="213360" y="228600"/>
                </a:cubicBezTo>
                <a:lnTo>
                  <a:pt x="213360" y="228600"/>
                </a:lnTo>
                <a:lnTo>
                  <a:pt x="121920" y="228600"/>
                </a:lnTo>
                <a:cubicBezTo>
                  <a:pt x="88249" y="228600"/>
                  <a:pt x="60960" y="201311"/>
                  <a:pt x="60960" y="167640"/>
                </a:cubicBezTo>
                <a:lnTo>
                  <a:pt x="60960" y="167640"/>
                </a:lnTo>
                <a:close/>
                <a:moveTo>
                  <a:pt x="60960" y="137160"/>
                </a:moveTo>
                <a:lnTo>
                  <a:pt x="60960" y="76200"/>
                </a:lnTo>
                <a:lnTo>
                  <a:pt x="30480" y="76200"/>
                </a:lnTo>
                <a:lnTo>
                  <a:pt x="30480" y="137160"/>
                </a:lnTo>
                <a:lnTo>
                  <a:pt x="60960" y="137160"/>
                </a:lnTo>
                <a:close/>
                <a:moveTo>
                  <a:pt x="30480" y="259080"/>
                </a:moveTo>
                <a:lnTo>
                  <a:pt x="30480" y="243840"/>
                </a:lnTo>
                <a:lnTo>
                  <a:pt x="304800" y="243840"/>
                </a:lnTo>
                <a:lnTo>
                  <a:pt x="304800" y="259080"/>
                </a:lnTo>
                <a:lnTo>
                  <a:pt x="243840" y="289560"/>
                </a:lnTo>
                <a:lnTo>
                  <a:pt x="91440" y="289560"/>
                </a:lnTo>
                <a:lnTo>
                  <a:pt x="30480" y="259080"/>
                </a:lnTo>
                <a:close/>
              </a:path>
            </a:pathLst>
          </a:custGeom>
          <a:solidFill>
            <a:srgbClr val="FFFFFF">
              <a:alpha val="100000"/>
            </a:srgbClr>
          </a:solidFill>
        </p:spPr>
      </p:sp>
      <p:sp>
        <p:nvSpPr>
          <p:cNvPr id="29" name="Freeform 29"/>
          <p:cNvSpPr/>
          <p:nvPr/>
        </p:nvSpPr>
        <p:spPr>
          <a:xfrm>
            <a:off x="5688634" y="1783749"/>
            <a:ext cx="814733" cy="814733"/>
          </a:xfrm>
          <a:custGeom>
            <a:avLst/>
            <a:gdLst/>
            <a:ahLst/>
            <a:cxnLst/>
            <a:rect l="l" t="t" r="r" b="b"/>
            <a:pathLst>
              <a:path w="304800" h="304800">
                <a:moveTo>
                  <a:pt x="304800" y="180975"/>
                </a:moveTo>
                <a:lnTo>
                  <a:pt x="247650" y="123825"/>
                </a:lnTo>
                <a:lnTo>
                  <a:pt x="247650" y="38100"/>
                </a:lnTo>
                <a:lnTo>
                  <a:pt x="209550" y="38100"/>
                </a:lnTo>
                <a:lnTo>
                  <a:pt x="209550" y="85725"/>
                </a:lnTo>
                <a:lnTo>
                  <a:pt x="152400" y="28575"/>
                </a:lnTo>
                <a:lnTo>
                  <a:pt x="0" y="180975"/>
                </a:lnTo>
                <a:lnTo>
                  <a:pt x="0" y="190500"/>
                </a:lnTo>
                <a:lnTo>
                  <a:pt x="38100" y="190500"/>
                </a:lnTo>
                <a:lnTo>
                  <a:pt x="38100" y="285750"/>
                </a:lnTo>
                <a:lnTo>
                  <a:pt x="133350" y="285750"/>
                </a:lnTo>
                <a:lnTo>
                  <a:pt x="133350" y="228600"/>
                </a:lnTo>
                <a:lnTo>
                  <a:pt x="171450" y="228600"/>
                </a:lnTo>
                <a:lnTo>
                  <a:pt x="171450" y="285750"/>
                </a:lnTo>
                <a:lnTo>
                  <a:pt x="266700" y="285750"/>
                </a:lnTo>
                <a:lnTo>
                  <a:pt x="266700" y="190500"/>
                </a:lnTo>
                <a:lnTo>
                  <a:pt x="304800" y="190500"/>
                </a:lnTo>
                <a:close/>
              </a:path>
            </a:pathLst>
          </a:custGeom>
          <a:solidFill>
            <a:srgbClr val="FFFFFF">
              <a:alpha val="100000"/>
            </a:srgbClr>
          </a:solidFill>
        </p:spPr>
      </p:sp>
      <p:sp>
        <p:nvSpPr>
          <p:cNvPr id="30" name="Freeform 30"/>
          <p:cNvSpPr/>
          <p:nvPr/>
        </p:nvSpPr>
        <p:spPr>
          <a:xfrm>
            <a:off x="7967443" y="1832081"/>
            <a:ext cx="702113" cy="718070"/>
          </a:xfrm>
          <a:custGeom>
            <a:avLst/>
            <a:gdLst/>
            <a:ahLst/>
            <a:cxnLst/>
            <a:rect l="l" t="t" r="r" b="b"/>
            <a:pathLst>
              <a:path w="304800" h="304800">
                <a:moveTo>
                  <a:pt x="209550" y="0"/>
                </a:moveTo>
                <a:cubicBezTo>
                  <a:pt x="156943" y="0"/>
                  <a:pt x="114300" y="42643"/>
                  <a:pt x="114300" y="95250"/>
                </a:cubicBezTo>
                <a:cubicBezTo>
                  <a:pt x="114300" y="101213"/>
                  <a:pt x="114852" y="107042"/>
                  <a:pt x="115900" y="112700"/>
                </a:cubicBezTo>
                <a:lnTo>
                  <a:pt x="0" y="228600"/>
                </a:lnTo>
                <a:lnTo>
                  <a:pt x="0" y="285750"/>
                </a:lnTo>
                <a:cubicBezTo>
                  <a:pt x="0" y="296275"/>
                  <a:pt x="8525" y="304800"/>
                  <a:pt x="19050" y="304800"/>
                </a:cubicBezTo>
                <a:lnTo>
                  <a:pt x="38100" y="304800"/>
                </a:lnTo>
                <a:lnTo>
                  <a:pt x="38100" y="285750"/>
                </a:lnTo>
                <a:lnTo>
                  <a:pt x="76200" y="285750"/>
                </a:lnTo>
                <a:lnTo>
                  <a:pt x="76200" y="247650"/>
                </a:lnTo>
                <a:lnTo>
                  <a:pt x="114300" y="247650"/>
                </a:lnTo>
                <a:lnTo>
                  <a:pt x="114300" y="209550"/>
                </a:lnTo>
                <a:lnTo>
                  <a:pt x="152400" y="209550"/>
                </a:lnTo>
                <a:lnTo>
                  <a:pt x="177117" y="184833"/>
                </a:lnTo>
                <a:cubicBezTo>
                  <a:pt x="187242" y="188500"/>
                  <a:pt x="198158" y="190500"/>
                  <a:pt x="209550" y="190500"/>
                </a:cubicBezTo>
                <a:cubicBezTo>
                  <a:pt x="262157" y="190500"/>
                  <a:pt x="304800" y="147857"/>
                  <a:pt x="304800" y="95250"/>
                </a:cubicBezTo>
                <a:cubicBezTo>
                  <a:pt x="304800" y="42643"/>
                  <a:pt x="262157" y="0"/>
                  <a:pt x="209550" y="0"/>
                </a:cubicBezTo>
                <a:close/>
                <a:moveTo>
                  <a:pt x="238087" y="95288"/>
                </a:moveTo>
                <a:cubicBezTo>
                  <a:pt x="222304" y="95288"/>
                  <a:pt x="209512" y="82496"/>
                  <a:pt x="209512" y="66713"/>
                </a:cubicBezTo>
                <a:cubicBezTo>
                  <a:pt x="209512" y="50930"/>
                  <a:pt x="222304" y="38138"/>
                  <a:pt x="238087" y="38138"/>
                </a:cubicBezTo>
                <a:cubicBezTo>
                  <a:pt x="253870" y="38138"/>
                  <a:pt x="266662" y="50930"/>
                  <a:pt x="266662" y="66713"/>
                </a:cubicBezTo>
                <a:cubicBezTo>
                  <a:pt x="266662" y="82496"/>
                  <a:pt x="253870" y="95288"/>
                  <a:pt x="238087" y="95288"/>
                </a:cubicBezTo>
                <a:close/>
              </a:path>
            </a:pathLst>
          </a:custGeom>
          <a:solidFill>
            <a:srgbClr val="FFFFFF">
              <a:alpha val="100000"/>
            </a:srgbClr>
          </a:solidFill>
        </p:spPr>
      </p:sp>
      <p:sp>
        <p:nvSpPr>
          <p:cNvPr id="31" name="Freeform 31"/>
          <p:cNvSpPr/>
          <p:nvPr/>
        </p:nvSpPr>
        <p:spPr>
          <a:xfrm>
            <a:off x="10232034" y="1839465"/>
            <a:ext cx="703303" cy="703303"/>
          </a:xfrm>
          <a:custGeom>
            <a:avLst/>
            <a:gdLst/>
            <a:ahLst/>
            <a:cxnLst/>
            <a:rect l="l" t="t" r="r" b="b"/>
            <a:pathLst>
              <a:path w="304800" h="304800">
                <a:moveTo>
                  <a:pt x="121920" y="28651"/>
                </a:moveTo>
                <a:lnTo>
                  <a:pt x="121920" y="0"/>
                </a:lnTo>
                <a:lnTo>
                  <a:pt x="152400" y="0"/>
                </a:lnTo>
                <a:lnTo>
                  <a:pt x="152400" y="243840"/>
                </a:lnTo>
                <a:lnTo>
                  <a:pt x="304800" y="243840"/>
                </a:lnTo>
                <a:lnTo>
                  <a:pt x="243840" y="304800"/>
                </a:lnTo>
                <a:lnTo>
                  <a:pt x="30480" y="304800"/>
                </a:lnTo>
                <a:lnTo>
                  <a:pt x="0" y="243840"/>
                </a:lnTo>
                <a:lnTo>
                  <a:pt x="121920" y="243840"/>
                </a:lnTo>
                <a:lnTo>
                  <a:pt x="121920" y="213360"/>
                </a:lnTo>
                <a:lnTo>
                  <a:pt x="0" y="213360"/>
                </a:lnTo>
                <a:lnTo>
                  <a:pt x="0" y="209398"/>
                </a:lnTo>
                <a:cubicBezTo>
                  <a:pt x="56940" y="163544"/>
                  <a:pt x="99498" y="101956"/>
                  <a:pt x="121234" y="31242"/>
                </a:cubicBezTo>
                <a:lnTo>
                  <a:pt x="121920" y="28651"/>
                </a:lnTo>
                <a:close/>
                <a:moveTo>
                  <a:pt x="304343" y="213360"/>
                </a:moveTo>
                <a:lnTo>
                  <a:pt x="152400" y="213360"/>
                </a:lnTo>
                <a:lnTo>
                  <a:pt x="152400" y="207874"/>
                </a:lnTo>
                <a:cubicBezTo>
                  <a:pt x="171650" y="179451"/>
                  <a:pt x="183137" y="144409"/>
                  <a:pt x="183137" y="106680"/>
                </a:cubicBezTo>
                <a:cubicBezTo>
                  <a:pt x="183137" y="68951"/>
                  <a:pt x="171660" y="33909"/>
                  <a:pt x="151990" y="4848"/>
                </a:cubicBezTo>
                <a:lnTo>
                  <a:pt x="152400" y="5486"/>
                </a:lnTo>
                <a:lnTo>
                  <a:pt x="152400" y="2438"/>
                </a:lnTo>
                <a:cubicBezTo>
                  <a:pt x="237877" y="37719"/>
                  <a:pt x="298180" y="117796"/>
                  <a:pt x="304305" y="212646"/>
                </a:cubicBezTo>
                <a:lnTo>
                  <a:pt x="304343" y="213360"/>
                </a:lnTo>
                <a:close/>
              </a:path>
            </a:pathLst>
          </a:custGeom>
          <a:solidFill>
            <a:srgbClr val="FFFFFF">
              <a:alpha val="100000"/>
            </a:srgbClr>
          </a:solidFill>
        </p:spPr>
      </p:sp>
      <p:grpSp>
        <p:nvGrpSpPr>
          <p:cNvPr id="32" name="Group 32"/>
          <p:cNvGrpSpPr/>
          <p:nvPr/>
        </p:nvGrpSpPr>
        <p:grpSpPr>
          <a:xfrm>
            <a:off x="454963" y="93878"/>
            <a:ext cx="10641129" cy="914400"/>
            <a:chOff x="454963" y="93878"/>
            <a:chExt cx="10641129" cy="914400"/>
          </a:xfrm>
        </p:grpSpPr>
        <p:sp>
          <p:nvSpPr>
            <p:cNvPr id="33" name="AutoShape 33"/>
            <p:cNvSpPr/>
            <p:nvPr/>
          </p:nvSpPr>
          <p:spPr>
            <a:xfrm>
              <a:off x="454963" y="331168"/>
              <a:ext cx="84147" cy="84147"/>
            </a:xfrm>
            <a:prstGeom prst="ellipse">
              <a:avLst/>
            </a:prstGeom>
            <a:solidFill>
              <a:schemeClr val="accent1">
                <a:alpha val="100000"/>
              </a:schemeClr>
            </a:solidFill>
          </p:spPr>
        </p:sp>
        <p:sp>
          <p:nvSpPr>
            <p:cNvPr id="34" name="AutoShape 34"/>
            <p:cNvSpPr/>
            <p:nvPr/>
          </p:nvSpPr>
          <p:spPr>
            <a:xfrm>
              <a:off x="575049" y="337743"/>
              <a:ext cx="78137" cy="78137"/>
            </a:xfrm>
            <a:prstGeom prst="ellipse">
              <a:avLst/>
            </a:prstGeom>
            <a:solidFill>
              <a:schemeClr val="accent1">
                <a:alpha val="80000"/>
              </a:schemeClr>
            </a:solidFill>
          </p:spPr>
        </p:sp>
        <p:sp>
          <p:nvSpPr>
            <p:cNvPr id="35" name="AutoShape 35"/>
            <p:cNvSpPr/>
            <p:nvPr/>
          </p:nvSpPr>
          <p:spPr>
            <a:xfrm>
              <a:off x="689125" y="339460"/>
              <a:ext cx="74704" cy="74704"/>
            </a:xfrm>
            <a:prstGeom prst="ellipse">
              <a:avLst/>
            </a:prstGeom>
            <a:solidFill>
              <a:schemeClr val="accent1">
                <a:alpha val="60000"/>
              </a:schemeClr>
            </a:solidFill>
          </p:spPr>
        </p:sp>
        <p:sp>
          <p:nvSpPr>
            <p:cNvPr id="36" name="AutoShape 36"/>
            <p:cNvSpPr/>
            <p:nvPr/>
          </p:nvSpPr>
          <p:spPr>
            <a:xfrm>
              <a:off x="799768" y="348430"/>
              <a:ext cx="69238" cy="69238"/>
            </a:xfrm>
            <a:prstGeom prst="ellipse">
              <a:avLst/>
            </a:prstGeom>
            <a:solidFill>
              <a:schemeClr val="accent1">
                <a:alpha val="40000"/>
              </a:schemeClr>
            </a:solidFill>
          </p:spPr>
        </p:sp>
        <p:sp>
          <p:nvSpPr>
            <p:cNvPr id="37" name="AutoShape 37"/>
            <p:cNvSpPr/>
            <p:nvPr/>
          </p:nvSpPr>
          <p:spPr>
            <a:xfrm>
              <a:off x="904945" y="344297"/>
              <a:ext cx="65594" cy="65594"/>
            </a:xfrm>
            <a:prstGeom prst="ellipse">
              <a:avLst/>
            </a:prstGeom>
            <a:solidFill>
              <a:schemeClr val="accent1">
                <a:alpha val="20000"/>
              </a:schemeClr>
            </a:solidFill>
          </p:spPr>
        </p:sp>
        <p:sp>
          <p:nvSpPr>
            <p:cNvPr id="38" name="AutoShape 38"/>
            <p:cNvSpPr/>
            <p:nvPr/>
          </p:nvSpPr>
          <p:spPr>
            <a:xfrm>
              <a:off x="454963" y="448942"/>
              <a:ext cx="84147" cy="84147"/>
            </a:xfrm>
            <a:prstGeom prst="ellipse">
              <a:avLst/>
            </a:prstGeom>
            <a:solidFill>
              <a:schemeClr val="accent1">
                <a:alpha val="100000"/>
              </a:schemeClr>
            </a:solidFill>
          </p:spPr>
        </p:sp>
        <p:sp>
          <p:nvSpPr>
            <p:cNvPr id="39" name="AutoShape 39"/>
            <p:cNvSpPr/>
            <p:nvPr/>
          </p:nvSpPr>
          <p:spPr>
            <a:xfrm>
              <a:off x="575049" y="455517"/>
              <a:ext cx="78137" cy="78137"/>
            </a:xfrm>
            <a:prstGeom prst="ellipse">
              <a:avLst/>
            </a:prstGeom>
            <a:solidFill>
              <a:schemeClr val="accent1">
                <a:alpha val="80000"/>
              </a:schemeClr>
            </a:solidFill>
          </p:spPr>
        </p:sp>
        <p:sp>
          <p:nvSpPr>
            <p:cNvPr id="40" name="AutoShape 40"/>
            <p:cNvSpPr/>
            <p:nvPr/>
          </p:nvSpPr>
          <p:spPr>
            <a:xfrm>
              <a:off x="689125" y="457233"/>
              <a:ext cx="74704" cy="74704"/>
            </a:xfrm>
            <a:prstGeom prst="ellipse">
              <a:avLst/>
            </a:prstGeom>
            <a:solidFill>
              <a:schemeClr val="accent1">
                <a:alpha val="60000"/>
              </a:schemeClr>
            </a:solidFill>
          </p:spPr>
        </p:sp>
        <p:sp>
          <p:nvSpPr>
            <p:cNvPr id="41" name="AutoShape 41"/>
            <p:cNvSpPr/>
            <p:nvPr/>
          </p:nvSpPr>
          <p:spPr>
            <a:xfrm>
              <a:off x="799768" y="466203"/>
              <a:ext cx="69238" cy="69238"/>
            </a:xfrm>
            <a:prstGeom prst="ellipse">
              <a:avLst/>
            </a:prstGeom>
            <a:solidFill>
              <a:schemeClr val="accent1">
                <a:alpha val="40000"/>
              </a:schemeClr>
            </a:solidFill>
          </p:spPr>
        </p:sp>
        <p:sp>
          <p:nvSpPr>
            <p:cNvPr id="42" name="AutoShape 42"/>
            <p:cNvSpPr/>
            <p:nvPr/>
          </p:nvSpPr>
          <p:spPr>
            <a:xfrm>
              <a:off x="904945" y="462070"/>
              <a:ext cx="65594" cy="65594"/>
            </a:xfrm>
            <a:prstGeom prst="ellipse">
              <a:avLst/>
            </a:prstGeom>
            <a:solidFill>
              <a:schemeClr val="accent1">
                <a:alpha val="20000"/>
              </a:schemeClr>
            </a:solidFill>
          </p:spPr>
        </p:sp>
        <p:sp>
          <p:nvSpPr>
            <p:cNvPr id="43" name="AutoShape 43"/>
            <p:cNvSpPr/>
            <p:nvPr/>
          </p:nvSpPr>
          <p:spPr>
            <a:xfrm>
              <a:off x="454963" y="566715"/>
              <a:ext cx="84147" cy="84147"/>
            </a:xfrm>
            <a:prstGeom prst="ellipse">
              <a:avLst/>
            </a:prstGeom>
            <a:solidFill>
              <a:schemeClr val="accent1">
                <a:alpha val="100000"/>
              </a:schemeClr>
            </a:solidFill>
          </p:spPr>
        </p:sp>
        <p:sp>
          <p:nvSpPr>
            <p:cNvPr id="44" name="AutoShape 44"/>
            <p:cNvSpPr/>
            <p:nvPr/>
          </p:nvSpPr>
          <p:spPr>
            <a:xfrm>
              <a:off x="575049" y="573291"/>
              <a:ext cx="78137" cy="78137"/>
            </a:xfrm>
            <a:prstGeom prst="ellipse">
              <a:avLst/>
            </a:prstGeom>
            <a:solidFill>
              <a:schemeClr val="accent1">
                <a:alpha val="80000"/>
              </a:schemeClr>
            </a:solidFill>
          </p:spPr>
        </p:sp>
        <p:sp>
          <p:nvSpPr>
            <p:cNvPr id="45" name="AutoShape 45"/>
            <p:cNvSpPr/>
            <p:nvPr/>
          </p:nvSpPr>
          <p:spPr>
            <a:xfrm>
              <a:off x="689125" y="575007"/>
              <a:ext cx="74704" cy="74704"/>
            </a:xfrm>
            <a:prstGeom prst="ellipse">
              <a:avLst/>
            </a:prstGeom>
            <a:solidFill>
              <a:schemeClr val="accent1">
                <a:alpha val="60000"/>
              </a:schemeClr>
            </a:solidFill>
          </p:spPr>
        </p:sp>
        <p:sp>
          <p:nvSpPr>
            <p:cNvPr id="46" name="AutoShape 46"/>
            <p:cNvSpPr/>
            <p:nvPr/>
          </p:nvSpPr>
          <p:spPr>
            <a:xfrm>
              <a:off x="799768" y="583977"/>
              <a:ext cx="69238" cy="69238"/>
            </a:xfrm>
            <a:prstGeom prst="ellipse">
              <a:avLst/>
            </a:prstGeom>
            <a:solidFill>
              <a:schemeClr val="accent1">
                <a:alpha val="40000"/>
              </a:schemeClr>
            </a:solidFill>
          </p:spPr>
        </p:sp>
        <p:sp>
          <p:nvSpPr>
            <p:cNvPr id="47" name="AutoShape 47"/>
            <p:cNvSpPr/>
            <p:nvPr/>
          </p:nvSpPr>
          <p:spPr>
            <a:xfrm>
              <a:off x="904945" y="579844"/>
              <a:ext cx="65594" cy="65594"/>
            </a:xfrm>
            <a:prstGeom prst="ellipse">
              <a:avLst/>
            </a:prstGeom>
            <a:solidFill>
              <a:schemeClr val="accent1">
                <a:alpha val="20000"/>
              </a:schemeClr>
            </a:solidFill>
          </p:spPr>
        </p:sp>
        <p:sp>
          <p:nvSpPr>
            <p:cNvPr id="48" name="AutoShape 48"/>
            <p:cNvSpPr/>
            <p:nvPr/>
          </p:nvSpPr>
          <p:spPr>
            <a:xfrm>
              <a:off x="454963" y="684489"/>
              <a:ext cx="84147" cy="84147"/>
            </a:xfrm>
            <a:prstGeom prst="ellipse">
              <a:avLst/>
            </a:prstGeom>
            <a:solidFill>
              <a:schemeClr val="accent1">
                <a:alpha val="100000"/>
              </a:schemeClr>
            </a:solidFill>
          </p:spPr>
        </p:sp>
        <p:sp>
          <p:nvSpPr>
            <p:cNvPr id="49" name="AutoShape 49"/>
            <p:cNvSpPr/>
            <p:nvPr/>
          </p:nvSpPr>
          <p:spPr>
            <a:xfrm>
              <a:off x="575049" y="691064"/>
              <a:ext cx="78137" cy="78137"/>
            </a:xfrm>
            <a:prstGeom prst="ellipse">
              <a:avLst/>
            </a:prstGeom>
            <a:solidFill>
              <a:schemeClr val="accent1">
                <a:alpha val="80000"/>
              </a:schemeClr>
            </a:solidFill>
          </p:spPr>
        </p:sp>
        <p:sp>
          <p:nvSpPr>
            <p:cNvPr id="50" name="AutoShape 50"/>
            <p:cNvSpPr/>
            <p:nvPr/>
          </p:nvSpPr>
          <p:spPr>
            <a:xfrm>
              <a:off x="689125" y="692781"/>
              <a:ext cx="74704" cy="74704"/>
            </a:xfrm>
            <a:prstGeom prst="ellipse">
              <a:avLst/>
            </a:prstGeom>
            <a:solidFill>
              <a:schemeClr val="accent1">
                <a:alpha val="60000"/>
              </a:schemeClr>
            </a:solidFill>
          </p:spPr>
        </p:sp>
        <p:sp>
          <p:nvSpPr>
            <p:cNvPr id="51" name="AutoShape 51"/>
            <p:cNvSpPr/>
            <p:nvPr/>
          </p:nvSpPr>
          <p:spPr>
            <a:xfrm>
              <a:off x="799768" y="701751"/>
              <a:ext cx="69238" cy="69238"/>
            </a:xfrm>
            <a:prstGeom prst="ellipse">
              <a:avLst/>
            </a:prstGeom>
            <a:solidFill>
              <a:schemeClr val="accent1">
                <a:alpha val="40000"/>
              </a:schemeClr>
            </a:solidFill>
          </p:spPr>
        </p:sp>
        <p:sp>
          <p:nvSpPr>
            <p:cNvPr id="52" name="AutoShape 52"/>
            <p:cNvSpPr/>
            <p:nvPr/>
          </p:nvSpPr>
          <p:spPr>
            <a:xfrm>
              <a:off x="904945" y="697618"/>
              <a:ext cx="65594" cy="65594"/>
            </a:xfrm>
            <a:prstGeom prst="ellipse">
              <a:avLst/>
            </a:prstGeom>
            <a:solidFill>
              <a:schemeClr val="accent1">
                <a:alpha val="20000"/>
              </a:schemeClr>
            </a:solidFill>
          </p:spPr>
        </p:sp>
        <p:sp>
          <p:nvSpPr>
            <p:cNvPr id="53" name="TextBox 53"/>
            <p:cNvSpPr txBox="1"/>
            <p:nvPr/>
          </p:nvSpPr>
          <p:spPr>
            <a:xfrm>
              <a:off x="1094842" y="93878"/>
              <a:ext cx="1000125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老热力站改造</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pic>
        <p:nvPicPr>
          <p:cNvPr id="54" name="图片 53" descr="欧莱克科技"/>
          <p:cNvPicPr>
            <a:picLocks noChangeAspect="1"/>
          </p:cNvPicPr>
          <p:nvPr/>
        </p:nvPicPr>
        <p:blipFill>
          <a:blip r:embed="rId2"/>
          <a:stretch>
            <a:fillRect/>
          </a:stretch>
        </p:blipFill>
        <p:spPr>
          <a:xfrm>
            <a:off x="9405620" y="283210"/>
            <a:ext cx="2681605" cy="698500"/>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13250" r="13250"/>
          <a:stretch>
            <a:fillRect/>
          </a:stretch>
        </p:blipFill>
        <p:spPr>
          <a:xfrm>
            <a:off x="-276408" y="1784333"/>
            <a:ext cx="3774096" cy="3774096"/>
          </a:xfrm>
          <a:prstGeom prst="ellipse">
            <a:avLst/>
          </a:prstGeom>
        </p:spPr>
      </p:pic>
      <p:sp>
        <p:nvSpPr>
          <p:cNvPr id="3" name="AutoShape 3"/>
          <p:cNvSpPr/>
          <p:nvPr/>
        </p:nvSpPr>
        <p:spPr>
          <a:xfrm>
            <a:off x="3853566" y="1681685"/>
            <a:ext cx="3657600" cy="1989696"/>
          </a:xfrm>
          <a:prstGeom prst="rect">
            <a:avLst/>
          </a:prstGeom>
          <a:solidFill>
            <a:schemeClr val="accent2">
              <a:alpha val="79000"/>
            </a:schemeClr>
          </a:solidFill>
        </p:spPr>
      </p:sp>
      <p:sp>
        <p:nvSpPr>
          <p:cNvPr id="4" name="AutoShape 4"/>
          <p:cNvSpPr/>
          <p:nvPr/>
        </p:nvSpPr>
        <p:spPr>
          <a:xfrm>
            <a:off x="3853566" y="1300998"/>
            <a:ext cx="3657600" cy="719328"/>
          </a:xfrm>
          <a:prstGeom prst="roundRect">
            <a:avLst/>
          </a:prstGeom>
          <a:solidFill>
            <a:schemeClr val="accent2">
              <a:alpha val="100000"/>
            </a:schemeClr>
          </a:solidFill>
        </p:spPr>
      </p:sp>
      <p:sp>
        <p:nvSpPr>
          <p:cNvPr id="5" name="TextBox 5"/>
          <p:cNvSpPr txBox="1"/>
          <p:nvPr/>
        </p:nvSpPr>
        <p:spPr>
          <a:xfrm>
            <a:off x="4054790" y="2081621"/>
            <a:ext cx="3255153" cy="1635063"/>
          </a:xfrm>
          <a:prstGeom prst="rect">
            <a:avLst/>
          </a:prstGeom>
        </p:spPr>
        <p:txBody>
          <a:bodyPr vert="horz" wrap="square" lIns="123825" tIns="123825" rIns="57150" bIns="123825" rtlCol="0" anchor="t" anchorCtr="0">
            <a:spAutoFit/>
          </a:bodyPr>
          <a:lstStyle/>
          <a:p>
            <a:pPr>
              <a:lnSpc>
                <a:spcPct val="120000"/>
              </a:lnSpc>
            </a:pPr>
            <a:r>
              <a:rPr lang="en-US" sz="1500" dirty="0" err="1">
                <a:solidFill>
                  <a:srgbClr val="FFFFFF">
                    <a:alpha val="100000"/>
                  </a:srgbClr>
                </a:solidFill>
                <a:latin typeface="微软雅黑" panose="020B0503020204020204" charset="-122"/>
                <a:ea typeface="微软雅黑" panose="020B0503020204020204" charset="-122"/>
                <a:cs typeface="微软雅黑" panose="020B0503020204020204" charset="-122"/>
              </a:rPr>
              <a:t>换热站高精度广域调节系统通过并联双电动执行器，实现了宽调节范围，增强了系统的调节能力</a:t>
            </a:r>
            <a:r>
              <a:rPr lang="en-US" sz="1500" dirty="0" smtClean="0">
                <a:solidFill>
                  <a:srgbClr val="FFFFFF">
                    <a:alpha val="100000"/>
                  </a:srgbClr>
                </a:solidFill>
                <a:latin typeface="微软雅黑" panose="020B0503020204020204" charset="-122"/>
                <a:ea typeface="微软雅黑" panose="020B0503020204020204" charset="-122"/>
                <a:cs typeface="微软雅黑" panose="020B0503020204020204" charset="-122"/>
              </a:rPr>
              <a:t>。</a:t>
            </a:r>
            <a:endParaRPr lang="en-US" sz="1500" dirty="0" smtClean="0">
              <a:solidFill>
                <a:srgbClr val="FFFFFF">
                  <a:alpha val="100000"/>
                </a:srgbClr>
              </a:solidFill>
              <a:latin typeface="微软雅黑" panose="020B0503020204020204" charset="-122"/>
              <a:ea typeface="微软雅黑" panose="020B0503020204020204" charset="-122"/>
              <a:cs typeface="微软雅黑" panose="020B0503020204020204" charset="-122"/>
            </a:endParaRPr>
          </a:p>
          <a:p>
            <a:pPr>
              <a:lnSpc>
                <a:spcPct val="120000"/>
              </a:lnSpc>
            </a:pPr>
            <a:r>
              <a:rPr lang="zh-CN" altLang="en-US" sz="1500" dirty="0" smtClean="0">
                <a:solidFill>
                  <a:srgbClr val="FFFFFF">
                    <a:alpha val="100000"/>
                  </a:srgbClr>
                </a:solidFill>
                <a:latin typeface="微软雅黑" panose="020B0503020204020204" charset="-122"/>
                <a:ea typeface="微软雅黑" panose="020B0503020204020204" charset="-122"/>
                <a:cs typeface="微软雅黑" panose="020B0503020204020204" charset="-122"/>
              </a:rPr>
              <a:t>可有效解决原电控调节阀选型过大或过小问题。</a:t>
            </a:r>
            <a:endParaRPr lang="en-US" sz="1500" dirty="0">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6" name="TextBox 6"/>
          <p:cNvSpPr txBox="1"/>
          <p:nvPr/>
        </p:nvSpPr>
        <p:spPr>
          <a:xfrm>
            <a:off x="4066852" y="1349766"/>
            <a:ext cx="3375812" cy="633984"/>
          </a:xfrm>
          <a:prstGeom prst="rect">
            <a:avLst/>
          </a:prstGeom>
        </p:spPr>
        <p:txBody>
          <a:bodyPr vert="horz" wrap="square" lIns="123825" tIns="123825" rIns="57150" bIns="123825" rtlCol="0" anchor="t" anchorCtr="0">
            <a:spAutoFit/>
          </a:bodyPr>
          <a:lstStyle/>
          <a:p>
            <a:pPr>
              <a:lnSpc>
                <a:spcPct val="120000"/>
              </a:lnSpc>
            </a:pPr>
            <a:r>
              <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rPr>
              <a:t>宽调节范围</a:t>
            </a:r>
            <a:endPar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7" name="AutoShape 7"/>
          <p:cNvSpPr/>
          <p:nvPr/>
        </p:nvSpPr>
        <p:spPr>
          <a:xfrm>
            <a:off x="7873179" y="1681685"/>
            <a:ext cx="3657600" cy="1989696"/>
          </a:xfrm>
          <a:prstGeom prst="rect">
            <a:avLst/>
          </a:prstGeom>
          <a:solidFill>
            <a:schemeClr val="accent2">
              <a:alpha val="79000"/>
            </a:schemeClr>
          </a:solidFill>
        </p:spPr>
      </p:sp>
      <p:sp>
        <p:nvSpPr>
          <p:cNvPr id="8" name="AutoShape 8"/>
          <p:cNvSpPr/>
          <p:nvPr/>
        </p:nvSpPr>
        <p:spPr>
          <a:xfrm>
            <a:off x="7873179" y="1300998"/>
            <a:ext cx="3657600" cy="719328"/>
          </a:xfrm>
          <a:prstGeom prst="roundRect">
            <a:avLst/>
          </a:prstGeom>
          <a:solidFill>
            <a:schemeClr val="accent2">
              <a:alpha val="100000"/>
            </a:schemeClr>
          </a:solidFill>
        </p:spPr>
      </p:sp>
      <p:sp>
        <p:nvSpPr>
          <p:cNvPr id="9" name="TextBox 9"/>
          <p:cNvSpPr txBox="1"/>
          <p:nvPr/>
        </p:nvSpPr>
        <p:spPr>
          <a:xfrm>
            <a:off x="8086465" y="1349766"/>
            <a:ext cx="3375812" cy="633984"/>
          </a:xfrm>
          <a:prstGeom prst="rect">
            <a:avLst/>
          </a:prstGeom>
        </p:spPr>
        <p:txBody>
          <a:bodyPr vert="horz" wrap="square" lIns="123825" tIns="123825" rIns="57150" bIns="123825" rtlCol="0" anchor="t" anchorCtr="0">
            <a:spAutoFit/>
          </a:bodyPr>
          <a:lstStyle/>
          <a:p>
            <a:pPr>
              <a:lnSpc>
                <a:spcPct val="120000"/>
              </a:lnSpc>
            </a:pPr>
            <a:r>
              <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rPr>
              <a:t>高调节精度</a:t>
            </a:r>
            <a:endPar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10" name="AutoShape 10"/>
          <p:cNvSpPr/>
          <p:nvPr/>
        </p:nvSpPr>
        <p:spPr>
          <a:xfrm>
            <a:off x="3853566" y="4213236"/>
            <a:ext cx="3657600" cy="1989696"/>
          </a:xfrm>
          <a:prstGeom prst="rect">
            <a:avLst/>
          </a:prstGeom>
          <a:solidFill>
            <a:schemeClr val="accent2">
              <a:alpha val="80000"/>
            </a:schemeClr>
          </a:solidFill>
        </p:spPr>
      </p:sp>
      <p:sp>
        <p:nvSpPr>
          <p:cNvPr id="11" name="AutoShape 11"/>
          <p:cNvSpPr/>
          <p:nvPr/>
        </p:nvSpPr>
        <p:spPr>
          <a:xfrm>
            <a:off x="3853566" y="3895299"/>
            <a:ext cx="3657600" cy="719328"/>
          </a:xfrm>
          <a:prstGeom prst="roundRect">
            <a:avLst/>
          </a:prstGeom>
          <a:solidFill>
            <a:schemeClr val="accent2">
              <a:alpha val="100000"/>
            </a:schemeClr>
          </a:solidFill>
        </p:spPr>
      </p:sp>
      <p:sp>
        <p:nvSpPr>
          <p:cNvPr id="12" name="TextBox 12"/>
          <p:cNvSpPr txBox="1"/>
          <p:nvPr/>
        </p:nvSpPr>
        <p:spPr>
          <a:xfrm>
            <a:off x="4066852" y="3944067"/>
            <a:ext cx="3375812" cy="633984"/>
          </a:xfrm>
          <a:prstGeom prst="rect">
            <a:avLst/>
          </a:prstGeom>
        </p:spPr>
        <p:txBody>
          <a:bodyPr vert="horz" wrap="square" lIns="123825" tIns="123825" rIns="57150" bIns="123825" rtlCol="0" anchor="t" anchorCtr="0">
            <a:spAutoFit/>
          </a:bodyPr>
          <a:lstStyle/>
          <a:p>
            <a:pPr>
              <a:lnSpc>
                <a:spcPct val="120000"/>
              </a:lnSpc>
            </a:pPr>
            <a:r>
              <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rPr>
              <a:t>投资少</a:t>
            </a:r>
            <a:endPar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13" name="AutoShape 13"/>
          <p:cNvSpPr/>
          <p:nvPr/>
        </p:nvSpPr>
        <p:spPr>
          <a:xfrm>
            <a:off x="7873179" y="4213236"/>
            <a:ext cx="3657600" cy="1989696"/>
          </a:xfrm>
          <a:prstGeom prst="rect">
            <a:avLst/>
          </a:prstGeom>
          <a:solidFill>
            <a:schemeClr val="accent2">
              <a:alpha val="79000"/>
            </a:schemeClr>
          </a:solidFill>
        </p:spPr>
      </p:sp>
      <p:sp>
        <p:nvSpPr>
          <p:cNvPr id="14" name="AutoShape 14"/>
          <p:cNvSpPr/>
          <p:nvPr/>
        </p:nvSpPr>
        <p:spPr>
          <a:xfrm>
            <a:off x="7873179" y="3895299"/>
            <a:ext cx="3657600" cy="719328"/>
          </a:xfrm>
          <a:prstGeom prst="roundRect">
            <a:avLst/>
          </a:prstGeom>
          <a:solidFill>
            <a:schemeClr val="accent2">
              <a:alpha val="100000"/>
            </a:schemeClr>
          </a:solidFill>
        </p:spPr>
      </p:sp>
      <p:sp>
        <p:nvSpPr>
          <p:cNvPr id="15" name="TextBox 15"/>
          <p:cNvSpPr txBox="1"/>
          <p:nvPr/>
        </p:nvSpPr>
        <p:spPr>
          <a:xfrm>
            <a:off x="8086465" y="3944067"/>
            <a:ext cx="3375812" cy="633984"/>
          </a:xfrm>
          <a:prstGeom prst="rect">
            <a:avLst/>
          </a:prstGeom>
        </p:spPr>
        <p:txBody>
          <a:bodyPr vert="horz" wrap="square" lIns="123825" tIns="123825" rIns="57150" bIns="123825" rtlCol="0" anchor="t" anchorCtr="0">
            <a:spAutoFit/>
          </a:bodyPr>
          <a:lstStyle/>
          <a:p>
            <a:pPr>
              <a:lnSpc>
                <a:spcPct val="120000"/>
              </a:lnSpc>
            </a:pPr>
            <a:r>
              <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rPr>
              <a:t>见效快</a:t>
            </a:r>
            <a:endPar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16" name="TextBox 16"/>
          <p:cNvSpPr txBox="1"/>
          <p:nvPr/>
        </p:nvSpPr>
        <p:spPr>
          <a:xfrm>
            <a:off x="8074403" y="2081621"/>
            <a:ext cx="3255153" cy="1414272"/>
          </a:xfrm>
          <a:prstGeom prst="rect">
            <a:avLst/>
          </a:prstGeom>
        </p:spPr>
        <p:txBody>
          <a:bodyPr vert="horz" wrap="square" lIns="123825" tIns="123825" rIns="57150" bIns="123825" rtlCol="0" anchor="t" anchorCtr="0">
            <a:spAutoFit/>
          </a:bodyPr>
          <a:lstStyle/>
          <a:p>
            <a:pPr>
              <a:lnSpc>
                <a:spcPct val="120000"/>
              </a:lnSpc>
            </a:pPr>
            <a:r>
              <a:rPr lang="en-US" sz="1500" dirty="0" err="1">
                <a:solidFill>
                  <a:srgbClr val="FFFFFF">
                    <a:alpha val="100000"/>
                  </a:srgbClr>
                </a:solidFill>
                <a:latin typeface="微软雅黑" panose="020B0503020204020204" charset="-122"/>
                <a:ea typeface="微软雅黑" panose="020B0503020204020204" charset="-122"/>
                <a:cs typeface="微软雅黑" panose="020B0503020204020204" charset="-122"/>
              </a:rPr>
              <a:t>该系统通过先进的控制算法，实现了高调节精度，提高了系统的控制准确性</a:t>
            </a:r>
            <a:r>
              <a:rPr lang="en-US" sz="1500" dirty="0">
                <a:solidFill>
                  <a:srgbClr val="FFFFFF">
                    <a:alpha val="100000"/>
                  </a:srgbClr>
                </a:solidFill>
                <a:latin typeface="微软雅黑" panose="020B0503020204020204" charset="-122"/>
                <a:ea typeface="微软雅黑" panose="020B0503020204020204" charset="-122"/>
                <a:cs typeface="微软雅黑" panose="020B0503020204020204" charset="-122"/>
              </a:rPr>
              <a:t>。</a:t>
            </a:r>
            <a:endParaRPr lang="en-US" sz="1500" dirty="0">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17" name="TextBox 17"/>
          <p:cNvSpPr txBox="1"/>
          <p:nvPr/>
        </p:nvSpPr>
        <p:spPr>
          <a:xfrm>
            <a:off x="4054790" y="4675587"/>
            <a:ext cx="3255153" cy="1414272"/>
          </a:xfrm>
          <a:prstGeom prst="rect">
            <a:avLst/>
          </a:prstGeom>
        </p:spPr>
        <p:txBody>
          <a:bodyPr vert="horz" wrap="square" lIns="123825" tIns="123825" rIns="57150" bIns="123825" rtlCol="0" anchor="t" anchorCtr="0">
            <a:spAutoFit/>
          </a:bodyPr>
          <a:lstStyle/>
          <a:p>
            <a:pPr>
              <a:lnSpc>
                <a:spcPct val="120000"/>
              </a:lnSpc>
            </a:pPr>
            <a:r>
              <a:rPr lang="en-US" sz="1500" dirty="0" err="1">
                <a:solidFill>
                  <a:srgbClr val="FFFFFF">
                    <a:alpha val="100000"/>
                  </a:srgbClr>
                </a:solidFill>
                <a:latin typeface="微软雅黑" panose="020B0503020204020204" charset="-122"/>
                <a:ea typeface="微软雅黑" panose="020B0503020204020204" charset="-122"/>
                <a:cs typeface="微软雅黑" panose="020B0503020204020204" charset="-122"/>
              </a:rPr>
              <a:t>换热站高精度广域调节系统不需要对现有自控软硬件进行任何修改，因此投资成本低，风险小</a:t>
            </a:r>
            <a:r>
              <a:rPr lang="en-US" sz="1500" dirty="0">
                <a:solidFill>
                  <a:srgbClr val="FFFFFF">
                    <a:alpha val="100000"/>
                  </a:srgbClr>
                </a:solidFill>
                <a:latin typeface="微软雅黑" panose="020B0503020204020204" charset="-122"/>
                <a:ea typeface="微软雅黑" panose="020B0503020204020204" charset="-122"/>
                <a:cs typeface="微软雅黑" panose="020B0503020204020204" charset="-122"/>
              </a:rPr>
              <a:t>。</a:t>
            </a:r>
            <a:endParaRPr lang="en-US" sz="1500" dirty="0">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18" name="TextBox 18"/>
          <p:cNvSpPr txBox="1"/>
          <p:nvPr/>
        </p:nvSpPr>
        <p:spPr>
          <a:xfrm>
            <a:off x="8074403" y="4679187"/>
            <a:ext cx="3255153" cy="1414272"/>
          </a:xfrm>
          <a:prstGeom prst="rect">
            <a:avLst/>
          </a:prstGeom>
        </p:spPr>
        <p:txBody>
          <a:bodyPr vert="horz" wrap="square" lIns="123825" tIns="123825" rIns="57150" bIns="123825" rtlCol="0" anchor="t" anchorCtr="0">
            <a:spAutoFit/>
          </a:bodyPr>
          <a:lstStyle/>
          <a:p>
            <a:pPr>
              <a:lnSpc>
                <a:spcPct val="120000"/>
              </a:lnSpc>
            </a:pPr>
            <a:r>
              <a:rPr lang="en-US" sz="1500" dirty="0" err="1">
                <a:solidFill>
                  <a:srgbClr val="FFFFFF">
                    <a:alpha val="100000"/>
                  </a:srgbClr>
                </a:solidFill>
                <a:latin typeface="微软雅黑" panose="020B0503020204020204" charset="-122"/>
                <a:ea typeface="微软雅黑" panose="020B0503020204020204" charset="-122"/>
                <a:cs typeface="微软雅黑" panose="020B0503020204020204" charset="-122"/>
              </a:rPr>
              <a:t>该系统能够快速投入使用，并在短时间内见到效果，进一步提升了投资回报率</a:t>
            </a:r>
            <a:r>
              <a:rPr lang="en-US" sz="1500" dirty="0">
                <a:solidFill>
                  <a:srgbClr val="FFFFFF">
                    <a:alpha val="100000"/>
                  </a:srgbClr>
                </a:solidFill>
                <a:latin typeface="微软雅黑" panose="020B0503020204020204" charset="-122"/>
                <a:ea typeface="微软雅黑" panose="020B0503020204020204" charset="-122"/>
                <a:cs typeface="微软雅黑" panose="020B0503020204020204" charset="-122"/>
              </a:rPr>
              <a:t>。</a:t>
            </a:r>
            <a:endParaRPr lang="en-US" sz="1500" dirty="0">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grpSp>
        <p:nvGrpSpPr>
          <p:cNvPr id="19" name="Group 19"/>
          <p:cNvGrpSpPr/>
          <p:nvPr/>
        </p:nvGrpSpPr>
        <p:grpSpPr>
          <a:xfrm>
            <a:off x="454963" y="93878"/>
            <a:ext cx="10641129" cy="826316"/>
            <a:chOff x="454963" y="93878"/>
            <a:chExt cx="10641129" cy="826316"/>
          </a:xfrm>
        </p:grpSpPr>
        <p:sp>
          <p:nvSpPr>
            <p:cNvPr id="20" name="AutoShape 20"/>
            <p:cNvSpPr/>
            <p:nvPr/>
          </p:nvSpPr>
          <p:spPr>
            <a:xfrm>
              <a:off x="454963" y="331168"/>
              <a:ext cx="84147" cy="84147"/>
            </a:xfrm>
            <a:prstGeom prst="ellipse">
              <a:avLst/>
            </a:prstGeom>
            <a:solidFill>
              <a:schemeClr val="accent1">
                <a:alpha val="100000"/>
              </a:schemeClr>
            </a:solidFill>
          </p:spPr>
        </p:sp>
        <p:sp>
          <p:nvSpPr>
            <p:cNvPr id="21" name="AutoShape 21"/>
            <p:cNvSpPr/>
            <p:nvPr/>
          </p:nvSpPr>
          <p:spPr>
            <a:xfrm>
              <a:off x="575049" y="337743"/>
              <a:ext cx="78137" cy="78137"/>
            </a:xfrm>
            <a:prstGeom prst="ellipse">
              <a:avLst/>
            </a:prstGeom>
            <a:solidFill>
              <a:schemeClr val="accent1">
                <a:alpha val="80000"/>
              </a:schemeClr>
            </a:solidFill>
          </p:spPr>
        </p:sp>
        <p:sp>
          <p:nvSpPr>
            <p:cNvPr id="22" name="AutoShape 22"/>
            <p:cNvSpPr/>
            <p:nvPr/>
          </p:nvSpPr>
          <p:spPr>
            <a:xfrm>
              <a:off x="689125" y="339460"/>
              <a:ext cx="74704" cy="74704"/>
            </a:xfrm>
            <a:prstGeom prst="ellipse">
              <a:avLst/>
            </a:prstGeom>
            <a:solidFill>
              <a:schemeClr val="accent1">
                <a:alpha val="60000"/>
              </a:schemeClr>
            </a:solidFill>
          </p:spPr>
        </p:sp>
        <p:sp>
          <p:nvSpPr>
            <p:cNvPr id="23" name="AutoShape 23"/>
            <p:cNvSpPr/>
            <p:nvPr/>
          </p:nvSpPr>
          <p:spPr>
            <a:xfrm>
              <a:off x="799768" y="348430"/>
              <a:ext cx="69238" cy="69238"/>
            </a:xfrm>
            <a:prstGeom prst="ellipse">
              <a:avLst/>
            </a:prstGeom>
            <a:solidFill>
              <a:schemeClr val="accent1">
                <a:alpha val="40000"/>
              </a:schemeClr>
            </a:solidFill>
          </p:spPr>
        </p:sp>
        <p:sp>
          <p:nvSpPr>
            <p:cNvPr id="24" name="AutoShape 24"/>
            <p:cNvSpPr/>
            <p:nvPr/>
          </p:nvSpPr>
          <p:spPr>
            <a:xfrm>
              <a:off x="904945" y="344297"/>
              <a:ext cx="65594" cy="65594"/>
            </a:xfrm>
            <a:prstGeom prst="ellipse">
              <a:avLst/>
            </a:prstGeom>
            <a:solidFill>
              <a:schemeClr val="accent1">
                <a:alpha val="20000"/>
              </a:schemeClr>
            </a:solidFill>
          </p:spPr>
        </p:sp>
        <p:sp>
          <p:nvSpPr>
            <p:cNvPr id="25" name="AutoShape 25"/>
            <p:cNvSpPr/>
            <p:nvPr/>
          </p:nvSpPr>
          <p:spPr>
            <a:xfrm>
              <a:off x="454963" y="448942"/>
              <a:ext cx="84147" cy="84147"/>
            </a:xfrm>
            <a:prstGeom prst="ellipse">
              <a:avLst/>
            </a:prstGeom>
            <a:solidFill>
              <a:schemeClr val="accent1">
                <a:alpha val="100000"/>
              </a:schemeClr>
            </a:solidFill>
          </p:spPr>
        </p:sp>
        <p:sp>
          <p:nvSpPr>
            <p:cNvPr id="26" name="AutoShape 26"/>
            <p:cNvSpPr/>
            <p:nvPr/>
          </p:nvSpPr>
          <p:spPr>
            <a:xfrm>
              <a:off x="575049" y="455517"/>
              <a:ext cx="78137" cy="78137"/>
            </a:xfrm>
            <a:prstGeom prst="ellipse">
              <a:avLst/>
            </a:prstGeom>
            <a:solidFill>
              <a:schemeClr val="accent1">
                <a:alpha val="80000"/>
              </a:schemeClr>
            </a:solidFill>
          </p:spPr>
        </p:sp>
        <p:sp>
          <p:nvSpPr>
            <p:cNvPr id="27" name="AutoShape 27"/>
            <p:cNvSpPr/>
            <p:nvPr/>
          </p:nvSpPr>
          <p:spPr>
            <a:xfrm>
              <a:off x="689125" y="457233"/>
              <a:ext cx="74704" cy="74704"/>
            </a:xfrm>
            <a:prstGeom prst="ellipse">
              <a:avLst/>
            </a:prstGeom>
            <a:solidFill>
              <a:schemeClr val="accent1">
                <a:alpha val="60000"/>
              </a:schemeClr>
            </a:solidFill>
          </p:spPr>
        </p:sp>
        <p:sp>
          <p:nvSpPr>
            <p:cNvPr id="28" name="AutoShape 28"/>
            <p:cNvSpPr/>
            <p:nvPr/>
          </p:nvSpPr>
          <p:spPr>
            <a:xfrm>
              <a:off x="799768" y="466203"/>
              <a:ext cx="69238" cy="69238"/>
            </a:xfrm>
            <a:prstGeom prst="ellipse">
              <a:avLst/>
            </a:prstGeom>
            <a:solidFill>
              <a:schemeClr val="accent1">
                <a:alpha val="40000"/>
              </a:schemeClr>
            </a:solidFill>
          </p:spPr>
        </p:sp>
        <p:sp>
          <p:nvSpPr>
            <p:cNvPr id="29" name="AutoShape 29"/>
            <p:cNvSpPr/>
            <p:nvPr/>
          </p:nvSpPr>
          <p:spPr>
            <a:xfrm>
              <a:off x="904945" y="462070"/>
              <a:ext cx="65594" cy="65594"/>
            </a:xfrm>
            <a:prstGeom prst="ellipse">
              <a:avLst/>
            </a:prstGeom>
            <a:solidFill>
              <a:schemeClr val="accent1">
                <a:alpha val="20000"/>
              </a:schemeClr>
            </a:solidFill>
          </p:spPr>
        </p:sp>
        <p:sp>
          <p:nvSpPr>
            <p:cNvPr id="30" name="AutoShape 30"/>
            <p:cNvSpPr/>
            <p:nvPr/>
          </p:nvSpPr>
          <p:spPr>
            <a:xfrm>
              <a:off x="454963" y="566715"/>
              <a:ext cx="84147" cy="84147"/>
            </a:xfrm>
            <a:prstGeom prst="ellipse">
              <a:avLst/>
            </a:prstGeom>
            <a:solidFill>
              <a:schemeClr val="accent1">
                <a:alpha val="100000"/>
              </a:schemeClr>
            </a:solidFill>
          </p:spPr>
        </p:sp>
        <p:sp>
          <p:nvSpPr>
            <p:cNvPr id="31" name="AutoShape 31"/>
            <p:cNvSpPr/>
            <p:nvPr/>
          </p:nvSpPr>
          <p:spPr>
            <a:xfrm>
              <a:off x="575049" y="573291"/>
              <a:ext cx="78137" cy="78137"/>
            </a:xfrm>
            <a:prstGeom prst="ellipse">
              <a:avLst/>
            </a:prstGeom>
            <a:solidFill>
              <a:schemeClr val="accent1">
                <a:alpha val="80000"/>
              </a:schemeClr>
            </a:solidFill>
          </p:spPr>
        </p:sp>
        <p:sp>
          <p:nvSpPr>
            <p:cNvPr id="32" name="AutoShape 32"/>
            <p:cNvSpPr/>
            <p:nvPr/>
          </p:nvSpPr>
          <p:spPr>
            <a:xfrm>
              <a:off x="689125" y="575007"/>
              <a:ext cx="74704" cy="74704"/>
            </a:xfrm>
            <a:prstGeom prst="ellipse">
              <a:avLst/>
            </a:prstGeom>
            <a:solidFill>
              <a:schemeClr val="accent1">
                <a:alpha val="60000"/>
              </a:schemeClr>
            </a:solidFill>
          </p:spPr>
        </p:sp>
        <p:sp>
          <p:nvSpPr>
            <p:cNvPr id="33" name="AutoShape 33"/>
            <p:cNvSpPr/>
            <p:nvPr/>
          </p:nvSpPr>
          <p:spPr>
            <a:xfrm>
              <a:off x="799768" y="583977"/>
              <a:ext cx="69238" cy="69238"/>
            </a:xfrm>
            <a:prstGeom prst="ellipse">
              <a:avLst/>
            </a:prstGeom>
            <a:solidFill>
              <a:schemeClr val="accent1">
                <a:alpha val="40000"/>
              </a:schemeClr>
            </a:solidFill>
          </p:spPr>
        </p:sp>
        <p:sp>
          <p:nvSpPr>
            <p:cNvPr id="34" name="AutoShape 34"/>
            <p:cNvSpPr/>
            <p:nvPr/>
          </p:nvSpPr>
          <p:spPr>
            <a:xfrm>
              <a:off x="904945" y="579844"/>
              <a:ext cx="65594" cy="65594"/>
            </a:xfrm>
            <a:prstGeom prst="ellipse">
              <a:avLst/>
            </a:prstGeom>
            <a:solidFill>
              <a:schemeClr val="accent1">
                <a:alpha val="20000"/>
              </a:schemeClr>
            </a:solidFill>
          </p:spPr>
        </p:sp>
        <p:sp>
          <p:nvSpPr>
            <p:cNvPr id="35" name="AutoShape 35"/>
            <p:cNvSpPr/>
            <p:nvPr/>
          </p:nvSpPr>
          <p:spPr>
            <a:xfrm>
              <a:off x="454963" y="684489"/>
              <a:ext cx="84147" cy="84147"/>
            </a:xfrm>
            <a:prstGeom prst="ellipse">
              <a:avLst/>
            </a:prstGeom>
            <a:solidFill>
              <a:schemeClr val="accent1">
                <a:alpha val="100000"/>
              </a:schemeClr>
            </a:solidFill>
          </p:spPr>
        </p:sp>
        <p:sp>
          <p:nvSpPr>
            <p:cNvPr id="36" name="AutoShape 36"/>
            <p:cNvSpPr/>
            <p:nvPr/>
          </p:nvSpPr>
          <p:spPr>
            <a:xfrm>
              <a:off x="575049" y="691064"/>
              <a:ext cx="78137" cy="78137"/>
            </a:xfrm>
            <a:prstGeom prst="ellipse">
              <a:avLst/>
            </a:prstGeom>
            <a:solidFill>
              <a:schemeClr val="accent1">
                <a:alpha val="80000"/>
              </a:schemeClr>
            </a:solidFill>
          </p:spPr>
        </p:sp>
        <p:sp>
          <p:nvSpPr>
            <p:cNvPr id="37" name="AutoShape 37"/>
            <p:cNvSpPr/>
            <p:nvPr/>
          </p:nvSpPr>
          <p:spPr>
            <a:xfrm>
              <a:off x="689125" y="692781"/>
              <a:ext cx="74704" cy="74704"/>
            </a:xfrm>
            <a:prstGeom prst="ellipse">
              <a:avLst/>
            </a:prstGeom>
            <a:solidFill>
              <a:schemeClr val="accent1">
                <a:alpha val="60000"/>
              </a:schemeClr>
            </a:solidFill>
          </p:spPr>
        </p:sp>
        <p:sp>
          <p:nvSpPr>
            <p:cNvPr id="38" name="AutoShape 38"/>
            <p:cNvSpPr/>
            <p:nvPr/>
          </p:nvSpPr>
          <p:spPr>
            <a:xfrm>
              <a:off x="799768" y="701751"/>
              <a:ext cx="69238" cy="69238"/>
            </a:xfrm>
            <a:prstGeom prst="ellipse">
              <a:avLst/>
            </a:prstGeom>
            <a:solidFill>
              <a:schemeClr val="accent1">
                <a:alpha val="40000"/>
              </a:schemeClr>
            </a:solidFill>
          </p:spPr>
        </p:sp>
        <p:sp>
          <p:nvSpPr>
            <p:cNvPr id="39" name="AutoShape 39"/>
            <p:cNvSpPr/>
            <p:nvPr/>
          </p:nvSpPr>
          <p:spPr>
            <a:xfrm>
              <a:off x="904945" y="697618"/>
              <a:ext cx="65594" cy="65594"/>
            </a:xfrm>
            <a:prstGeom prst="ellipse">
              <a:avLst/>
            </a:prstGeom>
            <a:solidFill>
              <a:schemeClr val="accent1">
                <a:alpha val="20000"/>
              </a:schemeClr>
            </a:solidFill>
          </p:spPr>
        </p:sp>
        <p:sp>
          <p:nvSpPr>
            <p:cNvPr id="40" name="TextBox 40"/>
            <p:cNvSpPr txBox="1"/>
            <p:nvPr/>
          </p:nvSpPr>
          <p:spPr>
            <a:xfrm>
              <a:off x="1094842" y="93878"/>
              <a:ext cx="10001250" cy="826316"/>
            </a:xfrm>
            <a:prstGeom prst="rect">
              <a:avLst/>
            </a:prstGeom>
          </p:spPr>
          <p:txBody>
            <a:bodyPr vert="horz" wrap="square" lIns="123825" tIns="123825" rIns="57150" bIns="123825" rtlCol="0" anchor="t" anchorCtr="0">
              <a:spAutoFit/>
            </a:bodyPr>
            <a:lstStyle/>
            <a:p>
              <a:pPr>
                <a:lnSpc>
                  <a:spcPct val="140000"/>
                </a:lnSpc>
              </a:pPr>
              <a:r>
                <a:rPr lang="en-US" sz="3000" b="1" dirty="0" err="1" smtClean="0">
                  <a:solidFill>
                    <a:schemeClr val="accent1">
                      <a:alpha val="100000"/>
                    </a:schemeClr>
                  </a:solidFill>
                  <a:latin typeface="微软雅黑" panose="020B0503020204020204" charset="-122"/>
                  <a:ea typeface="微软雅黑" panose="020B0503020204020204" charset="-122"/>
                  <a:cs typeface="微软雅黑" panose="020B0503020204020204" charset="-122"/>
                </a:rPr>
                <a:t>热网内多种规格自控系统同步升级改造</a:t>
              </a:r>
              <a:endParaRPr lang="en-US" sz="3000" b="1" dirty="0">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pic>
        <p:nvPicPr>
          <p:cNvPr id="54" name="图片 53" descr="欧莱克科技"/>
          <p:cNvPicPr>
            <a:picLocks noChangeAspect="1"/>
          </p:cNvPicPr>
          <p:nvPr/>
        </p:nvPicPr>
        <p:blipFill>
          <a:blip r:embed="rId3"/>
          <a:stretch>
            <a:fillRect/>
          </a:stretch>
        </p:blipFill>
        <p:spPr>
          <a:xfrm>
            <a:off x="9405620" y="283210"/>
            <a:ext cx="2681605" cy="698500"/>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749579" y="1319127"/>
            <a:ext cx="5106411" cy="5106411"/>
          </a:xfrm>
          <a:prstGeom prst="ellipse">
            <a:avLst/>
          </a:prstGeom>
          <a:solidFill>
            <a:schemeClr val="accent1">
              <a:alpha val="100000"/>
            </a:schemeClr>
          </a:solidFill>
        </p:spPr>
      </p:sp>
      <p:pic>
        <p:nvPicPr>
          <p:cNvPr id="3" name="Picture 3"/>
          <p:cNvPicPr>
            <a:picLocks noChangeAspect="1"/>
          </p:cNvPicPr>
          <p:nvPr/>
        </p:nvPicPr>
        <p:blipFill>
          <a:blip r:embed="rId2"/>
          <a:srcRect t="16675" b="16675"/>
          <a:stretch>
            <a:fillRect/>
          </a:stretch>
        </p:blipFill>
        <p:spPr>
          <a:xfrm>
            <a:off x="-484350" y="1584357"/>
            <a:ext cx="4575952" cy="4575952"/>
          </a:xfrm>
          <a:prstGeom prst="ellipse">
            <a:avLst/>
          </a:prstGeom>
        </p:spPr>
      </p:pic>
      <p:sp>
        <p:nvSpPr>
          <p:cNvPr id="4" name="AutoShape 4"/>
          <p:cNvSpPr/>
          <p:nvPr/>
        </p:nvSpPr>
        <p:spPr>
          <a:xfrm>
            <a:off x="4935912" y="5095961"/>
            <a:ext cx="993758" cy="993758"/>
          </a:xfrm>
          <a:prstGeom prst="ellipse">
            <a:avLst/>
          </a:prstGeom>
          <a:solidFill>
            <a:schemeClr val="accent1">
              <a:alpha val="100000"/>
            </a:schemeClr>
          </a:solidFill>
        </p:spPr>
      </p:sp>
      <p:sp>
        <p:nvSpPr>
          <p:cNvPr id="5" name="TextBox 5"/>
          <p:cNvSpPr txBox="1"/>
          <p:nvPr/>
        </p:nvSpPr>
        <p:spPr>
          <a:xfrm>
            <a:off x="4935912" y="5251464"/>
            <a:ext cx="964530" cy="682752"/>
          </a:xfrm>
          <a:prstGeom prst="rect">
            <a:avLst/>
          </a:prstGeom>
        </p:spPr>
        <p:txBody>
          <a:bodyPr vert="horz" wrap="square" lIns="123825" tIns="123825" rIns="57150" bIns="123825" rtlCol="0" anchor="t" anchorCtr="0">
            <a:spAutoFit/>
          </a:bodyPr>
          <a:lstStyle/>
          <a:p>
            <a:pPr algn="ctr">
              <a:lnSpc>
                <a:spcPct val="120000"/>
              </a:lnSpc>
            </a:pPr>
            <a:r>
              <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rPr>
              <a:t>03</a:t>
            </a:r>
            <a:endPar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6" name="TextBox 6"/>
          <p:cNvSpPr txBox="1"/>
          <p:nvPr/>
        </p:nvSpPr>
        <p:spPr>
          <a:xfrm>
            <a:off x="6074571" y="4851539"/>
            <a:ext cx="5683179" cy="731520"/>
          </a:xfrm>
          <a:prstGeom prst="rect">
            <a:avLst/>
          </a:prstGeom>
        </p:spPr>
        <p:txBody>
          <a:bodyPr vert="horz" wrap="square" lIns="123825" tIns="123825" rIns="57150" bIns="123825" rtlCol="0" anchor="t" anchorCtr="0">
            <a:spAutoFit/>
          </a:bodyPr>
          <a:lstStyle/>
          <a:p>
            <a:pPr>
              <a:lnSpc>
                <a:spcPct val="150000"/>
              </a:lnSpc>
            </a:pPr>
            <a:r>
              <a:rPr lang="en-US" sz="1605" b="1">
                <a:solidFill>
                  <a:schemeClr val="accent1">
                    <a:alpha val="100000"/>
                  </a:schemeClr>
                </a:solidFill>
                <a:latin typeface="微软雅黑" panose="020B0503020204020204" charset="-122"/>
                <a:ea typeface="微软雅黑" panose="020B0503020204020204" charset="-122"/>
                <a:cs typeface="微软雅黑" panose="020B0503020204020204" charset="-122"/>
              </a:rPr>
              <a:t>见效快</a:t>
            </a:r>
            <a:endParaRPr lang="en-US" sz="160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7" name="TextBox 7"/>
          <p:cNvSpPr txBox="1"/>
          <p:nvPr/>
        </p:nvSpPr>
        <p:spPr>
          <a:xfrm>
            <a:off x="6074571" y="5341007"/>
            <a:ext cx="5486256" cy="975360"/>
          </a:xfrm>
          <a:prstGeom prst="rect">
            <a:avLst/>
          </a:prstGeom>
        </p:spPr>
        <p:txBody>
          <a:bodyPr vert="horz" wrap="square" lIns="123825" tIns="123825" rIns="57150" bIns="123825" rtlCol="0" anchor="t" anchorCtr="0">
            <a:spAutoFit/>
          </a:bodyPr>
          <a:lstStyle/>
          <a:p>
            <a:pPr>
              <a:lnSpc>
                <a:spcPct val="15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该系统能够快速投入使用，并在短时间内见到效果，进一步提升了投资回报率。</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8" name="AutoShape 8"/>
          <p:cNvSpPr/>
          <p:nvPr/>
        </p:nvSpPr>
        <p:spPr>
          <a:xfrm>
            <a:off x="4935912" y="1819581"/>
            <a:ext cx="993758" cy="993758"/>
          </a:xfrm>
          <a:prstGeom prst="ellipse">
            <a:avLst/>
          </a:prstGeom>
          <a:solidFill>
            <a:schemeClr val="accent1">
              <a:alpha val="100000"/>
            </a:schemeClr>
          </a:solidFill>
        </p:spPr>
      </p:sp>
      <p:sp>
        <p:nvSpPr>
          <p:cNvPr id="9" name="TextBox 9"/>
          <p:cNvSpPr txBox="1"/>
          <p:nvPr/>
        </p:nvSpPr>
        <p:spPr>
          <a:xfrm>
            <a:off x="4935912" y="1975084"/>
            <a:ext cx="964530" cy="682752"/>
          </a:xfrm>
          <a:prstGeom prst="rect">
            <a:avLst/>
          </a:prstGeom>
        </p:spPr>
        <p:txBody>
          <a:bodyPr vert="horz" wrap="square" lIns="123825" tIns="123825" rIns="57150" bIns="123825" rtlCol="0" anchor="ctr" anchorCtr="0">
            <a:spAutoFit/>
          </a:bodyPr>
          <a:lstStyle/>
          <a:p>
            <a:pPr algn="ctr">
              <a:lnSpc>
                <a:spcPct val="120000"/>
              </a:lnSpc>
            </a:pPr>
            <a:r>
              <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rPr>
              <a:t>01</a:t>
            </a:r>
            <a:endPar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10" name="TextBox 10"/>
          <p:cNvSpPr txBox="1"/>
          <p:nvPr/>
        </p:nvSpPr>
        <p:spPr>
          <a:xfrm>
            <a:off x="6074571" y="1538583"/>
            <a:ext cx="5683179" cy="731520"/>
          </a:xfrm>
          <a:prstGeom prst="rect">
            <a:avLst/>
          </a:prstGeom>
        </p:spPr>
        <p:txBody>
          <a:bodyPr vert="horz" wrap="square" lIns="123825" tIns="123825" rIns="57150" bIns="123825" rtlCol="0" anchor="t" anchorCtr="0">
            <a:spAutoFit/>
          </a:bodyPr>
          <a:lstStyle/>
          <a:p>
            <a:pPr>
              <a:lnSpc>
                <a:spcPct val="150000"/>
              </a:lnSpc>
            </a:pPr>
            <a:r>
              <a:rPr lang="en-US" sz="1605" b="1">
                <a:solidFill>
                  <a:schemeClr val="accent1">
                    <a:alpha val="100000"/>
                  </a:schemeClr>
                </a:solidFill>
                <a:latin typeface="微软雅黑" panose="020B0503020204020204" charset="-122"/>
                <a:ea typeface="微软雅黑" panose="020B0503020204020204" charset="-122"/>
                <a:cs typeface="微软雅黑" panose="020B0503020204020204" charset="-122"/>
              </a:rPr>
              <a:t>啸叫共振显现消除</a:t>
            </a:r>
            <a:endParaRPr lang="en-US" sz="160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1" name="TextBox 11"/>
          <p:cNvSpPr txBox="1"/>
          <p:nvPr/>
        </p:nvSpPr>
        <p:spPr>
          <a:xfrm>
            <a:off x="6074571" y="2003667"/>
            <a:ext cx="5486256" cy="975360"/>
          </a:xfrm>
          <a:prstGeom prst="rect">
            <a:avLst/>
          </a:prstGeom>
        </p:spPr>
        <p:txBody>
          <a:bodyPr vert="horz" wrap="square" lIns="123825" tIns="123825" rIns="57150" bIns="123825" rtlCol="0" anchor="t" anchorCtr="0">
            <a:spAutoFit/>
          </a:bodyPr>
          <a:lstStyle/>
          <a:p>
            <a:pPr>
              <a:lnSpc>
                <a:spcPct val="15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换热站高精度广域调节系统能够消除阀门啸叫共振显现，有效延长电动执行器寿命和管网安全性。</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2" name="AutoShape 12"/>
          <p:cNvSpPr/>
          <p:nvPr/>
        </p:nvSpPr>
        <p:spPr>
          <a:xfrm>
            <a:off x="4935912" y="3457771"/>
            <a:ext cx="993758" cy="993758"/>
          </a:xfrm>
          <a:prstGeom prst="ellipse">
            <a:avLst/>
          </a:prstGeom>
          <a:solidFill>
            <a:schemeClr val="accent1">
              <a:alpha val="100000"/>
            </a:schemeClr>
          </a:solidFill>
        </p:spPr>
      </p:sp>
      <p:sp>
        <p:nvSpPr>
          <p:cNvPr id="13" name="TextBox 13"/>
          <p:cNvSpPr txBox="1"/>
          <p:nvPr/>
        </p:nvSpPr>
        <p:spPr>
          <a:xfrm>
            <a:off x="4935912" y="3613274"/>
            <a:ext cx="964530" cy="682752"/>
          </a:xfrm>
          <a:prstGeom prst="rect">
            <a:avLst/>
          </a:prstGeom>
        </p:spPr>
        <p:txBody>
          <a:bodyPr vert="horz" wrap="square" lIns="123825" tIns="123825" rIns="57150" bIns="123825" rtlCol="0" anchor="t" anchorCtr="0">
            <a:spAutoFit/>
          </a:bodyPr>
          <a:lstStyle/>
          <a:p>
            <a:pPr algn="ctr">
              <a:lnSpc>
                <a:spcPct val="120000"/>
              </a:lnSpc>
            </a:pPr>
            <a:r>
              <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rPr>
              <a:t>02</a:t>
            </a:r>
            <a:endPar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14" name="TextBox 14"/>
          <p:cNvSpPr txBox="1"/>
          <p:nvPr/>
        </p:nvSpPr>
        <p:spPr>
          <a:xfrm>
            <a:off x="6074571" y="3188965"/>
            <a:ext cx="5683179" cy="731520"/>
          </a:xfrm>
          <a:prstGeom prst="rect">
            <a:avLst/>
          </a:prstGeom>
        </p:spPr>
        <p:txBody>
          <a:bodyPr vert="horz" wrap="square" lIns="123825" tIns="123825" rIns="57150" bIns="123825" rtlCol="0" anchor="t" anchorCtr="0">
            <a:spAutoFit/>
          </a:bodyPr>
          <a:lstStyle/>
          <a:p>
            <a:pPr>
              <a:lnSpc>
                <a:spcPct val="150000"/>
              </a:lnSpc>
            </a:pPr>
            <a:r>
              <a:rPr lang="en-US" sz="1605" b="1">
                <a:solidFill>
                  <a:schemeClr val="accent1">
                    <a:alpha val="100000"/>
                  </a:schemeClr>
                </a:solidFill>
                <a:latin typeface="微软雅黑" panose="020B0503020204020204" charset="-122"/>
                <a:ea typeface="微软雅黑" panose="020B0503020204020204" charset="-122"/>
                <a:cs typeface="微软雅黑" panose="020B0503020204020204" charset="-122"/>
              </a:rPr>
              <a:t>投资小</a:t>
            </a:r>
            <a:endParaRPr lang="en-US" sz="160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5" name="TextBox 15"/>
          <p:cNvSpPr txBox="1"/>
          <p:nvPr/>
        </p:nvSpPr>
        <p:spPr>
          <a:xfrm>
            <a:off x="6074571" y="3666241"/>
            <a:ext cx="5486256" cy="975360"/>
          </a:xfrm>
          <a:prstGeom prst="rect">
            <a:avLst/>
          </a:prstGeom>
        </p:spPr>
        <p:txBody>
          <a:bodyPr vert="horz" wrap="square" lIns="123825" tIns="123825" rIns="57150" bIns="123825" rtlCol="0" anchor="t" anchorCtr="0">
            <a:spAutoFit/>
          </a:bodyPr>
          <a:lstStyle/>
          <a:p>
            <a:pPr>
              <a:lnSpc>
                <a:spcPct val="15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换热站高精度广域调节系统不需要对现有自控软硬件进行任何修改，因此投资成本低，风险小。</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grpSp>
        <p:nvGrpSpPr>
          <p:cNvPr id="16" name="Group 16"/>
          <p:cNvGrpSpPr/>
          <p:nvPr/>
        </p:nvGrpSpPr>
        <p:grpSpPr>
          <a:xfrm>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sp>
        <p:sp>
          <p:nvSpPr>
            <p:cNvPr id="18" name="AutoShape 18"/>
            <p:cNvSpPr/>
            <p:nvPr/>
          </p:nvSpPr>
          <p:spPr>
            <a:xfrm>
              <a:off x="575049" y="337743"/>
              <a:ext cx="78137" cy="78137"/>
            </a:xfrm>
            <a:prstGeom prst="ellipse">
              <a:avLst/>
            </a:prstGeom>
            <a:solidFill>
              <a:schemeClr val="accent1">
                <a:alpha val="80000"/>
              </a:schemeClr>
            </a:solidFill>
          </p:spPr>
        </p:sp>
        <p:sp>
          <p:nvSpPr>
            <p:cNvPr id="19" name="AutoShape 19"/>
            <p:cNvSpPr/>
            <p:nvPr/>
          </p:nvSpPr>
          <p:spPr>
            <a:xfrm>
              <a:off x="689125" y="339460"/>
              <a:ext cx="74704" cy="74704"/>
            </a:xfrm>
            <a:prstGeom prst="ellipse">
              <a:avLst/>
            </a:prstGeom>
            <a:solidFill>
              <a:schemeClr val="accent1">
                <a:alpha val="60000"/>
              </a:schemeClr>
            </a:solidFill>
          </p:spPr>
        </p:sp>
        <p:sp>
          <p:nvSpPr>
            <p:cNvPr id="20" name="AutoShape 20"/>
            <p:cNvSpPr/>
            <p:nvPr/>
          </p:nvSpPr>
          <p:spPr>
            <a:xfrm>
              <a:off x="799768" y="348430"/>
              <a:ext cx="69238" cy="69238"/>
            </a:xfrm>
            <a:prstGeom prst="ellipse">
              <a:avLst/>
            </a:prstGeom>
            <a:solidFill>
              <a:schemeClr val="accent1">
                <a:alpha val="40000"/>
              </a:schemeClr>
            </a:solidFill>
          </p:spPr>
        </p:sp>
        <p:sp>
          <p:nvSpPr>
            <p:cNvPr id="21" name="AutoShape 21"/>
            <p:cNvSpPr/>
            <p:nvPr/>
          </p:nvSpPr>
          <p:spPr>
            <a:xfrm>
              <a:off x="904945" y="344297"/>
              <a:ext cx="65594" cy="65594"/>
            </a:xfrm>
            <a:prstGeom prst="ellipse">
              <a:avLst/>
            </a:prstGeom>
            <a:solidFill>
              <a:schemeClr val="accent1">
                <a:alpha val="20000"/>
              </a:schemeClr>
            </a:solidFill>
          </p:spPr>
        </p:sp>
        <p:sp>
          <p:nvSpPr>
            <p:cNvPr id="22" name="AutoShape 22"/>
            <p:cNvSpPr/>
            <p:nvPr/>
          </p:nvSpPr>
          <p:spPr>
            <a:xfrm>
              <a:off x="454963" y="448942"/>
              <a:ext cx="84147" cy="84147"/>
            </a:xfrm>
            <a:prstGeom prst="ellipse">
              <a:avLst/>
            </a:prstGeom>
            <a:solidFill>
              <a:schemeClr val="accent1">
                <a:alpha val="100000"/>
              </a:schemeClr>
            </a:solidFill>
          </p:spPr>
        </p:sp>
        <p:sp>
          <p:nvSpPr>
            <p:cNvPr id="23" name="AutoShape 23"/>
            <p:cNvSpPr/>
            <p:nvPr/>
          </p:nvSpPr>
          <p:spPr>
            <a:xfrm>
              <a:off x="575049" y="455517"/>
              <a:ext cx="78137" cy="78137"/>
            </a:xfrm>
            <a:prstGeom prst="ellipse">
              <a:avLst/>
            </a:prstGeom>
            <a:solidFill>
              <a:schemeClr val="accent1">
                <a:alpha val="80000"/>
              </a:schemeClr>
            </a:solidFill>
          </p:spPr>
        </p:sp>
        <p:sp>
          <p:nvSpPr>
            <p:cNvPr id="24" name="AutoShape 24"/>
            <p:cNvSpPr/>
            <p:nvPr/>
          </p:nvSpPr>
          <p:spPr>
            <a:xfrm>
              <a:off x="689125" y="457233"/>
              <a:ext cx="74704" cy="74704"/>
            </a:xfrm>
            <a:prstGeom prst="ellipse">
              <a:avLst/>
            </a:prstGeom>
            <a:solidFill>
              <a:schemeClr val="accent1">
                <a:alpha val="60000"/>
              </a:schemeClr>
            </a:solidFill>
          </p:spPr>
        </p:sp>
        <p:sp>
          <p:nvSpPr>
            <p:cNvPr id="25" name="AutoShape 25"/>
            <p:cNvSpPr/>
            <p:nvPr/>
          </p:nvSpPr>
          <p:spPr>
            <a:xfrm>
              <a:off x="799768" y="466203"/>
              <a:ext cx="69238" cy="69238"/>
            </a:xfrm>
            <a:prstGeom prst="ellipse">
              <a:avLst/>
            </a:prstGeom>
            <a:solidFill>
              <a:schemeClr val="accent1">
                <a:alpha val="40000"/>
              </a:schemeClr>
            </a:solidFill>
          </p:spPr>
        </p:sp>
        <p:sp>
          <p:nvSpPr>
            <p:cNvPr id="26" name="AutoShape 26"/>
            <p:cNvSpPr/>
            <p:nvPr/>
          </p:nvSpPr>
          <p:spPr>
            <a:xfrm>
              <a:off x="904945" y="462070"/>
              <a:ext cx="65594" cy="65594"/>
            </a:xfrm>
            <a:prstGeom prst="ellipse">
              <a:avLst/>
            </a:prstGeom>
            <a:solidFill>
              <a:schemeClr val="accent1">
                <a:alpha val="20000"/>
              </a:schemeClr>
            </a:solidFill>
          </p:spPr>
        </p:sp>
        <p:sp>
          <p:nvSpPr>
            <p:cNvPr id="27" name="AutoShape 27"/>
            <p:cNvSpPr/>
            <p:nvPr/>
          </p:nvSpPr>
          <p:spPr>
            <a:xfrm>
              <a:off x="454963" y="566715"/>
              <a:ext cx="84147" cy="84147"/>
            </a:xfrm>
            <a:prstGeom prst="ellipse">
              <a:avLst/>
            </a:prstGeom>
            <a:solidFill>
              <a:schemeClr val="accent1">
                <a:alpha val="100000"/>
              </a:schemeClr>
            </a:solidFill>
          </p:spPr>
        </p:sp>
        <p:sp>
          <p:nvSpPr>
            <p:cNvPr id="28" name="AutoShape 28"/>
            <p:cNvSpPr/>
            <p:nvPr/>
          </p:nvSpPr>
          <p:spPr>
            <a:xfrm>
              <a:off x="575049" y="573291"/>
              <a:ext cx="78137" cy="78137"/>
            </a:xfrm>
            <a:prstGeom prst="ellipse">
              <a:avLst/>
            </a:prstGeom>
            <a:solidFill>
              <a:schemeClr val="accent1">
                <a:alpha val="80000"/>
              </a:schemeClr>
            </a:solidFill>
          </p:spPr>
        </p:sp>
        <p:sp>
          <p:nvSpPr>
            <p:cNvPr id="29" name="AutoShape 29"/>
            <p:cNvSpPr/>
            <p:nvPr/>
          </p:nvSpPr>
          <p:spPr>
            <a:xfrm>
              <a:off x="689125" y="575007"/>
              <a:ext cx="74704" cy="74704"/>
            </a:xfrm>
            <a:prstGeom prst="ellipse">
              <a:avLst/>
            </a:prstGeom>
            <a:solidFill>
              <a:schemeClr val="accent1">
                <a:alpha val="60000"/>
              </a:schemeClr>
            </a:solidFill>
          </p:spPr>
        </p:sp>
        <p:sp>
          <p:nvSpPr>
            <p:cNvPr id="30" name="AutoShape 30"/>
            <p:cNvSpPr/>
            <p:nvPr/>
          </p:nvSpPr>
          <p:spPr>
            <a:xfrm>
              <a:off x="799768" y="583977"/>
              <a:ext cx="69238" cy="69238"/>
            </a:xfrm>
            <a:prstGeom prst="ellipse">
              <a:avLst/>
            </a:prstGeom>
            <a:solidFill>
              <a:schemeClr val="accent1">
                <a:alpha val="40000"/>
              </a:schemeClr>
            </a:solidFill>
          </p:spPr>
        </p:sp>
        <p:sp>
          <p:nvSpPr>
            <p:cNvPr id="31" name="AutoShape 31"/>
            <p:cNvSpPr/>
            <p:nvPr/>
          </p:nvSpPr>
          <p:spPr>
            <a:xfrm>
              <a:off x="904945" y="579844"/>
              <a:ext cx="65594" cy="65594"/>
            </a:xfrm>
            <a:prstGeom prst="ellipse">
              <a:avLst/>
            </a:prstGeom>
            <a:solidFill>
              <a:schemeClr val="accent1">
                <a:alpha val="20000"/>
              </a:schemeClr>
            </a:solidFill>
          </p:spPr>
        </p:sp>
        <p:sp>
          <p:nvSpPr>
            <p:cNvPr id="32" name="AutoShape 32"/>
            <p:cNvSpPr/>
            <p:nvPr/>
          </p:nvSpPr>
          <p:spPr>
            <a:xfrm>
              <a:off x="454963" y="684489"/>
              <a:ext cx="84147" cy="84147"/>
            </a:xfrm>
            <a:prstGeom prst="ellipse">
              <a:avLst/>
            </a:prstGeom>
            <a:solidFill>
              <a:schemeClr val="accent1">
                <a:alpha val="100000"/>
              </a:schemeClr>
            </a:solidFill>
          </p:spPr>
        </p:sp>
        <p:sp>
          <p:nvSpPr>
            <p:cNvPr id="33" name="AutoShape 33"/>
            <p:cNvSpPr/>
            <p:nvPr/>
          </p:nvSpPr>
          <p:spPr>
            <a:xfrm>
              <a:off x="575049" y="691064"/>
              <a:ext cx="78137" cy="78137"/>
            </a:xfrm>
            <a:prstGeom prst="ellipse">
              <a:avLst/>
            </a:prstGeom>
            <a:solidFill>
              <a:schemeClr val="accent1">
                <a:alpha val="80000"/>
              </a:schemeClr>
            </a:solidFill>
          </p:spPr>
        </p:sp>
        <p:sp>
          <p:nvSpPr>
            <p:cNvPr id="34" name="AutoShape 34"/>
            <p:cNvSpPr/>
            <p:nvPr/>
          </p:nvSpPr>
          <p:spPr>
            <a:xfrm>
              <a:off x="689125" y="692781"/>
              <a:ext cx="74704" cy="74704"/>
            </a:xfrm>
            <a:prstGeom prst="ellipse">
              <a:avLst/>
            </a:prstGeom>
            <a:solidFill>
              <a:schemeClr val="accent1">
                <a:alpha val="60000"/>
              </a:schemeClr>
            </a:solidFill>
          </p:spPr>
        </p:sp>
        <p:sp>
          <p:nvSpPr>
            <p:cNvPr id="35" name="AutoShape 35"/>
            <p:cNvSpPr/>
            <p:nvPr/>
          </p:nvSpPr>
          <p:spPr>
            <a:xfrm>
              <a:off x="799768" y="701751"/>
              <a:ext cx="69238" cy="69238"/>
            </a:xfrm>
            <a:prstGeom prst="ellipse">
              <a:avLst/>
            </a:prstGeom>
            <a:solidFill>
              <a:schemeClr val="accent1">
                <a:alpha val="40000"/>
              </a:schemeClr>
            </a:solidFill>
          </p:spPr>
        </p:sp>
        <p:sp>
          <p:nvSpPr>
            <p:cNvPr id="36" name="AutoShape 36"/>
            <p:cNvSpPr/>
            <p:nvPr/>
          </p:nvSpPr>
          <p:spPr>
            <a:xfrm>
              <a:off x="904945" y="697618"/>
              <a:ext cx="65594" cy="65594"/>
            </a:xfrm>
            <a:prstGeom prst="ellipse">
              <a:avLst/>
            </a:prstGeom>
            <a:solidFill>
              <a:schemeClr val="accent1">
                <a:alpha val="20000"/>
              </a:schemeClr>
            </a:solidFill>
          </p:spPr>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解决电动调节阀共振啸叫影响使用寿命问题</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pic>
        <p:nvPicPr>
          <p:cNvPr id="54" name="图片 53" descr="欧莱克科技"/>
          <p:cNvPicPr>
            <a:picLocks noChangeAspect="1"/>
          </p:cNvPicPr>
          <p:nvPr/>
        </p:nvPicPr>
        <p:blipFill>
          <a:blip r:embed="rId3"/>
          <a:stretch>
            <a:fillRect/>
          </a:stretch>
        </p:blipFill>
        <p:spPr>
          <a:xfrm>
            <a:off x="9405620" y="283210"/>
            <a:ext cx="2681605" cy="698500"/>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601267" y="1769073"/>
            <a:ext cx="980994" cy="468645"/>
          </a:xfrm>
          <a:prstGeom prst="roundRect">
            <a:avLst/>
          </a:prstGeom>
          <a:solidFill>
            <a:schemeClr val="accent2">
              <a:alpha val="100000"/>
            </a:schemeClr>
          </a:solidFill>
        </p:spPr>
      </p:sp>
      <p:sp>
        <p:nvSpPr>
          <p:cNvPr id="3" name="Freeform 3"/>
          <p:cNvSpPr/>
          <p:nvPr/>
        </p:nvSpPr>
        <p:spPr>
          <a:xfrm>
            <a:off x="1412120" y="1769073"/>
            <a:ext cx="468645" cy="468645"/>
          </a:xfrm>
          <a:custGeom>
            <a:avLst/>
            <a:gdLst/>
            <a:ahLst/>
            <a:cxnLst/>
            <a:rect l="l" t="t" r="r" b="b"/>
            <a:pathLst>
              <a:path w="1905000" h="1905000">
                <a:moveTo>
                  <a:pt x="1905000" y="952500"/>
                </a:moveTo>
                <a:lnTo>
                  <a:pt x="1428750" y="0"/>
                </a:lnTo>
                <a:lnTo>
                  <a:pt x="0" y="0"/>
                </a:lnTo>
                <a:lnTo>
                  <a:pt x="476250" y="952500"/>
                </a:lnTo>
                <a:lnTo>
                  <a:pt x="0" y="1905000"/>
                </a:lnTo>
                <a:lnTo>
                  <a:pt x="1428750" y="1905000"/>
                </a:lnTo>
                <a:lnTo>
                  <a:pt x="1905000" y="952500"/>
                </a:lnTo>
                <a:close/>
              </a:path>
            </a:pathLst>
          </a:custGeom>
          <a:solidFill>
            <a:schemeClr val="accent2">
              <a:alpha val="100000"/>
            </a:schemeClr>
          </a:solidFill>
        </p:spPr>
      </p:sp>
      <p:sp>
        <p:nvSpPr>
          <p:cNvPr id="4" name="AutoShape 4"/>
          <p:cNvSpPr/>
          <p:nvPr/>
        </p:nvSpPr>
        <p:spPr>
          <a:xfrm>
            <a:off x="2864738" y="1769073"/>
            <a:ext cx="980994" cy="468645"/>
          </a:xfrm>
          <a:prstGeom prst="roundRect">
            <a:avLst/>
          </a:prstGeom>
          <a:solidFill>
            <a:schemeClr val="accent2">
              <a:alpha val="100000"/>
            </a:schemeClr>
          </a:solidFill>
        </p:spPr>
      </p:sp>
      <p:sp>
        <p:nvSpPr>
          <p:cNvPr id="5" name="Freeform 5"/>
          <p:cNvSpPr/>
          <p:nvPr/>
        </p:nvSpPr>
        <p:spPr>
          <a:xfrm>
            <a:off x="3675592" y="1769073"/>
            <a:ext cx="468645" cy="468645"/>
          </a:xfrm>
          <a:custGeom>
            <a:avLst/>
            <a:gdLst/>
            <a:ahLst/>
            <a:cxnLst/>
            <a:rect l="l" t="t" r="r" b="b"/>
            <a:pathLst>
              <a:path w="1905000" h="1905000">
                <a:moveTo>
                  <a:pt x="1905000" y="952500"/>
                </a:moveTo>
                <a:lnTo>
                  <a:pt x="1428750" y="0"/>
                </a:lnTo>
                <a:lnTo>
                  <a:pt x="0" y="0"/>
                </a:lnTo>
                <a:lnTo>
                  <a:pt x="476250" y="952500"/>
                </a:lnTo>
                <a:lnTo>
                  <a:pt x="0" y="1905000"/>
                </a:lnTo>
                <a:lnTo>
                  <a:pt x="1428750" y="1905000"/>
                </a:lnTo>
                <a:lnTo>
                  <a:pt x="1905000" y="952500"/>
                </a:lnTo>
                <a:close/>
              </a:path>
            </a:pathLst>
          </a:custGeom>
          <a:solidFill>
            <a:schemeClr val="accent2">
              <a:alpha val="100000"/>
            </a:schemeClr>
          </a:solidFill>
        </p:spPr>
      </p:sp>
      <p:sp>
        <p:nvSpPr>
          <p:cNvPr id="6" name="TextBox 6"/>
          <p:cNvSpPr txBox="1"/>
          <p:nvPr/>
        </p:nvSpPr>
        <p:spPr>
          <a:xfrm>
            <a:off x="601267" y="1641445"/>
            <a:ext cx="1114425" cy="723900"/>
          </a:xfrm>
          <a:prstGeom prst="rect">
            <a:avLst/>
          </a:prstGeom>
        </p:spPr>
        <p:txBody>
          <a:bodyPr vert="horz" wrap="square" lIns="123825" tIns="123825" rIns="57150" bIns="123825" rtlCol="0" anchor="ctr" anchorCtr="1">
            <a:spAutoFit/>
          </a:bodyPr>
          <a:lstStyle/>
          <a:p>
            <a:pPr algn="ctr">
              <a:lnSpc>
                <a:spcPct val="150000"/>
              </a:lnSpc>
            </a:pPr>
            <a:r>
              <a:rPr lang="en-US" sz="2015" b="1">
                <a:solidFill>
                  <a:srgbClr val="FFFFFF">
                    <a:alpha val="100000"/>
                  </a:srgbClr>
                </a:solidFill>
                <a:latin typeface="微软雅黑" panose="020B0503020204020204" charset="-122"/>
                <a:ea typeface="微软雅黑" panose="020B0503020204020204" charset="-122"/>
                <a:cs typeface="微软雅黑" panose="020B0503020204020204" charset="-122"/>
              </a:rPr>
              <a:t>01</a:t>
            </a:r>
            <a:endParaRPr lang="en-US" sz="201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7" name="TextBox 7"/>
          <p:cNvSpPr txBox="1"/>
          <p:nvPr/>
        </p:nvSpPr>
        <p:spPr>
          <a:xfrm>
            <a:off x="2864738" y="1641445"/>
            <a:ext cx="1114425" cy="723900"/>
          </a:xfrm>
          <a:prstGeom prst="rect">
            <a:avLst/>
          </a:prstGeom>
        </p:spPr>
        <p:txBody>
          <a:bodyPr vert="horz" wrap="square" lIns="123825" tIns="123825" rIns="57150" bIns="123825" rtlCol="0" anchor="ctr" anchorCtr="1">
            <a:spAutoFit/>
          </a:bodyPr>
          <a:lstStyle/>
          <a:p>
            <a:pPr algn="ctr">
              <a:lnSpc>
                <a:spcPct val="150000"/>
              </a:lnSpc>
            </a:pPr>
            <a:r>
              <a:rPr lang="en-US" sz="2015" b="1">
                <a:solidFill>
                  <a:srgbClr val="FFFFFF">
                    <a:alpha val="100000"/>
                  </a:srgbClr>
                </a:solidFill>
                <a:latin typeface="微软雅黑" panose="020B0503020204020204" charset="-122"/>
                <a:ea typeface="微软雅黑" panose="020B0503020204020204" charset="-122"/>
                <a:cs typeface="微软雅黑" panose="020B0503020204020204" charset="-122"/>
              </a:rPr>
              <a:t>02</a:t>
            </a:r>
            <a:endParaRPr lang="en-US" sz="201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8" name="TextBox 8"/>
          <p:cNvSpPr txBox="1"/>
          <p:nvPr/>
        </p:nvSpPr>
        <p:spPr>
          <a:xfrm>
            <a:off x="454963" y="2396861"/>
            <a:ext cx="2219325" cy="1019175"/>
          </a:xfrm>
          <a:prstGeom prst="rect">
            <a:avLst/>
          </a:prstGeom>
        </p:spPr>
        <p:txBody>
          <a:bodyPr vert="horz" wrap="square" lIns="123825" tIns="123825" rIns="57150" bIns="123825" rtlCol="0" anchor="t" anchorCtr="0">
            <a:spAutoFit/>
          </a:bodyPr>
          <a:lstStyle/>
          <a:p>
            <a:pPr>
              <a:lnSpc>
                <a:spcPct val="120000"/>
              </a:lnSpc>
            </a:pPr>
            <a:r>
              <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rPr>
              <a:t>新建供暖项目</a:t>
            </a:r>
            <a:endPar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9" name="TextBox 9"/>
          <p:cNvSpPr txBox="1"/>
          <p:nvPr/>
        </p:nvSpPr>
        <p:spPr>
          <a:xfrm>
            <a:off x="454963" y="3323579"/>
            <a:ext cx="2222323" cy="2804160"/>
          </a:xfrm>
          <a:prstGeom prst="rect">
            <a:avLst/>
          </a:prstGeom>
        </p:spPr>
        <p:txBody>
          <a:bodyPr vert="horz" wrap="square" lIns="123825" tIns="123825" rIns="57150" bIns="123825" rtlCol="0" anchor="t" anchorCtr="0">
            <a:spAutoFit/>
          </a:bodyPr>
          <a:lstStyle/>
          <a:p>
            <a:pPr>
              <a:lnSpc>
                <a:spcPct val="150000"/>
              </a:lnSpc>
            </a:pPr>
            <a:r>
              <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rPr>
              <a:t>针对新建供暖项目，我们提供节能率高、舒适度高、研发投入低、技术层次高、难度低、周期短的新建项目解决方案。</a:t>
            </a:r>
            <a:endPar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0" name="TextBox 10"/>
          <p:cNvSpPr txBox="1"/>
          <p:nvPr/>
        </p:nvSpPr>
        <p:spPr>
          <a:xfrm>
            <a:off x="2734570" y="2396861"/>
            <a:ext cx="2219325" cy="1019175"/>
          </a:xfrm>
          <a:prstGeom prst="rect">
            <a:avLst/>
          </a:prstGeom>
        </p:spPr>
        <p:txBody>
          <a:bodyPr vert="horz" wrap="square" lIns="123825" tIns="123825" rIns="57150" bIns="123825" rtlCol="0" anchor="t" anchorCtr="0">
            <a:spAutoFit/>
          </a:bodyPr>
          <a:lstStyle/>
          <a:p>
            <a:pPr>
              <a:lnSpc>
                <a:spcPct val="120000"/>
              </a:lnSpc>
            </a:pPr>
            <a:r>
              <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rPr>
              <a:t>供暖项目</a:t>
            </a:r>
            <a:endPar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1" name="TextBox 11"/>
          <p:cNvSpPr txBox="1"/>
          <p:nvPr/>
        </p:nvSpPr>
        <p:spPr>
          <a:xfrm>
            <a:off x="2734570" y="3323579"/>
            <a:ext cx="2222323" cy="2804160"/>
          </a:xfrm>
          <a:prstGeom prst="rect">
            <a:avLst/>
          </a:prstGeom>
        </p:spPr>
        <p:txBody>
          <a:bodyPr vert="horz" wrap="square" lIns="123825" tIns="123825" rIns="57150" bIns="123825" rtlCol="0" anchor="t" anchorCtr="0">
            <a:spAutoFit/>
          </a:bodyPr>
          <a:lstStyle/>
          <a:p>
            <a:pPr>
              <a:lnSpc>
                <a:spcPct val="150000"/>
              </a:lnSpc>
            </a:pPr>
            <a:r>
              <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rPr>
              <a:t>针对热计量小区，同开同关采暖行为具有适应性的供暖项目，我们提供相应的解决方案，以适应全球变暖气候趋势。</a:t>
            </a:r>
            <a:endPar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2" name="TextBox 12"/>
          <p:cNvSpPr txBox="1"/>
          <p:nvPr/>
        </p:nvSpPr>
        <p:spPr>
          <a:xfrm>
            <a:off x="5021895" y="2396861"/>
            <a:ext cx="2219325" cy="1019175"/>
          </a:xfrm>
          <a:prstGeom prst="rect">
            <a:avLst/>
          </a:prstGeom>
        </p:spPr>
        <p:txBody>
          <a:bodyPr vert="horz" wrap="square" lIns="123825" tIns="123825" rIns="57150" bIns="123825" rtlCol="0" anchor="t" anchorCtr="0">
            <a:spAutoFit/>
          </a:bodyPr>
          <a:lstStyle/>
          <a:p>
            <a:pPr>
              <a:lnSpc>
                <a:spcPct val="120000"/>
              </a:lnSpc>
            </a:pPr>
            <a:r>
              <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rPr>
              <a:t>小区类型</a:t>
            </a:r>
            <a:endPar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3" name="TextBox 13"/>
          <p:cNvSpPr txBox="1"/>
          <p:nvPr/>
        </p:nvSpPr>
        <p:spPr>
          <a:xfrm>
            <a:off x="5021895" y="3323579"/>
            <a:ext cx="2222323" cy="2804160"/>
          </a:xfrm>
          <a:prstGeom prst="rect">
            <a:avLst/>
          </a:prstGeom>
        </p:spPr>
        <p:txBody>
          <a:bodyPr vert="horz" wrap="square" lIns="123825" tIns="123825" rIns="57150" bIns="123825" rtlCol="0" anchor="t" anchorCtr="0">
            <a:spAutoFit/>
          </a:bodyPr>
          <a:lstStyle/>
          <a:p>
            <a:pPr>
              <a:lnSpc>
                <a:spcPct val="150000"/>
              </a:lnSpc>
            </a:pPr>
            <a:r>
              <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rPr>
              <a:t>我们针对老供热自控系统的节能潜力提升改造、昼夜温差变大等新气候现象适应性升级改造、供暖初末寒期昼暖夜冷适应性升级改造。</a:t>
            </a:r>
            <a:endPar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4" name="TextBox 14"/>
          <p:cNvSpPr txBox="1"/>
          <p:nvPr/>
        </p:nvSpPr>
        <p:spPr>
          <a:xfrm>
            <a:off x="7289688" y="2396861"/>
            <a:ext cx="2219325" cy="1019175"/>
          </a:xfrm>
          <a:prstGeom prst="rect">
            <a:avLst/>
          </a:prstGeom>
        </p:spPr>
        <p:txBody>
          <a:bodyPr vert="horz" wrap="square" lIns="123825" tIns="123825" rIns="57150" bIns="123825" rtlCol="0" anchor="t" anchorCtr="0">
            <a:spAutoFit/>
          </a:bodyPr>
          <a:lstStyle/>
          <a:p>
            <a:pPr>
              <a:lnSpc>
                <a:spcPct val="120000"/>
              </a:lnSpc>
            </a:pPr>
            <a:r>
              <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rPr>
              <a:t>启用改造</a:t>
            </a:r>
            <a:endPar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5" name="TextBox 15"/>
          <p:cNvSpPr txBox="1"/>
          <p:nvPr/>
        </p:nvSpPr>
        <p:spPr>
          <a:xfrm>
            <a:off x="7289688" y="3323579"/>
            <a:ext cx="2222323" cy="2804160"/>
          </a:xfrm>
          <a:prstGeom prst="rect">
            <a:avLst/>
          </a:prstGeom>
        </p:spPr>
        <p:txBody>
          <a:bodyPr vert="horz" wrap="square" lIns="123825" tIns="123825" rIns="57150" bIns="123825" rtlCol="0" anchor="t" anchorCtr="0">
            <a:spAutoFit/>
          </a:bodyPr>
          <a:lstStyle/>
          <a:p>
            <a:pPr>
              <a:lnSpc>
                <a:spcPct val="150000"/>
              </a:lnSpc>
            </a:pPr>
            <a:r>
              <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rPr>
              <a:t>针对老供热系统仅具备并联双电动阀硬件条件的启用改造、老供热系统的双电动阀串联同步联动模式的并联分控改造。</a:t>
            </a:r>
            <a:endPar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6" name="TextBox 16"/>
          <p:cNvSpPr txBox="1"/>
          <p:nvPr/>
        </p:nvSpPr>
        <p:spPr>
          <a:xfrm>
            <a:off x="9527896" y="2396861"/>
            <a:ext cx="2219325" cy="1019175"/>
          </a:xfrm>
          <a:prstGeom prst="rect">
            <a:avLst/>
          </a:prstGeom>
        </p:spPr>
        <p:txBody>
          <a:bodyPr vert="horz" wrap="square" lIns="123825" tIns="123825" rIns="57150" bIns="123825" rtlCol="0" anchor="t" anchorCtr="0">
            <a:spAutoFit/>
          </a:bodyPr>
          <a:lstStyle/>
          <a:p>
            <a:pPr>
              <a:lnSpc>
                <a:spcPct val="120000"/>
              </a:lnSpc>
            </a:pPr>
            <a:r>
              <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rPr>
              <a:t>提升效果</a:t>
            </a:r>
            <a:endPar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7" name="TextBox 17"/>
          <p:cNvSpPr txBox="1"/>
          <p:nvPr/>
        </p:nvSpPr>
        <p:spPr>
          <a:xfrm>
            <a:off x="9527896" y="3323579"/>
            <a:ext cx="2222323" cy="2804160"/>
          </a:xfrm>
          <a:prstGeom prst="rect">
            <a:avLst/>
          </a:prstGeom>
        </p:spPr>
        <p:txBody>
          <a:bodyPr vert="horz" wrap="square" lIns="123825" tIns="123825" rIns="57150" bIns="123825" rtlCol="0" anchor="t" anchorCtr="0">
            <a:spAutoFit/>
          </a:bodyPr>
          <a:lstStyle/>
          <a:p>
            <a:pPr>
              <a:lnSpc>
                <a:spcPct val="150000"/>
              </a:lnSpc>
            </a:pPr>
            <a:r>
              <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rPr>
              <a:t>适合技术与人才储备较弱的供热公司，提升控制精度和节能效果，符合2024年国家关于企业设备更新换代补贴政策。</a:t>
            </a:r>
            <a:endPar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8" name="AutoShape 18"/>
          <p:cNvSpPr/>
          <p:nvPr/>
        </p:nvSpPr>
        <p:spPr>
          <a:xfrm>
            <a:off x="5193089" y="1769073"/>
            <a:ext cx="980994" cy="468645"/>
          </a:xfrm>
          <a:prstGeom prst="roundRect">
            <a:avLst/>
          </a:prstGeom>
          <a:solidFill>
            <a:schemeClr val="accent2">
              <a:alpha val="100000"/>
            </a:schemeClr>
          </a:solidFill>
        </p:spPr>
      </p:sp>
      <p:sp>
        <p:nvSpPr>
          <p:cNvPr id="19" name="Freeform 19"/>
          <p:cNvSpPr/>
          <p:nvPr/>
        </p:nvSpPr>
        <p:spPr>
          <a:xfrm>
            <a:off x="6003942" y="1769073"/>
            <a:ext cx="468645" cy="468645"/>
          </a:xfrm>
          <a:custGeom>
            <a:avLst/>
            <a:gdLst/>
            <a:ahLst/>
            <a:cxnLst/>
            <a:rect l="l" t="t" r="r" b="b"/>
            <a:pathLst>
              <a:path w="1905000" h="1905000">
                <a:moveTo>
                  <a:pt x="1905000" y="952500"/>
                </a:moveTo>
                <a:lnTo>
                  <a:pt x="1428750" y="0"/>
                </a:lnTo>
                <a:lnTo>
                  <a:pt x="0" y="0"/>
                </a:lnTo>
                <a:lnTo>
                  <a:pt x="476250" y="952500"/>
                </a:lnTo>
                <a:lnTo>
                  <a:pt x="0" y="1905000"/>
                </a:lnTo>
                <a:lnTo>
                  <a:pt x="1428750" y="1905000"/>
                </a:lnTo>
                <a:lnTo>
                  <a:pt x="1905000" y="952500"/>
                </a:lnTo>
                <a:close/>
              </a:path>
            </a:pathLst>
          </a:custGeom>
          <a:solidFill>
            <a:schemeClr val="accent2">
              <a:alpha val="100000"/>
            </a:schemeClr>
          </a:solidFill>
        </p:spPr>
      </p:sp>
      <p:sp>
        <p:nvSpPr>
          <p:cNvPr id="20" name="AutoShape 20"/>
          <p:cNvSpPr/>
          <p:nvPr/>
        </p:nvSpPr>
        <p:spPr>
          <a:xfrm>
            <a:off x="7469028" y="1769073"/>
            <a:ext cx="980994" cy="468645"/>
          </a:xfrm>
          <a:prstGeom prst="roundRect">
            <a:avLst/>
          </a:prstGeom>
          <a:solidFill>
            <a:schemeClr val="accent2">
              <a:alpha val="100000"/>
            </a:schemeClr>
          </a:solidFill>
        </p:spPr>
      </p:sp>
      <p:sp>
        <p:nvSpPr>
          <p:cNvPr id="21" name="Freeform 21"/>
          <p:cNvSpPr/>
          <p:nvPr/>
        </p:nvSpPr>
        <p:spPr>
          <a:xfrm>
            <a:off x="8279882" y="1769073"/>
            <a:ext cx="468645" cy="468645"/>
          </a:xfrm>
          <a:custGeom>
            <a:avLst/>
            <a:gdLst/>
            <a:ahLst/>
            <a:cxnLst/>
            <a:rect l="l" t="t" r="r" b="b"/>
            <a:pathLst>
              <a:path w="1905000" h="1905000">
                <a:moveTo>
                  <a:pt x="1905000" y="952500"/>
                </a:moveTo>
                <a:lnTo>
                  <a:pt x="1428750" y="0"/>
                </a:lnTo>
                <a:lnTo>
                  <a:pt x="0" y="0"/>
                </a:lnTo>
                <a:lnTo>
                  <a:pt x="476250" y="952500"/>
                </a:lnTo>
                <a:lnTo>
                  <a:pt x="0" y="1905000"/>
                </a:lnTo>
                <a:lnTo>
                  <a:pt x="1428750" y="1905000"/>
                </a:lnTo>
                <a:lnTo>
                  <a:pt x="1905000" y="952500"/>
                </a:lnTo>
                <a:close/>
              </a:path>
            </a:pathLst>
          </a:custGeom>
          <a:solidFill>
            <a:schemeClr val="accent2">
              <a:alpha val="100000"/>
            </a:schemeClr>
          </a:solidFill>
        </p:spPr>
      </p:sp>
      <p:sp>
        <p:nvSpPr>
          <p:cNvPr id="22" name="AutoShape 22"/>
          <p:cNvSpPr/>
          <p:nvPr/>
        </p:nvSpPr>
        <p:spPr>
          <a:xfrm>
            <a:off x="9710204" y="1769073"/>
            <a:ext cx="980994" cy="468645"/>
          </a:xfrm>
          <a:prstGeom prst="roundRect">
            <a:avLst/>
          </a:prstGeom>
          <a:solidFill>
            <a:schemeClr val="accent2">
              <a:alpha val="100000"/>
            </a:schemeClr>
          </a:solidFill>
        </p:spPr>
      </p:sp>
      <p:sp>
        <p:nvSpPr>
          <p:cNvPr id="23" name="Freeform 23"/>
          <p:cNvSpPr/>
          <p:nvPr/>
        </p:nvSpPr>
        <p:spPr>
          <a:xfrm>
            <a:off x="10521058" y="1769073"/>
            <a:ext cx="468645" cy="468645"/>
          </a:xfrm>
          <a:custGeom>
            <a:avLst/>
            <a:gdLst/>
            <a:ahLst/>
            <a:cxnLst/>
            <a:rect l="l" t="t" r="r" b="b"/>
            <a:pathLst>
              <a:path w="1905000" h="1905000">
                <a:moveTo>
                  <a:pt x="1905000" y="952500"/>
                </a:moveTo>
                <a:lnTo>
                  <a:pt x="1428750" y="0"/>
                </a:lnTo>
                <a:lnTo>
                  <a:pt x="0" y="0"/>
                </a:lnTo>
                <a:lnTo>
                  <a:pt x="476250" y="952500"/>
                </a:lnTo>
                <a:lnTo>
                  <a:pt x="0" y="1905000"/>
                </a:lnTo>
                <a:lnTo>
                  <a:pt x="1428750" y="1905000"/>
                </a:lnTo>
                <a:lnTo>
                  <a:pt x="1905000" y="952500"/>
                </a:lnTo>
                <a:close/>
              </a:path>
            </a:pathLst>
          </a:custGeom>
          <a:solidFill>
            <a:schemeClr val="accent2">
              <a:alpha val="100000"/>
            </a:schemeClr>
          </a:solidFill>
        </p:spPr>
      </p:sp>
      <p:sp>
        <p:nvSpPr>
          <p:cNvPr id="24" name="TextBox 24"/>
          <p:cNvSpPr txBox="1"/>
          <p:nvPr/>
        </p:nvSpPr>
        <p:spPr>
          <a:xfrm>
            <a:off x="5193089" y="1641445"/>
            <a:ext cx="1114425" cy="723900"/>
          </a:xfrm>
          <a:prstGeom prst="rect">
            <a:avLst/>
          </a:prstGeom>
        </p:spPr>
        <p:txBody>
          <a:bodyPr vert="horz" wrap="square" lIns="123825" tIns="123825" rIns="57150" bIns="123825" rtlCol="0" anchor="ctr" anchorCtr="1">
            <a:spAutoFit/>
          </a:bodyPr>
          <a:lstStyle/>
          <a:p>
            <a:pPr>
              <a:lnSpc>
                <a:spcPct val="150000"/>
              </a:lnSpc>
            </a:pPr>
            <a:r>
              <a:rPr lang="en-US" sz="2015" b="1">
                <a:solidFill>
                  <a:srgbClr val="FFFFFF">
                    <a:alpha val="100000"/>
                  </a:srgbClr>
                </a:solidFill>
                <a:latin typeface="微软雅黑" panose="020B0503020204020204" charset="-122"/>
                <a:ea typeface="微软雅黑" panose="020B0503020204020204" charset="-122"/>
                <a:cs typeface="微软雅黑" panose="020B0503020204020204" charset="-122"/>
              </a:rPr>
              <a:t>03</a:t>
            </a:r>
            <a:endParaRPr lang="en-US" sz="201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25" name="TextBox 25"/>
          <p:cNvSpPr txBox="1"/>
          <p:nvPr/>
        </p:nvSpPr>
        <p:spPr>
          <a:xfrm>
            <a:off x="7469028" y="1641445"/>
            <a:ext cx="1107608" cy="723900"/>
          </a:xfrm>
          <a:prstGeom prst="rect">
            <a:avLst/>
          </a:prstGeom>
        </p:spPr>
        <p:txBody>
          <a:bodyPr vert="horz" wrap="square" lIns="123825" tIns="123825" rIns="57150" bIns="123825" rtlCol="0" anchor="ctr" anchorCtr="1">
            <a:spAutoFit/>
          </a:bodyPr>
          <a:lstStyle/>
          <a:p>
            <a:pPr>
              <a:lnSpc>
                <a:spcPct val="150000"/>
              </a:lnSpc>
            </a:pPr>
            <a:r>
              <a:rPr lang="en-US" sz="2015" b="1">
                <a:solidFill>
                  <a:srgbClr val="FFFFFF">
                    <a:alpha val="100000"/>
                  </a:srgbClr>
                </a:solidFill>
                <a:latin typeface="微软雅黑" panose="020B0503020204020204" charset="-122"/>
                <a:ea typeface="微软雅黑" panose="020B0503020204020204" charset="-122"/>
                <a:cs typeface="微软雅黑" panose="020B0503020204020204" charset="-122"/>
              </a:rPr>
              <a:t>04</a:t>
            </a:r>
            <a:endParaRPr lang="en-US" sz="201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26" name="TextBox 26"/>
          <p:cNvSpPr txBox="1"/>
          <p:nvPr/>
        </p:nvSpPr>
        <p:spPr>
          <a:xfrm>
            <a:off x="9710204" y="1641445"/>
            <a:ext cx="1049888" cy="723900"/>
          </a:xfrm>
          <a:prstGeom prst="rect">
            <a:avLst/>
          </a:prstGeom>
        </p:spPr>
        <p:txBody>
          <a:bodyPr vert="horz" wrap="square" lIns="123825" tIns="123825" rIns="57150" bIns="123825" rtlCol="0" anchor="ctr" anchorCtr="1">
            <a:spAutoFit/>
          </a:bodyPr>
          <a:lstStyle/>
          <a:p>
            <a:pPr algn="ctr">
              <a:lnSpc>
                <a:spcPct val="150000"/>
              </a:lnSpc>
            </a:pPr>
            <a:r>
              <a:rPr lang="en-US" sz="2015" b="1">
                <a:solidFill>
                  <a:srgbClr val="FFFFFF">
                    <a:alpha val="100000"/>
                  </a:srgbClr>
                </a:solidFill>
                <a:latin typeface="微软雅黑" panose="020B0503020204020204" charset="-122"/>
                <a:ea typeface="微软雅黑" panose="020B0503020204020204" charset="-122"/>
                <a:cs typeface="微软雅黑" panose="020B0503020204020204" charset="-122"/>
              </a:rPr>
              <a:t>05</a:t>
            </a:r>
            <a:endParaRPr lang="en-US" sz="201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grpSp>
        <p:nvGrpSpPr>
          <p:cNvPr id="27" name="Group 27"/>
          <p:cNvGrpSpPr/>
          <p:nvPr/>
        </p:nvGrpSpPr>
        <p:grpSpPr>
          <a:xfrm>
            <a:off x="454963" y="93878"/>
            <a:ext cx="10641129" cy="826316"/>
            <a:chOff x="454963" y="93878"/>
            <a:chExt cx="10641129" cy="826316"/>
          </a:xfrm>
        </p:grpSpPr>
        <p:sp>
          <p:nvSpPr>
            <p:cNvPr id="28" name="AutoShape 28"/>
            <p:cNvSpPr/>
            <p:nvPr/>
          </p:nvSpPr>
          <p:spPr>
            <a:xfrm>
              <a:off x="454963" y="331168"/>
              <a:ext cx="84147" cy="84147"/>
            </a:xfrm>
            <a:prstGeom prst="ellipse">
              <a:avLst/>
            </a:prstGeom>
            <a:solidFill>
              <a:schemeClr val="accent1">
                <a:alpha val="100000"/>
              </a:schemeClr>
            </a:solidFill>
          </p:spPr>
        </p:sp>
        <p:sp>
          <p:nvSpPr>
            <p:cNvPr id="29" name="AutoShape 29"/>
            <p:cNvSpPr/>
            <p:nvPr/>
          </p:nvSpPr>
          <p:spPr>
            <a:xfrm>
              <a:off x="575049" y="337743"/>
              <a:ext cx="78137" cy="78137"/>
            </a:xfrm>
            <a:prstGeom prst="ellipse">
              <a:avLst/>
            </a:prstGeom>
            <a:solidFill>
              <a:schemeClr val="accent1">
                <a:alpha val="80000"/>
              </a:schemeClr>
            </a:solidFill>
          </p:spPr>
        </p:sp>
        <p:sp>
          <p:nvSpPr>
            <p:cNvPr id="30" name="AutoShape 30"/>
            <p:cNvSpPr/>
            <p:nvPr/>
          </p:nvSpPr>
          <p:spPr>
            <a:xfrm>
              <a:off x="689125" y="339460"/>
              <a:ext cx="74704" cy="74704"/>
            </a:xfrm>
            <a:prstGeom prst="ellipse">
              <a:avLst/>
            </a:prstGeom>
            <a:solidFill>
              <a:schemeClr val="accent1">
                <a:alpha val="60000"/>
              </a:schemeClr>
            </a:solidFill>
          </p:spPr>
        </p:sp>
        <p:sp>
          <p:nvSpPr>
            <p:cNvPr id="31" name="AutoShape 31"/>
            <p:cNvSpPr/>
            <p:nvPr/>
          </p:nvSpPr>
          <p:spPr>
            <a:xfrm>
              <a:off x="799768" y="348430"/>
              <a:ext cx="69238" cy="69238"/>
            </a:xfrm>
            <a:prstGeom prst="ellipse">
              <a:avLst/>
            </a:prstGeom>
            <a:solidFill>
              <a:schemeClr val="accent1">
                <a:alpha val="40000"/>
              </a:schemeClr>
            </a:solidFill>
          </p:spPr>
        </p:sp>
        <p:sp>
          <p:nvSpPr>
            <p:cNvPr id="32" name="AutoShape 32"/>
            <p:cNvSpPr/>
            <p:nvPr/>
          </p:nvSpPr>
          <p:spPr>
            <a:xfrm>
              <a:off x="904945" y="344297"/>
              <a:ext cx="65594" cy="65594"/>
            </a:xfrm>
            <a:prstGeom prst="ellipse">
              <a:avLst/>
            </a:prstGeom>
            <a:solidFill>
              <a:schemeClr val="accent1">
                <a:alpha val="20000"/>
              </a:schemeClr>
            </a:solidFill>
          </p:spPr>
        </p:sp>
        <p:sp>
          <p:nvSpPr>
            <p:cNvPr id="33" name="AutoShape 33"/>
            <p:cNvSpPr/>
            <p:nvPr/>
          </p:nvSpPr>
          <p:spPr>
            <a:xfrm>
              <a:off x="454963" y="448942"/>
              <a:ext cx="84147" cy="84147"/>
            </a:xfrm>
            <a:prstGeom prst="ellipse">
              <a:avLst/>
            </a:prstGeom>
            <a:solidFill>
              <a:schemeClr val="accent1">
                <a:alpha val="100000"/>
              </a:schemeClr>
            </a:solidFill>
          </p:spPr>
        </p:sp>
        <p:sp>
          <p:nvSpPr>
            <p:cNvPr id="34" name="AutoShape 34"/>
            <p:cNvSpPr/>
            <p:nvPr/>
          </p:nvSpPr>
          <p:spPr>
            <a:xfrm>
              <a:off x="575049" y="455517"/>
              <a:ext cx="78137" cy="78137"/>
            </a:xfrm>
            <a:prstGeom prst="ellipse">
              <a:avLst/>
            </a:prstGeom>
            <a:solidFill>
              <a:schemeClr val="accent1">
                <a:alpha val="80000"/>
              </a:schemeClr>
            </a:solidFill>
          </p:spPr>
        </p:sp>
        <p:sp>
          <p:nvSpPr>
            <p:cNvPr id="35" name="AutoShape 35"/>
            <p:cNvSpPr/>
            <p:nvPr/>
          </p:nvSpPr>
          <p:spPr>
            <a:xfrm>
              <a:off x="689125" y="457233"/>
              <a:ext cx="74704" cy="74704"/>
            </a:xfrm>
            <a:prstGeom prst="ellipse">
              <a:avLst/>
            </a:prstGeom>
            <a:solidFill>
              <a:schemeClr val="accent1">
                <a:alpha val="60000"/>
              </a:schemeClr>
            </a:solidFill>
          </p:spPr>
        </p:sp>
        <p:sp>
          <p:nvSpPr>
            <p:cNvPr id="36" name="AutoShape 36"/>
            <p:cNvSpPr/>
            <p:nvPr/>
          </p:nvSpPr>
          <p:spPr>
            <a:xfrm>
              <a:off x="799768" y="466203"/>
              <a:ext cx="69238" cy="69238"/>
            </a:xfrm>
            <a:prstGeom prst="ellipse">
              <a:avLst/>
            </a:prstGeom>
            <a:solidFill>
              <a:schemeClr val="accent1">
                <a:alpha val="40000"/>
              </a:schemeClr>
            </a:solidFill>
          </p:spPr>
        </p:sp>
        <p:sp>
          <p:nvSpPr>
            <p:cNvPr id="37" name="AutoShape 37"/>
            <p:cNvSpPr/>
            <p:nvPr/>
          </p:nvSpPr>
          <p:spPr>
            <a:xfrm>
              <a:off x="904945" y="462070"/>
              <a:ext cx="65594" cy="65594"/>
            </a:xfrm>
            <a:prstGeom prst="ellipse">
              <a:avLst/>
            </a:prstGeom>
            <a:solidFill>
              <a:schemeClr val="accent1">
                <a:alpha val="20000"/>
              </a:schemeClr>
            </a:solidFill>
          </p:spPr>
        </p:sp>
        <p:sp>
          <p:nvSpPr>
            <p:cNvPr id="38" name="AutoShape 38"/>
            <p:cNvSpPr/>
            <p:nvPr/>
          </p:nvSpPr>
          <p:spPr>
            <a:xfrm>
              <a:off x="454963" y="566715"/>
              <a:ext cx="84147" cy="84147"/>
            </a:xfrm>
            <a:prstGeom prst="ellipse">
              <a:avLst/>
            </a:prstGeom>
            <a:solidFill>
              <a:schemeClr val="accent1">
                <a:alpha val="100000"/>
              </a:schemeClr>
            </a:solidFill>
          </p:spPr>
        </p:sp>
        <p:sp>
          <p:nvSpPr>
            <p:cNvPr id="39" name="AutoShape 39"/>
            <p:cNvSpPr/>
            <p:nvPr/>
          </p:nvSpPr>
          <p:spPr>
            <a:xfrm>
              <a:off x="575049" y="573291"/>
              <a:ext cx="78137" cy="78137"/>
            </a:xfrm>
            <a:prstGeom prst="ellipse">
              <a:avLst/>
            </a:prstGeom>
            <a:solidFill>
              <a:schemeClr val="accent1">
                <a:alpha val="80000"/>
              </a:schemeClr>
            </a:solidFill>
          </p:spPr>
        </p:sp>
        <p:sp>
          <p:nvSpPr>
            <p:cNvPr id="40" name="AutoShape 40"/>
            <p:cNvSpPr/>
            <p:nvPr/>
          </p:nvSpPr>
          <p:spPr>
            <a:xfrm>
              <a:off x="689125" y="575007"/>
              <a:ext cx="74704" cy="74704"/>
            </a:xfrm>
            <a:prstGeom prst="ellipse">
              <a:avLst/>
            </a:prstGeom>
            <a:solidFill>
              <a:schemeClr val="accent1">
                <a:alpha val="60000"/>
              </a:schemeClr>
            </a:solidFill>
          </p:spPr>
        </p:sp>
        <p:sp>
          <p:nvSpPr>
            <p:cNvPr id="41" name="AutoShape 41"/>
            <p:cNvSpPr/>
            <p:nvPr/>
          </p:nvSpPr>
          <p:spPr>
            <a:xfrm>
              <a:off x="799768" y="583977"/>
              <a:ext cx="69238" cy="69238"/>
            </a:xfrm>
            <a:prstGeom prst="ellipse">
              <a:avLst/>
            </a:prstGeom>
            <a:solidFill>
              <a:schemeClr val="accent1">
                <a:alpha val="40000"/>
              </a:schemeClr>
            </a:solidFill>
          </p:spPr>
        </p:sp>
        <p:sp>
          <p:nvSpPr>
            <p:cNvPr id="42" name="AutoShape 42"/>
            <p:cNvSpPr/>
            <p:nvPr/>
          </p:nvSpPr>
          <p:spPr>
            <a:xfrm>
              <a:off x="904945" y="579844"/>
              <a:ext cx="65594" cy="65594"/>
            </a:xfrm>
            <a:prstGeom prst="ellipse">
              <a:avLst/>
            </a:prstGeom>
            <a:solidFill>
              <a:schemeClr val="accent1">
                <a:alpha val="20000"/>
              </a:schemeClr>
            </a:solidFill>
          </p:spPr>
        </p:sp>
        <p:sp>
          <p:nvSpPr>
            <p:cNvPr id="43" name="AutoShape 43"/>
            <p:cNvSpPr/>
            <p:nvPr/>
          </p:nvSpPr>
          <p:spPr>
            <a:xfrm>
              <a:off x="454963" y="684489"/>
              <a:ext cx="84147" cy="84147"/>
            </a:xfrm>
            <a:prstGeom prst="ellipse">
              <a:avLst/>
            </a:prstGeom>
            <a:solidFill>
              <a:schemeClr val="accent1">
                <a:alpha val="100000"/>
              </a:schemeClr>
            </a:solidFill>
          </p:spPr>
        </p:sp>
        <p:sp>
          <p:nvSpPr>
            <p:cNvPr id="44" name="AutoShape 44"/>
            <p:cNvSpPr/>
            <p:nvPr/>
          </p:nvSpPr>
          <p:spPr>
            <a:xfrm>
              <a:off x="575049" y="691064"/>
              <a:ext cx="78137" cy="78137"/>
            </a:xfrm>
            <a:prstGeom prst="ellipse">
              <a:avLst/>
            </a:prstGeom>
            <a:solidFill>
              <a:schemeClr val="accent1">
                <a:alpha val="80000"/>
              </a:schemeClr>
            </a:solidFill>
          </p:spPr>
        </p:sp>
        <p:sp>
          <p:nvSpPr>
            <p:cNvPr id="45" name="AutoShape 45"/>
            <p:cNvSpPr/>
            <p:nvPr/>
          </p:nvSpPr>
          <p:spPr>
            <a:xfrm>
              <a:off x="689125" y="692781"/>
              <a:ext cx="74704" cy="74704"/>
            </a:xfrm>
            <a:prstGeom prst="ellipse">
              <a:avLst/>
            </a:prstGeom>
            <a:solidFill>
              <a:schemeClr val="accent1">
                <a:alpha val="60000"/>
              </a:schemeClr>
            </a:solidFill>
          </p:spPr>
        </p:sp>
        <p:sp>
          <p:nvSpPr>
            <p:cNvPr id="46" name="AutoShape 46"/>
            <p:cNvSpPr/>
            <p:nvPr/>
          </p:nvSpPr>
          <p:spPr>
            <a:xfrm>
              <a:off x="799768" y="701751"/>
              <a:ext cx="69238" cy="69238"/>
            </a:xfrm>
            <a:prstGeom prst="ellipse">
              <a:avLst/>
            </a:prstGeom>
            <a:solidFill>
              <a:schemeClr val="accent1">
                <a:alpha val="40000"/>
              </a:schemeClr>
            </a:solidFill>
          </p:spPr>
        </p:sp>
        <p:sp>
          <p:nvSpPr>
            <p:cNvPr id="47" name="AutoShape 47"/>
            <p:cNvSpPr/>
            <p:nvPr/>
          </p:nvSpPr>
          <p:spPr>
            <a:xfrm>
              <a:off x="904945" y="697618"/>
              <a:ext cx="65594" cy="65594"/>
            </a:xfrm>
            <a:prstGeom prst="ellipse">
              <a:avLst/>
            </a:prstGeom>
            <a:solidFill>
              <a:schemeClr val="accent1">
                <a:alpha val="20000"/>
              </a:schemeClr>
            </a:solidFill>
          </p:spPr>
        </p:sp>
        <p:sp>
          <p:nvSpPr>
            <p:cNvPr id="48" name="TextBox 48"/>
            <p:cNvSpPr txBox="1"/>
            <p:nvPr/>
          </p:nvSpPr>
          <p:spPr>
            <a:xfrm>
              <a:off x="1094842" y="93878"/>
              <a:ext cx="10001250" cy="826316"/>
            </a:xfrm>
            <a:prstGeom prst="rect">
              <a:avLst/>
            </a:prstGeom>
          </p:spPr>
          <p:txBody>
            <a:bodyPr vert="horz" wrap="square" lIns="123825" tIns="123825" rIns="57150" bIns="123825" rtlCol="0" anchor="t" anchorCtr="0">
              <a:spAutoFit/>
            </a:bodyPr>
            <a:lstStyle/>
            <a:p>
              <a:pPr>
                <a:lnSpc>
                  <a:spcPct val="140000"/>
                </a:lnSpc>
              </a:pPr>
              <a:r>
                <a:rPr lang="zh-CN" altLang="en-US" sz="3000" b="1" dirty="0" smtClean="0">
                  <a:solidFill>
                    <a:schemeClr val="accent1">
                      <a:alpha val="100000"/>
                    </a:schemeClr>
                  </a:solidFill>
                  <a:latin typeface="微软雅黑" panose="020B0503020204020204" charset="-122"/>
                  <a:ea typeface="微软雅黑" panose="020B0503020204020204" charset="-122"/>
                  <a:cs typeface="微软雅黑" panose="020B0503020204020204" charset="-122"/>
                </a:rPr>
                <a:t>产品应用场景</a:t>
              </a:r>
              <a:endParaRPr lang="en-US" sz="3000" b="1" dirty="0">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pic>
        <p:nvPicPr>
          <p:cNvPr id="54" name="图片 53" descr="欧莱克科技"/>
          <p:cNvPicPr>
            <a:picLocks noChangeAspect="1"/>
          </p:cNvPicPr>
          <p:nvPr/>
        </p:nvPicPr>
        <p:blipFill>
          <a:blip r:embed="rId1"/>
          <a:stretch>
            <a:fillRect/>
          </a:stretch>
        </p:blipFill>
        <p:spPr>
          <a:xfrm>
            <a:off x="9405620" y="283210"/>
            <a:ext cx="2681605" cy="698500"/>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6" name="TextBox 6"/>
          <p:cNvSpPr txBox="1"/>
          <p:nvPr/>
        </p:nvSpPr>
        <p:spPr>
          <a:xfrm>
            <a:off x="1867037" y="1055664"/>
            <a:ext cx="9115425" cy="2602123"/>
          </a:xfrm>
          <a:prstGeom prst="rect">
            <a:avLst/>
          </a:prstGeom>
        </p:spPr>
        <p:txBody>
          <a:bodyPr vert="horz" wrap="square" lIns="123825" tIns="123825" rIns="57150" bIns="123825" rtlCol="0" anchor="t" anchorCtr="0">
            <a:spAutoFit/>
          </a:bodyPr>
          <a:lstStyle/>
          <a:p>
            <a:pPr>
              <a:lnSpc>
                <a:spcPct val="150000"/>
              </a:lnSpc>
              <a:spcBef>
                <a:spcPts val="450"/>
              </a:spcBef>
            </a:pPr>
            <a:r>
              <a:rPr lang="en-US" altLang="zh-CN" sz="11550" b="1" dirty="0" smtClean="0">
                <a:solidFill>
                  <a:srgbClr val="FFFFFF">
                    <a:alpha val="100000"/>
                  </a:srgbClr>
                </a:solidFill>
                <a:latin typeface="微软雅黑" panose="020B0503020204020204" charset="-122"/>
                <a:ea typeface="微软雅黑" panose="020B0503020204020204" charset="-122"/>
                <a:cs typeface="微软雅黑" panose="020B0503020204020204" charset="-122"/>
              </a:rPr>
              <a:t>03</a:t>
            </a:r>
            <a:endParaRPr lang="en-US" sz="11550" b="1" dirty="0">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7" name="TextBox 7"/>
          <p:cNvSpPr txBox="1"/>
          <p:nvPr/>
        </p:nvSpPr>
        <p:spPr>
          <a:xfrm>
            <a:off x="1969467" y="3476591"/>
            <a:ext cx="8460177" cy="2669937"/>
          </a:xfrm>
          <a:prstGeom prst="rect">
            <a:avLst/>
          </a:prstGeom>
        </p:spPr>
        <p:txBody>
          <a:bodyPr vert="horz" wrap="square" lIns="123825" tIns="123825" rIns="57150" bIns="123825" rtlCol="0" anchor="t" anchorCtr="0">
            <a:normAutofit/>
          </a:bodyPr>
          <a:lstStyle/>
          <a:p>
            <a:pPr>
              <a:lnSpc>
                <a:spcPct val="174000"/>
              </a:lnSpc>
            </a:pPr>
            <a:r>
              <a:rPr lang="en-US" sz="3075" b="1" dirty="0">
                <a:solidFill>
                  <a:srgbClr val="FFFFFF">
                    <a:alpha val="100000"/>
                  </a:srgbClr>
                </a:solidFill>
                <a:latin typeface="微软雅黑" panose="020B0503020204020204" charset="-122"/>
                <a:ea typeface="微软雅黑" panose="020B0503020204020204" charset="-122"/>
                <a:cs typeface="微软雅黑" panose="020B0503020204020204" charset="-122"/>
              </a:rPr>
              <a:t>VPU-24控制器参数</a:t>
            </a:r>
            <a:endParaRPr lang="en-US" sz="3075" b="1" dirty="0">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pic>
        <p:nvPicPr>
          <p:cNvPr id="8" name="图片 7" descr="欧莱克科技"/>
          <p:cNvPicPr>
            <a:picLocks noChangeAspect="1"/>
          </p:cNvPicPr>
          <p:nvPr/>
        </p:nvPicPr>
        <p:blipFill>
          <a:blip r:embed="rId2"/>
          <a:stretch>
            <a:fillRect/>
          </a:stretch>
        </p:blipFill>
        <p:spPr>
          <a:xfrm>
            <a:off x="9829800" y="228600"/>
            <a:ext cx="1873250" cy="487680"/>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grpSp>
        <p:nvGrpSpPr>
          <p:cNvPr id="2" name="Group 2"/>
          <p:cNvGrpSpPr/>
          <p:nvPr/>
        </p:nvGrpSpPr>
        <p:grpSpPr>
          <a:xfrm>
            <a:off x="4343439" y="1390903"/>
            <a:ext cx="3583020" cy="975360"/>
            <a:chOff x="4343439" y="1390903"/>
            <a:chExt cx="3583020" cy="975360"/>
          </a:xfrm>
        </p:grpSpPr>
        <p:sp>
          <p:nvSpPr>
            <p:cNvPr id="3" name="AutoShape 3"/>
            <p:cNvSpPr/>
            <p:nvPr/>
          </p:nvSpPr>
          <p:spPr>
            <a:xfrm>
              <a:off x="6951099" y="1390903"/>
              <a:ext cx="975360" cy="975360"/>
            </a:xfrm>
            <a:prstGeom prst="ellipse">
              <a:avLst/>
            </a:prstGeom>
            <a:solidFill>
              <a:schemeClr val="accent2">
                <a:alpha val="100000"/>
              </a:schemeClr>
            </a:solidFill>
          </p:spPr>
        </p:sp>
        <p:sp>
          <p:nvSpPr>
            <p:cNvPr id="4" name="AutoShape 4"/>
            <p:cNvSpPr/>
            <p:nvPr/>
          </p:nvSpPr>
          <p:spPr>
            <a:xfrm>
              <a:off x="4854091" y="1391888"/>
              <a:ext cx="2537366" cy="971419"/>
            </a:xfrm>
            <a:prstGeom prst="rect">
              <a:avLst/>
            </a:prstGeom>
            <a:solidFill>
              <a:schemeClr val="accent2">
                <a:alpha val="100000"/>
              </a:schemeClr>
            </a:solidFill>
          </p:spPr>
        </p:sp>
        <p:sp>
          <p:nvSpPr>
            <p:cNvPr id="5" name="AutoShape 5"/>
            <p:cNvSpPr/>
            <p:nvPr/>
          </p:nvSpPr>
          <p:spPr>
            <a:xfrm>
              <a:off x="4343439" y="1390903"/>
              <a:ext cx="975360" cy="975360"/>
            </a:xfrm>
            <a:prstGeom prst="ellipse">
              <a:avLst/>
            </a:prstGeom>
            <a:solidFill>
              <a:schemeClr val="accent2">
                <a:alpha val="100000"/>
              </a:schemeClr>
            </a:solidFill>
          </p:spPr>
        </p:sp>
      </p:grpSp>
      <p:sp>
        <p:nvSpPr>
          <p:cNvPr id="7" name="AutoShape 7"/>
          <p:cNvSpPr/>
          <p:nvPr/>
        </p:nvSpPr>
        <p:spPr>
          <a:xfrm>
            <a:off x="1049459" y="1392873"/>
            <a:ext cx="2537366" cy="971419"/>
          </a:xfrm>
          <a:prstGeom prst="rect">
            <a:avLst/>
          </a:prstGeom>
          <a:solidFill>
            <a:schemeClr val="accent2">
              <a:alpha val="100000"/>
            </a:schemeClr>
          </a:solidFill>
        </p:spPr>
      </p:sp>
      <p:sp>
        <p:nvSpPr>
          <p:cNvPr id="8" name="AutoShape 8"/>
          <p:cNvSpPr/>
          <p:nvPr/>
        </p:nvSpPr>
        <p:spPr>
          <a:xfrm>
            <a:off x="539110" y="1390903"/>
            <a:ext cx="975360" cy="975360"/>
          </a:xfrm>
          <a:prstGeom prst="ellipse">
            <a:avLst/>
          </a:prstGeom>
          <a:solidFill>
            <a:schemeClr val="accent2">
              <a:alpha val="100000"/>
            </a:schemeClr>
          </a:solidFill>
        </p:spPr>
      </p:sp>
      <p:sp>
        <p:nvSpPr>
          <p:cNvPr id="9" name="TextBox 9"/>
          <p:cNvSpPr txBox="1"/>
          <p:nvPr/>
        </p:nvSpPr>
        <p:spPr>
          <a:xfrm>
            <a:off x="601242" y="2425290"/>
            <a:ext cx="3433799" cy="1259772"/>
          </a:xfrm>
          <a:prstGeom prst="rect">
            <a:avLst/>
          </a:prstGeom>
        </p:spPr>
        <p:txBody>
          <a:bodyPr vert="horz" wrap="square" lIns="123825" tIns="123825" rIns="57150" bIns="123825" rtlCol="0" anchor="t" anchorCtr="0">
            <a:normAutofit/>
          </a:bodyPr>
          <a:lstStyle/>
          <a:p>
            <a:pPr>
              <a:lnSpc>
                <a:spcPct val="150000"/>
              </a:lnSpc>
            </a:pPr>
            <a:r>
              <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rPr>
              <a:t>VPU-24</a:t>
            </a:r>
            <a:endPar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0" name="AutoShape 10"/>
          <p:cNvSpPr/>
          <p:nvPr/>
        </p:nvSpPr>
        <p:spPr>
          <a:xfrm>
            <a:off x="3146770" y="1390903"/>
            <a:ext cx="975360" cy="975360"/>
          </a:xfrm>
          <a:prstGeom prst="ellipse">
            <a:avLst/>
          </a:prstGeom>
          <a:solidFill>
            <a:schemeClr val="accent2">
              <a:alpha val="100000"/>
            </a:schemeClr>
          </a:solidFill>
        </p:spPr>
      </p:sp>
      <p:sp>
        <p:nvSpPr>
          <p:cNvPr id="11" name="TextBox 11"/>
          <p:cNvSpPr txBox="1"/>
          <p:nvPr/>
        </p:nvSpPr>
        <p:spPr>
          <a:xfrm>
            <a:off x="601242" y="1602358"/>
            <a:ext cx="3433799" cy="552450"/>
          </a:xfrm>
          <a:prstGeom prst="rect">
            <a:avLst/>
          </a:prstGeom>
        </p:spPr>
        <p:txBody>
          <a:bodyPr vert="horz" wrap="square" lIns="123825" tIns="123825" rIns="57150" bIns="123825" rtlCol="0" anchor="ctr" anchorCtr="1">
            <a:normAutofit/>
          </a:bodyPr>
          <a:lstStyle/>
          <a:p>
            <a:pPr algn="ctr">
              <a:lnSpc>
                <a:spcPct val="120000"/>
              </a:lnSpc>
            </a:pPr>
            <a:r>
              <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rPr>
              <a:t>型号</a:t>
            </a:r>
            <a:endPar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12" name="TextBox 12"/>
          <p:cNvSpPr txBox="1"/>
          <p:nvPr/>
        </p:nvSpPr>
        <p:spPr>
          <a:xfrm>
            <a:off x="4405571" y="2425290"/>
            <a:ext cx="3433799" cy="1259772"/>
          </a:xfrm>
          <a:prstGeom prst="rect">
            <a:avLst/>
          </a:prstGeom>
        </p:spPr>
        <p:txBody>
          <a:bodyPr vert="horz" wrap="square" lIns="123825" tIns="123825" rIns="57150" bIns="123825" rtlCol="0" anchor="t" anchorCtr="0">
            <a:normAutofit/>
          </a:bodyPr>
          <a:lstStyle/>
          <a:p>
            <a:pPr>
              <a:lnSpc>
                <a:spcPct val="150000"/>
              </a:lnSpc>
            </a:pPr>
            <a:r>
              <a:rPr lang="en-US" sz="1200" dirty="0">
                <a:solidFill>
                  <a:schemeClr val="dk1">
                    <a:alpha val="100000"/>
                  </a:schemeClr>
                </a:solidFill>
                <a:latin typeface="微软雅黑" panose="020B0503020204020204" charset="-122"/>
                <a:ea typeface="微软雅黑" panose="020B0503020204020204" charset="-122"/>
                <a:cs typeface="微软雅黑" panose="020B0503020204020204" charset="-122"/>
              </a:rPr>
              <a:t>电源DC24V，功耗＜</a:t>
            </a:r>
            <a:r>
              <a:rPr lang="en-US" sz="1200" dirty="0" smtClean="0">
                <a:solidFill>
                  <a:schemeClr val="dk1">
                    <a:alpha val="100000"/>
                  </a:schemeClr>
                </a:solidFill>
                <a:latin typeface="微软雅黑" panose="020B0503020204020204" charset="-122"/>
                <a:ea typeface="微软雅黑" panose="020B0503020204020204" charset="-122"/>
                <a:cs typeface="微软雅黑" panose="020B0503020204020204" charset="-122"/>
              </a:rPr>
              <a:t>3VA</a:t>
            </a:r>
            <a:endParaRPr lang="en-US" sz="1200" dirty="0" smtClean="0">
              <a:solidFill>
                <a:schemeClr val="dk1">
                  <a:alpha val="100000"/>
                </a:schemeClr>
              </a:solidFill>
              <a:latin typeface="微软雅黑" panose="020B0503020204020204" charset="-122"/>
              <a:ea typeface="微软雅黑" panose="020B0503020204020204" charset="-122"/>
              <a:cs typeface="微软雅黑" panose="020B0503020204020204" charset="-122"/>
            </a:endParaRPr>
          </a:p>
          <a:p>
            <a:pPr>
              <a:lnSpc>
                <a:spcPct val="150000"/>
              </a:lnSpc>
            </a:pPr>
            <a:r>
              <a:rPr lang="en-US" sz="1200" dirty="0" err="1" smtClean="0">
                <a:solidFill>
                  <a:schemeClr val="dk1">
                    <a:alpha val="100000"/>
                  </a:schemeClr>
                </a:solidFill>
                <a:latin typeface="微软雅黑" panose="020B0503020204020204" charset="-122"/>
                <a:ea typeface="微软雅黑" panose="020B0503020204020204" charset="-122"/>
                <a:cs typeface="微软雅黑" panose="020B0503020204020204" charset="-122"/>
              </a:rPr>
              <a:t>输入一路DC</a:t>
            </a:r>
            <a:r>
              <a:rPr lang="en-US" sz="1200" dirty="0" smtClean="0">
                <a:solidFill>
                  <a:schemeClr val="dk1">
                    <a:alpha val="100000"/>
                  </a:schemeClr>
                </a:solidFill>
                <a:latin typeface="微软雅黑" panose="020B0503020204020204" charset="-122"/>
                <a:ea typeface="微软雅黑" panose="020B0503020204020204" charset="-122"/>
                <a:cs typeface="微软雅黑" panose="020B0503020204020204" charset="-122"/>
              </a:rPr>
              <a:t> 4～</a:t>
            </a:r>
            <a:r>
              <a:rPr lang="en-US" sz="1200" dirty="0">
                <a:solidFill>
                  <a:schemeClr val="dk1">
                    <a:alpha val="100000"/>
                  </a:schemeClr>
                </a:solidFill>
                <a:latin typeface="微软雅黑" panose="020B0503020204020204" charset="-122"/>
                <a:ea typeface="微软雅黑" panose="020B0503020204020204" charset="-122"/>
                <a:cs typeface="微软雅黑" panose="020B0503020204020204" charset="-122"/>
              </a:rPr>
              <a:t>20mA，二路</a:t>
            </a:r>
            <a:r>
              <a:rPr lang="en-US" sz="1200" dirty="0" smtClean="0">
                <a:solidFill>
                  <a:schemeClr val="dk1">
                    <a:alpha val="100000"/>
                  </a:schemeClr>
                </a:solidFill>
                <a:latin typeface="微软雅黑" panose="020B0503020204020204" charset="-122"/>
                <a:ea typeface="微软雅黑" panose="020B0503020204020204" charset="-122"/>
                <a:cs typeface="微软雅黑" panose="020B0503020204020204" charset="-122"/>
              </a:rPr>
              <a:t>DC2</a:t>
            </a:r>
            <a:r>
              <a:rPr lang="en-US" sz="1200" dirty="0">
                <a:solidFill>
                  <a:schemeClr val="dk1">
                    <a:alpha val="100000"/>
                  </a:schemeClr>
                </a:solidFill>
                <a:latin typeface="微软雅黑" panose="020B0503020204020204" charset="-122"/>
                <a:ea typeface="微软雅黑" panose="020B0503020204020204" charset="-122"/>
                <a:cs typeface="微软雅黑" panose="020B0503020204020204" charset="-122"/>
              </a:rPr>
              <a:t> </a:t>
            </a:r>
            <a:r>
              <a:rPr lang="en-US" altLang="zh-CN" sz="1200" dirty="0" smtClean="0">
                <a:solidFill>
                  <a:schemeClr val="dk1">
                    <a:alpha val="100000"/>
                  </a:schemeClr>
                </a:solidFill>
                <a:latin typeface="微软雅黑" panose="020B0503020204020204" charset="-122"/>
                <a:ea typeface="微软雅黑" panose="020B0503020204020204" charset="-122"/>
                <a:cs typeface="微软雅黑" panose="020B0503020204020204" charset="-122"/>
              </a:rPr>
              <a:t>0</a:t>
            </a:r>
            <a:r>
              <a:rPr lang="en-US" sz="1200" dirty="0" smtClean="0">
                <a:solidFill>
                  <a:schemeClr val="dk1">
                    <a:alpha val="100000"/>
                  </a:schemeClr>
                </a:solidFill>
                <a:latin typeface="微软雅黑" panose="020B0503020204020204" charset="-122"/>
                <a:ea typeface="微软雅黑" panose="020B0503020204020204" charset="-122"/>
                <a:cs typeface="微软雅黑" panose="020B0503020204020204" charset="-122"/>
              </a:rPr>
              <a:t>～10V</a:t>
            </a:r>
            <a:endParaRPr lang="en-US" sz="1200" dirty="0" smtClean="0">
              <a:solidFill>
                <a:schemeClr val="dk1">
                  <a:alpha val="100000"/>
                </a:schemeClr>
              </a:solidFill>
              <a:latin typeface="微软雅黑" panose="020B0503020204020204" charset="-122"/>
              <a:ea typeface="微软雅黑" panose="020B0503020204020204" charset="-122"/>
              <a:cs typeface="微软雅黑" panose="020B0503020204020204" charset="-122"/>
            </a:endParaRPr>
          </a:p>
          <a:p>
            <a:pPr>
              <a:lnSpc>
                <a:spcPct val="150000"/>
              </a:lnSpc>
            </a:pPr>
            <a:r>
              <a:rPr lang="en-US" sz="1200" dirty="0" smtClean="0">
                <a:solidFill>
                  <a:schemeClr val="dk1">
                    <a:alpha val="100000"/>
                  </a:schemeClr>
                </a:solidFill>
                <a:latin typeface="微软雅黑" panose="020B0503020204020204" charset="-122"/>
                <a:ea typeface="微软雅黑" panose="020B0503020204020204" charset="-122"/>
                <a:cs typeface="微软雅黑" panose="020B0503020204020204" charset="-122"/>
              </a:rPr>
              <a:t>输出</a:t>
            </a:r>
            <a:r>
              <a:rPr lang="en-US" altLang="zh-CN" sz="1200" dirty="0" smtClean="0">
                <a:solidFill>
                  <a:schemeClr val="dk1">
                    <a:alpha val="100000"/>
                  </a:schemeClr>
                </a:solidFill>
                <a:latin typeface="微软雅黑" panose="020B0503020204020204" charset="-122"/>
                <a:ea typeface="微软雅黑" panose="020B0503020204020204" charset="-122"/>
                <a:cs typeface="微软雅黑" panose="020B0503020204020204" charset="-122"/>
              </a:rPr>
              <a:t>一路</a:t>
            </a:r>
            <a:r>
              <a:rPr lang="en-US" altLang="zh-CN" sz="1200" dirty="0">
                <a:solidFill>
                  <a:schemeClr val="dk1">
                    <a:alpha val="100000"/>
                  </a:schemeClr>
                </a:solidFill>
                <a:latin typeface="微软雅黑" panose="020B0503020204020204" charset="-122"/>
                <a:ea typeface="微软雅黑" panose="020B0503020204020204" charset="-122"/>
                <a:cs typeface="微软雅黑" panose="020B0503020204020204" charset="-122"/>
              </a:rPr>
              <a:t>DC2 0～</a:t>
            </a:r>
            <a:r>
              <a:rPr lang="en-US" altLang="zh-CN" sz="1200" dirty="0" smtClean="0">
                <a:solidFill>
                  <a:schemeClr val="dk1">
                    <a:alpha val="100000"/>
                  </a:schemeClr>
                </a:solidFill>
                <a:latin typeface="微软雅黑" panose="020B0503020204020204" charset="-122"/>
                <a:ea typeface="微软雅黑" panose="020B0503020204020204" charset="-122"/>
                <a:cs typeface="微软雅黑" panose="020B0503020204020204" charset="-122"/>
              </a:rPr>
              <a:t>10V</a:t>
            </a:r>
            <a:r>
              <a:rPr lang="zh-CN" altLang="en-US" sz="1200" dirty="0" smtClean="0">
                <a:solidFill>
                  <a:schemeClr val="dk1">
                    <a:alpha val="100000"/>
                  </a:schemeClr>
                </a:solidFill>
                <a:latin typeface="微软雅黑" panose="020B0503020204020204" charset="-122"/>
                <a:ea typeface="微软雅黑" panose="020B0503020204020204" charset="-122"/>
                <a:cs typeface="微软雅黑" panose="020B0503020204020204" charset="-122"/>
              </a:rPr>
              <a:t>，</a:t>
            </a:r>
            <a:r>
              <a:rPr lang="en-US" sz="1200" dirty="0" err="1" smtClean="0">
                <a:solidFill>
                  <a:schemeClr val="dk1">
                    <a:alpha val="100000"/>
                  </a:schemeClr>
                </a:solidFill>
                <a:latin typeface="微软雅黑" panose="020B0503020204020204" charset="-122"/>
                <a:ea typeface="微软雅黑" panose="020B0503020204020204" charset="-122"/>
                <a:cs typeface="微软雅黑" panose="020B0503020204020204" charset="-122"/>
              </a:rPr>
              <a:t>二路DC</a:t>
            </a:r>
            <a:r>
              <a:rPr lang="en-US" sz="1200" dirty="0" smtClean="0">
                <a:solidFill>
                  <a:schemeClr val="dk1">
                    <a:alpha val="100000"/>
                  </a:schemeClr>
                </a:solidFill>
                <a:latin typeface="微软雅黑" panose="020B0503020204020204" charset="-122"/>
                <a:ea typeface="微软雅黑" panose="020B0503020204020204" charset="-122"/>
                <a:cs typeface="微软雅黑" panose="020B0503020204020204" charset="-122"/>
              </a:rPr>
              <a:t> 4～20mA。</a:t>
            </a:r>
            <a:endParaRPr lang="en-US" sz="1200" dirty="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3" name="TextBox 13"/>
          <p:cNvSpPr txBox="1"/>
          <p:nvPr/>
        </p:nvSpPr>
        <p:spPr>
          <a:xfrm>
            <a:off x="4405571" y="1601372"/>
            <a:ext cx="3433799" cy="552450"/>
          </a:xfrm>
          <a:prstGeom prst="rect">
            <a:avLst/>
          </a:prstGeom>
        </p:spPr>
        <p:txBody>
          <a:bodyPr vert="horz" wrap="square" lIns="123825" tIns="123825" rIns="57150" bIns="123825" rtlCol="0" anchor="ctr" anchorCtr="1">
            <a:normAutofit/>
          </a:bodyPr>
          <a:lstStyle/>
          <a:p>
            <a:pPr algn="ctr">
              <a:lnSpc>
                <a:spcPct val="120000"/>
              </a:lnSpc>
            </a:pPr>
            <a:r>
              <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rPr>
              <a:t>控制器</a:t>
            </a:r>
            <a:endPar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14" name="AutoShape 14"/>
          <p:cNvSpPr/>
          <p:nvPr/>
        </p:nvSpPr>
        <p:spPr>
          <a:xfrm>
            <a:off x="1049459" y="3941002"/>
            <a:ext cx="2537366" cy="971419"/>
          </a:xfrm>
          <a:prstGeom prst="rect">
            <a:avLst/>
          </a:prstGeom>
          <a:solidFill>
            <a:schemeClr val="accent2">
              <a:alpha val="100000"/>
            </a:schemeClr>
          </a:solidFill>
        </p:spPr>
      </p:sp>
      <p:sp>
        <p:nvSpPr>
          <p:cNvPr id="15" name="AutoShape 15"/>
          <p:cNvSpPr/>
          <p:nvPr/>
        </p:nvSpPr>
        <p:spPr>
          <a:xfrm>
            <a:off x="539110" y="3939031"/>
            <a:ext cx="975360" cy="975360"/>
          </a:xfrm>
          <a:prstGeom prst="ellipse">
            <a:avLst/>
          </a:prstGeom>
          <a:solidFill>
            <a:schemeClr val="accent2">
              <a:alpha val="100000"/>
            </a:schemeClr>
          </a:solidFill>
        </p:spPr>
      </p:sp>
      <p:sp>
        <p:nvSpPr>
          <p:cNvPr id="16" name="TextBox 16"/>
          <p:cNvSpPr txBox="1"/>
          <p:nvPr/>
        </p:nvSpPr>
        <p:spPr>
          <a:xfrm>
            <a:off x="601242" y="4982395"/>
            <a:ext cx="3433799" cy="1262987"/>
          </a:xfrm>
          <a:prstGeom prst="rect">
            <a:avLst/>
          </a:prstGeom>
        </p:spPr>
        <p:txBody>
          <a:bodyPr vert="horz" wrap="square" lIns="123825" tIns="123825" rIns="57150" bIns="123825" rtlCol="0" anchor="t" anchorCtr="0">
            <a:normAutofit/>
          </a:bodyPr>
          <a:lstStyle/>
          <a:p>
            <a:pPr>
              <a:lnSpc>
                <a:spcPct val="150000"/>
              </a:lnSpc>
            </a:pPr>
            <a:r>
              <a:rPr lang="en-US" sz="1200">
                <a:solidFill>
                  <a:schemeClr val="dk1">
                    <a:alpha val="100000"/>
                  </a:schemeClr>
                </a:solidFill>
                <a:latin typeface="微软雅黑" panose="020B0503020204020204" charset="-122"/>
                <a:ea typeface="微软雅黑" panose="020B0503020204020204" charset="-122"/>
                <a:cs typeface="微软雅黑" panose="020B0503020204020204" charset="-122"/>
              </a:rPr>
              <a:t>信号输入、电源、输出间＞AC2KV，冲击耐受电压2×10µs 2500V，介电强度1500VAC，控制器外形尺寸330*250*160mm。</a:t>
            </a:r>
            <a:endParaRPr lang="en-US" sz="12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7" name="AutoShape 17"/>
          <p:cNvSpPr/>
          <p:nvPr/>
        </p:nvSpPr>
        <p:spPr>
          <a:xfrm>
            <a:off x="3146770" y="3939031"/>
            <a:ext cx="975360" cy="975360"/>
          </a:xfrm>
          <a:prstGeom prst="ellipse">
            <a:avLst/>
          </a:prstGeom>
          <a:solidFill>
            <a:schemeClr val="accent2">
              <a:alpha val="100000"/>
            </a:schemeClr>
          </a:solidFill>
        </p:spPr>
      </p:sp>
      <p:sp>
        <p:nvSpPr>
          <p:cNvPr id="18" name="TextBox 18"/>
          <p:cNvSpPr txBox="1"/>
          <p:nvPr/>
        </p:nvSpPr>
        <p:spPr>
          <a:xfrm>
            <a:off x="601242" y="4150486"/>
            <a:ext cx="3433799" cy="552450"/>
          </a:xfrm>
          <a:prstGeom prst="rect">
            <a:avLst/>
          </a:prstGeom>
        </p:spPr>
        <p:txBody>
          <a:bodyPr vert="horz" wrap="square" lIns="123825" tIns="123825" rIns="57150" bIns="123825" rtlCol="0" anchor="ctr" anchorCtr="1">
            <a:normAutofit/>
          </a:bodyPr>
          <a:lstStyle/>
          <a:p>
            <a:pPr algn="ctr">
              <a:lnSpc>
                <a:spcPct val="120000"/>
              </a:lnSpc>
            </a:pPr>
            <a:r>
              <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rPr>
              <a:t>耐压与冲击</a:t>
            </a:r>
            <a:endPar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19" name="AutoShape 19"/>
          <p:cNvSpPr/>
          <p:nvPr/>
        </p:nvSpPr>
        <p:spPr>
          <a:xfrm>
            <a:off x="4853788" y="3941002"/>
            <a:ext cx="2537366" cy="971419"/>
          </a:xfrm>
          <a:prstGeom prst="rect">
            <a:avLst/>
          </a:prstGeom>
          <a:solidFill>
            <a:schemeClr val="accent2">
              <a:alpha val="100000"/>
            </a:schemeClr>
          </a:solidFill>
        </p:spPr>
      </p:sp>
      <p:sp>
        <p:nvSpPr>
          <p:cNvPr id="20" name="AutoShape 20"/>
          <p:cNvSpPr/>
          <p:nvPr/>
        </p:nvSpPr>
        <p:spPr>
          <a:xfrm>
            <a:off x="4343439" y="3939031"/>
            <a:ext cx="975360" cy="975360"/>
          </a:xfrm>
          <a:prstGeom prst="ellipse">
            <a:avLst/>
          </a:prstGeom>
          <a:solidFill>
            <a:schemeClr val="accent2">
              <a:alpha val="100000"/>
            </a:schemeClr>
          </a:solidFill>
        </p:spPr>
      </p:sp>
      <p:sp>
        <p:nvSpPr>
          <p:cNvPr id="21" name="TextBox 21"/>
          <p:cNvSpPr txBox="1"/>
          <p:nvPr/>
        </p:nvSpPr>
        <p:spPr>
          <a:xfrm>
            <a:off x="4405571" y="4982395"/>
            <a:ext cx="3438525" cy="1262987"/>
          </a:xfrm>
          <a:prstGeom prst="rect">
            <a:avLst/>
          </a:prstGeom>
        </p:spPr>
        <p:txBody>
          <a:bodyPr vert="horz" wrap="square" lIns="123825" tIns="123825" rIns="57150" bIns="123825" rtlCol="0" anchor="t" anchorCtr="0">
            <a:normAutofit/>
          </a:bodyPr>
          <a:lstStyle/>
          <a:p>
            <a:pPr>
              <a:lnSpc>
                <a:spcPct val="150000"/>
              </a:lnSpc>
            </a:pPr>
            <a:r>
              <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rPr>
              <a:t>配套固定件可调高度、朝向、前后俯仰、左右倾角，驱动电动阀门数量2台（选装）。</a:t>
            </a:r>
            <a:endPar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22" name="AutoShape 22"/>
          <p:cNvSpPr/>
          <p:nvPr/>
        </p:nvSpPr>
        <p:spPr>
          <a:xfrm>
            <a:off x="6951099" y="3939031"/>
            <a:ext cx="975360" cy="975360"/>
          </a:xfrm>
          <a:prstGeom prst="ellipse">
            <a:avLst/>
          </a:prstGeom>
          <a:solidFill>
            <a:schemeClr val="accent2">
              <a:alpha val="100000"/>
            </a:schemeClr>
          </a:solidFill>
        </p:spPr>
      </p:sp>
      <p:sp>
        <p:nvSpPr>
          <p:cNvPr id="23" name="TextBox 23"/>
          <p:cNvSpPr txBox="1"/>
          <p:nvPr/>
        </p:nvSpPr>
        <p:spPr>
          <a:xfrm>
            <a:off x="4386521" y="4150486"/>
            <a:ext cx="3433799" cy="552450"/>
          </a:xfrm>
          <a:prstGeom prst="rect">
            <a:avLst/>
          </a:prstGeom>
        </p:spPr>
        <p:txBody>
          <a:bodyPr vert="horz" wrap="square" lIns="123825" tIns="123825" rIns="57150" bIns="123825" rtlCol="0" anchor="ctr" anchorCtr="1">
            <a:normAutofit/>
          </a:bodyPr>
          <a:lstStyle/>
          <a:p>
            <a:pPr algn="ctr">
              <a:lnSpc>
                <a:spcPct val="120000"/>
              </a:lnSpc>
            </a:pPr>
            <a:r>
              <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rPr>
              <a:t>固定件与驱动</a:t>
            </a:r>
            <a:endPar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grpSp>
        <p:nvGrpSpPr>
          <p:cNvPr id="24" name="Group 24"/>
          <p:cNvGrpSpPr/>
          <p:nvPr/>
        </p:nvGrpSpPr>
        <p:grpSpPr>
          <a:xfrm>
            <a:off x="454963" y="93878"/>
            <a:ext cx="10641129" cy="826316"/>
            <a:chOff x="454963" y="93878"/>
            <a:chExt cx="10641129" cy="826316"/>
          </a:xfrm>
        </p:grpSpPr>
        <p:sp>
          <p:nvSpPr>
            <p:cNvPr id="25" name="AutoShape 25"/>
            <p:cNvSpPr/>
            <p:nvPr/>
          </p:nvSpPr>
          <p:spPr>
            <a:xfrm>
              <a:off x="454963" y="331168"/>
              <a:ext cx="84147" cy="84147"/>
            </a:xfrm>
            <a:prstGeom prst="ellipse">
              <a:avLst/>
            </a:prstGeom>
            <a:solidFill>
              <a:schemeClr val="accent1">
                <a:alpha val="100000"/>
              </a:schemeClr>
            </a:solidFill>
          </p:spPr>
        </p:sp>
        <p:sp>
          <p:nvSpPr>
            <p:cNvPr id="26" name="AutoShape 26"/>
            <p:cNvSpPr/>
            <p:nvPr/>
          </p:nvSpPr>
          <p:spPr>
            <a:xfrm>
              <a:off x="575049" y="337743"/>
              <a:ext cx="78137" cy="78137"/>
            </a:xfrm>
            <a:prstGeom prst="ellipse">
              <a:avLst/>
            </a:prstGeom>
            <a:solidFill>
              <a:schemeClr val="accent1">
                <a:alpha val="80000"/>
              </a:schemeClr>
            </a:solidFill>
          </p:spPr>
        </p:sp>
        <p:sp>
          <p:nvSpPr>
            <p:cNvPr id="27" name="AutoShape 27"/>
            <p:cNvSpPr/>
            <p:nvPr/>
          </p:nvSpPr>
          <p:spPr>
            <a:xfrm>
              <a:off x="689125" y="339460"/>
              <a:ext cx="74704" cy="74704"/>
            </a:xfrm>
            <a:prstGeom prst="ellipse">
              <a:avLst/>
            </a:prstGeom>
            <a:solidFill>
              <a:schemeClr val="accent1">
                <a:alpha val="60000"/>
              </a:schemeClr>
            </a:solidFill>
          </p:spPr>
        </p:sp>
        <p:sp>
          <p:nvSpPr>
            <p:cNvPr id="28" name="AutoShape 28"/>
            <p:cNvSpPr/>
            <p:nvPr/>
          </p:nvSpPr>
          <p:spPr>
            <a:xfrm>
              <a:off x="799768" y="348430"/>
              <a:ext cx="69238" cy="69238"/>
            </a:xfrm>
            <a:prstGeom prst="ellipse">
              <a:avLst/>
            </a:prstGeom>
            <a:solidFill>
              <a:schemeClr val="accent1">
                <a:alpha val="40000"/>
              </a:schemeClr>
            </a:solidFill>
          </p:spPr>
        </p:sp>
        <p:sp>
          <p:nvSpPr>
            <p:cNvPr id="29" name="AutoShape 29"/>
            <p:cNvSpPr/>
            <p:nvPr/>
          </p:nvSpPr>
          <p:spPr>
            <a:xfrm>
              <a:off x="904945" y="344297"/>
              <a:ext cx="65594" cy="65594"/>
            </a:xfrm>
            <a:prstGeom prst="ellipse">
              <a:avLst/>
            </a:prstGeom>
            <a:solidFill>
              <a:schemeClr val="accent1">
                <a:alpha val="20000"/>
              </a:schemeClr>
            </a:solidFill>
          </p:spPr>
        </p:sp>
        <p:sp>
          <p:nvSpPr>
            <p:cNvPr id="30" name="AutoShape 30"/>
            <p:cNvSpPr/>
            <p:nvPr/>
          </p:nvSpPr>
          <p:spPr>
            <a:xfrm>
              <a:off x="454963" y="448942"/>
              <a:ext cx="84147" cy="84147"/>
            </a:xfrm>
            <a:prstGeom prst="ellipse">
              <a:avLst/>
            </a:prstGeom>
            <a:solidFill>
              <a:schemeClr val="accent1">
                <a:alpha val="100000"/>
              </a:schemeClr>
            </a:solidFill>
          </p:spPr>
        </p:sp>
        <p:sp>
          <p:nvSpPr>
            <p:cNvPr id="31" name="AutoShape 31"/>
            <p:cNvSpPr/>
            <p:nvPr/>
          </p:nvSpPr>
          <p:spPr>
            <a:xfrm>
              <a:off x="575049" y="455517"/>
              <a:ext cx="78137" cy="78137"/>
            </a:xfrm>
            <a:prstGeom prst="ellipse">
              <a:avLst/>
            </a:prstGeom>
            <a:solidFill>
              <a:schemeClr val="accent1">
                <a:alpha val="80000"/>
              </a:schemeClr>
            </a:solidFill>
          </p:spPr>
        </p:sp>
        <p:sp>
          <p:nvSpPr>
            <p:cNvPr id="32" name="AutoShape 32"/>
            <p:cNvSpPr/>
            <p:nvPr/>
          </p:nvSpPr>
          <p:spPr>
            <a:xfrm>
              <a:off x="689125" y="457233"/>
              <a:ext cx="74704" cy="74704"/>
            </a:xfrm>
            <a:prstGeom prst="ellipse">
              <a:avLst/>
            </a:prstGeom>
            <a:solidFill>
              <a:schemeClr val="accent1">
                <a:alpha val="60000"/>
              </a:schemeClr>
            </a:solidFill>
          </p:spPr>
        </p:sp>
        <p:sp>
          <p:nvSpPr>
            <p:cNvPr id="33" name="AutoShape 33"/>
            <p:cNvSpPr/>
            <p:nvPr/>
          </p:nvSpPr>
          <p:spPr>
            <a:xfrm>
              <a:off x="799768" y="466203"/>
              <a:ext cx="69238" cy="69238"/>
            </a:xfrm>
            <a:prstGeom prst="ellipse">
              <a:avLst/>
            </a:prstGeom>
            <a:solidFill>
              <a:schemeClr val="accent1">
                <a:alpha val="40000"/>
              </a:schemeClr>
            </a:solidFill>
          </p:spPr>
        </p:sp>
        <p:sp>
          <p:nvSpPr>
            <p:cNvPr id="34" name="AutoShape 34"/>
            <p:cNvSpPr/>
            <p:nvPr/>
          </p:nvSpPr>
          <p:spPr>
            <a:xfrm>
              <a:off x="904945" y="462070"/>
              <a:ext cx="65594" cy="65594"/>
            </a:xfrm>
            <a:prstGeom prst="ellipse">
              <a:avLst/>
            </a:prstGeom>
            <a:solidFill>
              <a:schemeClr val="accent1">
                <a:alpha val="20000"/>
              </a:schemeClr>
            </a:solidFill>
          </p:spPr>
        </p:sp>
        <p:sp>
          <p:nvSpPr>
            <p:cNvPr id="35" name="AutoShape 35"/>
            <p:cNvSpPr/>
            <p:nvPr/>
          </p:nvSpPr>
          <p:spPr>
            <a:xfrm>
              <a:off x="454963" y="566715"/>
              <a:ext cx="84147" cy="84147"/>
            </a:xfrm>
            <a:prstGeom prst="ellipse">
              <a:avLst/>
            </a:prstGeom>
            <a:solidFill>
              <a:schemeClr val="accent1">
                <a:alpha val="100000"/>
              </a:schemeClr>
            </a:solidFill>
          </p:spPr>
        </p:sp>
        <p:sp>
          <p:nvSpPr>
            <p:cNvPr id="36" name="AutoShape 36"/>
            <p:cNvSpPr/>
            <p:nvPr/>
          </p:nvSpPr>
          <p:spPr>
            <a:xfrm>
              <a:off x="575049" y="573291"/>
              <a:ext cx="78137" cy="78137"/>
            </a:xfrm>
            <a:prstGeom prst="ellipse">
              <a:avLst/>
            </a:prstGeom>
            <a:solidFill>
              <a:schemeClr val="accent1">
                <a:alpha val="80000"/>
              </a:schemeClr>
            </a:solidFill>
          </p:spPr>
        </p:sp>
        <p:sp>
          <p:nvSpPr>
            <p:cNvPr id="37" name="AutoShape 37"/>
            <p:cNvSpPr/>
            <p:nvPr/>
          </p:nvSpPr>
          <p:spPr>
            <a:xfrm>
              <a:off x="689125" y="575007"/>
              <a:ext cx="74704" cy="74704"/>
            </a:xfrm>
            <a:prstGeom prst="ellipse">
              <a:avLst/>
            </a:prstGeom>
            <a:solidFill>
              <a:schemeClr val="accent1">
                <a:alpha val="60000"/>
              </a:schemeClr>
            </a:solidFill>
          </p:spPr>
        </p:sp>
        <p:sp>
          <p:nvSpPr>
            <p:cNvPr id="38" name="AutoShape 38"/>
            <p:cNvSpPr/>
            <p:nvPr/>
          </p:nvSpPr>
          <p:spPr>
            <a:xfrm>
              <a:off x="799768" y="583977"/>
              <a:ext cx="69238" cy="69238"/>
            </a:xfrm>
            <a:prstGeom prst="ellipse">
              <a:avLst/>
            </a:prstGeom>
            <a:solidFill>
              <a:schemeClr val="accent1">
                <a:alpha val="40000"/>
              </a:schemeClr>
            </a:solidFill>
          </p:spPr>
        </p:sp>
        <p:sp>
          <p:nvSpPr>
            <p:cNvPr id="39" name="AutoShape 39"/>
            <p:cNvSpPr/>
            <p:nvPr/>
          </p:nvSpPr>
          <p:spPr>
            <a:xfrm>
              <a:off x="904945" y="579844"/>
              <a:ext cx="65594" cy="65594"/>
            </a:xfrm>
            <a:prstGeom prst="ellipse">
              <a:avLst/>
            </a:prstGeom>
            <a:solidFill>
              <a:schemeClr val="accent1">
                <a:alpha val="20000"/>
              </a:schemeClr>
            </a:solidFill>
          </p:spPr>
        </p:sp>
        <p:sp>
          <p:nvSpPr>
            <p:cNvPr id="40" name="AutoShape 40"/>
            <p:cNvSpPr/>
            <p:nvPr/>
          </p:nvSpPr>
          <p:spPr>
            <a:xfrm>
              <a:off x="454963" y="684489"/>
              <a:ext cx="84147" cy="84147"/>
            </a:xfrm>
            <a:prstGeom prst="ellipse">
              <a:avLst/>
            </a:prstGeom>
            <a:solidFill>
              <a:schemeClr val="accent1">
                <a:alpha val="100000"/>
              </a:schemeClr>
            </a:solidFill>
          </p:spPr>
        </p:sp>
        <p:sp>
          <p:nvSpPr>
            <p:cNvPr id="41" name="AutoShape 41"/>
            <p:cNvSpPr/>
            <p:nvPr/>
          </p:nvSpPr>
          <p:spPr>
            <a:xfrm>
              <a:off x="575049" y="691064"/>
              <a:ext cx="78137" cy="78137"/>
            </a:xfrm>
            <a:prstGeom prst="ellipse">
              <a:avLst/>
            </a:prstGeom>
            <a:solidFill>
              <a:schemeClr val="accent1">
                <a:alpha val="80000"/>
              </a:schemeClr>
            </a:solidFill>
          </p:spPr>
        </p:sp>
        <p:sp>
          <p:nvSpPr>
            <p:cNvPr id="42" name="AutoShape 42"/>
            <p:cNvSpPr/>
            <p:nvPr/>
          </p:nvSpPr>
          <p:spPr>
            <a:xfrm>
              <a:off x="689125" y="692781"/>
              <a:ext cx="74704" cy="74704"/>
            </a:xfrm>
            <a:prstGeom prst="ellipse">
              <a:avLst/>
            </a:prstGeom>
            <a:solidFill>
              <a:schemeClr val="accent1">
                <a:alpha val="60000"/>
              </a:schemeClr>
            </a:solidFill>
          </p:spPr>
        </p:sp>
        <p:sp>
          <p:nvSpPr>
            <p:cNvPr id="43" name="AutoShape 43"/>
            <p:cNvSpPr/>
            <p:nvPr/>
          </p:nvSpPr>
          <p:spPr>
            <a:xfrm>
              <a:off x="799768" y="701751"/>
              <a:ext cx="69238" cy="69238"/>
            </a:xfrm>
            <a:prstGeom prst="ellipse">
              <a:avLst/>
            </a:prstGeom>
            <a:solidFill>
              <a:schemeClr val="accent1">
                <a:alpha val="40000"/>
              </a:schemeClr>
            </a:solidFill>
          </p:spPr>
        </p:sp>
        <p:sp>
          <p:nvSpPr>
            <p:cNvPr id="44" name="AutoShape 44"/>
            <p:cNvSpPr/>
            <p:nvPr/>
          </p:nvSpPr>
          <p:spPr>
            <a:xfrm>
              <a:off x="904945" y="697618"/>
              <a:ext cx="65594" cy="65594"/>
            </a:xfrm>
            <a:prstGeom prst="ellipse">
              <a:avLst/>
            </a:prstGeom>
            <a:solidFill>
              <a:schemeClr val="accent1">
                <a:alpha val="20000"/>
              </a:schemeClr>
            </a:solidFill>
          </p:spPr>
        </p:sp>
        <p:sp>
          <p:nvSpPr>
            <p:cNvPr id="45" name="TextBox 45"/>
            <p:cNvSpPr txBox="1"/>
            <p:nvPr/>
          </p:nvSpPr>
          <p:spPr>
            <a:xfrm>
              <a:off x="1094842" y="93878"/>
              <a:ext cx="10001250" cy="826316"/>
            </a:xfrm>
            <a:prstGeom prst="rect">
              <a:avLst/>
            </a:prstGeom>
          </p:spPr>
          <p:txBody>
            <a:bodyPr vert="horz" wrap="square" lIns="123825" tIns="123825" rIns="57150" bIns="123825" rtlCol="0" anchor="t" anchorCtr="0">
              <a:spAutoFit/>
            </a:bodyPr>
            <a:lstStyle/>
            <a:p>
              <a:pPr>
                <a:lnSpc>
                  <a:spcPct val="140000"/>
                </a:lnSpc>
              </a:pPr>
              <a:r>
                <a:rPr lang="zh-CN" altLang="en-US" sz="3000" b="1" dirty="0">
                  <a:solidFill>
                    <a:schemeClr val="accent1">
                      <a:alpha val="100000"/>
                    </a:schemeClr>
                  </a:solidFill>
                  <a:latin typeface="微软雅黑" panose="020B0503020204020204" charset="-122"/>
                  <a:ea typeface="微软雅黑" panose="020B0503020204020204" charset="-122"/>
                  <a:cs typeface="微软雅黑" panose="020B0503020204020204" charset="-122"/>
                </a:rPr>
                <a:t>参数</a:t>
              </a:r>
              <a:endParaRPr lang="en-US" sz="3000" b="1" dirty="0">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pic>
        <p:nvPicPr>
          <p:cNvPr id="46" name="图片 4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92440" y="1430501"/>
            <a:ext cx="3638590" cy="4509121"/>
          </a:xfrm>
          <a:prstGeom prst="rect">
            <a:avLst/>
          </a:prstGeom>
        </p:spPr>
      </p:pic>
      <p:pic>
        <p:nvPicPr>
          <p:cNvPr id="54" name="图片 53" descr="欧莱克科技"/>
          <p:cNvPicPr>
            <a:picLocks noChangeAspect="1"/>
          </p:cNvPicPr>
          <p:nvPr/>
        </p:nvPicPr>
        <p:blipFill>
          <a:blip r:embed="rId3"/>
          <a:stretch>
            <a:fillRect/>
          </a:stretch>
        </p:blipFill>
        <p:spPr>
          <a:xfrm>
            <a:off x="9405620" y="283210"/>
            <a:ext cx="2681605" cy="698500"/>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794" b="794"/>
          <a:stretch>
            <a:fillRect/>
          </a:stretch>
        </p:blipFill>
        <p:spPr>
          <a:xfrm>
            <a:off x="736965" y="1348735"/>
            <a:ext cx="3481275" cy="2386781"/>
          </a:xfrm>
          <a:prstGeom prst="rect">
            <a:avLst/>
          </a:prstGeom>
          <a:noFill/>
        </p:spPr>
      </p:pic>
      <p:pic>
        <p:nvPicPr>
          <p:cNvPr id="3" name="Picture 3"/>
          <p:cNvPicPr>
            <a:picLocks noChangeAspect="1"/>
          </p:cNvPicPr>
          <p:nvPr/>
        </p:nvPicPr>
        <p:blipFill>
          <a:blip r:embed="rId3"/>
          <a:srcRect t="15720" b="15720"/>
          <a:stretch>
            <a:fillRect/>
          </a:stretch>
        </p:blipFill>
        <p:spPr>
          <a:xfrm>
            <a:off x="7764191" y="1348735"/>
            <a:ext cx="3481275" cy="2386781"/>
          </a:xfrm>
          <a:prstGeom prst="rect">
            <a:avLst/>
          </a:prstGeom>
          <a:noFill/>
        </p:spPr>
      </p:pic>
      <p:sp>
        <p:nvSpPr>
          <p:cNvPr id="4" name="AutoShape 4"/>
          <p:cNvSpPr/>
          <p:nvPr/>
        </p:nvSpPr>
        <p:spPr>
          <a:xfrm rot="5400000">
            <a:off x="2351479" y="3996985"/>
            <a:ext cx="252248" cy="261610"/>
          </a:xfrm>
          <a:prstGeom prst="chevron">
            <a:avLst/>
          </a:prstGeom>
          <a:solidFill>
            <a:schemeClr val="accent1">
              <a:alpha val="100000"/>
            </a:schemeClr>
          </a:solidFill>
        </p:spPr>
      </p:sp>
      <p:sp>
        <p:nvSpPr>
          <p:cNvPr id="5" name="AutoShape 5"/>
          <p:cNvSpPr/>
          <p:nvPr/>
        </p:nvSpPr>
        <p:spPr>
          <a:xfrm rot="5400000">
            <a:off x="2351479" y="4202989"/>
            <a:ext cx="252248" cy="261610"/>
          </a:xfrm>
          <a:prstGeom prst="chevron">
            <a:avLst/>
          </a:prstGeom>
          <a:solidFill>
            <a:schemeClr val="accent1">
              <a:lumMod val="75000"/>
              <a:alpha val="100000"/>
            </a:schemeClr>
          </a:solidFill>
        </p:spPr>
      </p:sp>
      <p:sp>
        <p:nvSpPr>
          <p:cNvPr id="6" name="AutoShape 6"/>
          <p:cNvSpPr/>
          <p:nvPr/>
        </p:nvSpPr>
        <p:spPr>
          <a:xfrm rot="5400000">
            <a:off x="5969876" y="4026659"/>
            <a:ext cx="252248" cy="261610"/>
          </a:xfrm>
          <a:prstGeom prst="chevron">
            <a:avLst/>
          </a:prstGeom>
          <a:solidFill>
            <a:schemeClr val="accent1">
              <a:alpha val="100000"/>
            </a:schemeClr>
          </a:solidFill>
        </p:spPr>
      </p:sp>
      <p:sp>
        <p:nvSpPr>
          <p:cNvPr id="7" name="AutoShape 7"/>
          <p:cNvSpPr/>
          <p:nvPr/>
        </p:nvSpPr>
        <p:spPr>
          <a:xfrm rot="5400000">
            <a:off x="5969876" y="4232663"/>
            <a:ext cx="252248" cy="261610"/>
          </a:xfrm>
          <a:prstGeom prst="chevron">
            <a:avLst/>
          </a:prstGeom>
          <a:solidFill>
            <a:schemeClr val="accent1">
              <a:lumMod val="75000"/>
              <a:alpha val="100000"/>
            </a:schemeClr>
          </a:solidFill>
        </p:spPr>
      </p:sp>
      <p:sp>
        <p:nvSpPr>
          <p:cNvPr id="8" name="AutoShape 8"/>
          <p:cNvSpPr/>
          <p:nvPr/>
        </p:nvSpPr>
        <p:spPr>
          <a:xfrm rot="5400000">
            <a:off x="9378704" y="4026659"/>
            <a:ext cx="252248" cy="261610"/>
          </a:xfrm>
          <a:prstGeom prst="chevron">
            <a:avLst/>
          </a:prstGeom>
          <a:solidFill>
            <a:schemeClr val="accent1">
              <a:alpha val="100000"/>
            </a:schemeClr>
          </a:solidFill>
        </p:spPr>
      </p:sp>
      <p:sp>
        <p:nvSpPr>
          <p:cNvPr id="9" name="AutoShape 9"/>
          <p:cNvSpPr/>
          <p:nvPr/>
        </p:nvSpPr>
        <p:spPr>
          <a:xfrm rot="5400000">
            <a:off x="9378704" y="4232663"/>
            <a:ext cx="252248" cy="261610"/>
          </a:xfrm>
          <a:prstGeom prst="chevron">
            <a:avLst/>
          </a:prstGeom>
          <a:solidFill>
            <a:schemeClr val="accent1">
              <a:lumMod val="75000"/>
              <a:alpha val="100000"/>
            </a:schemeClr>
          </a:solidFill>
        </p:spPr>
      </p:sp>
      <p:sp>
        <p:nvSpPr>
          <p:cNvPr id="10" name="TextBox 10"/>
          <p:cNvSpPr txBox="1"/>
          <p:nvPr/>
        </p:nvSpPr>
        <p:spPr>
          <a:xfrm>
            <a:off x="1118272" y="4579482"/>
            <a:ext cx="2718662" cy="490334"/>
          </a:xfrm>
          <a:prstGeom prst="rect">
            <a:avLst/>
          </a:prstGeom>
        </p:spPr>
        <p:txBody>
          <a:bodyPr vert="horz" wrap="square" lIns="66008" tIns="33052" rIns="66008" bIns="33052" rtlCol="0" anchor="ctr" anchorCtr="1">
            <a:normAutofit/>
          </a:bodyPr>
          <a:lstStyle/>
          <a:p>
            <a:pPr algn="ctr">
              <a:lnSpc>
                <a:spcPct val="120000"/>
              </a:lnSpc>
            </a:pPr>
            <a:r>
              <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rPr>
              <a:t>电源</a:t>
            </a:r>
            <a:endPar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1" name="TextBox 11"/>
          <p:cNvSpPr txBox="1"/>
          <p:nvPr/>
        </p:nvSpPr>
        <p:spPr>
          <a:xfrm>
            <a:off x="1126078" y="5084444"/>
            <a:ext cx="2703050" cy="1245227"/>
          </a:xfrm>
          <a:prstGeom prst="rect">
            <a:avLst/>
          </a:prstGeom>
        </p:spPr>
        <p:txBody>
          <a:bodyPr vert="horz" wrap="square" lIns="66008" tIns="33052" rIns="66008" bIns="33052" rtlCol="0" anchor="t" anchorCtr="1">
            <a:normAutofit/>
          </a:bodyPr>
          <a:lstStyle/>
          <a:p>
            <a:pPr algn="ctr">
              <a:lnSpc>
                <a:spcPct val="14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DC24V，功耗＜3VA，提供稳定的电力供应，确保设备的正常运行。</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2" name="TextBox 12"/>
          <p:cNvSpPr txBox="1"/>
          <p:nvPr/>
        </p:nvSpPr>
        <p:spPr>
          <a:xfrm>
            <a:off x="4737859" y="4579482"/>
            <a:ext cx="2718662" cy="490334"/>
          </a:xfrm>
          <a:prstGeom prst="rect">
            <a:avLst/>
          </a:prstGeom>
        </p:spPr>
        <p:txBody>
          <a:bodyPr vert="horz" wrap="square" lIns="66008" tIns="33052" rIns="66008" bIns="33052" rtlCol="0" anchor="ctr" anchorCtr="1">
            <a:normAutofit/>
          </a:bodyPr>
          <a:lstStyle/>
          <a:p>
            <a:pPr algn="ctr">
              <a:lnSpc>
                <a:spcPct val="120000"/>
              </a:lnSpc>
            </a:pPr>
            <a:r>
              <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rPr>
              <a:t>输入</a:t>
            </a:r>
            <a:endPar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3" name="TextBox 13"/>
          <p:cNvSpPr txBox="1"/>
          <p:nvPr/>
        </p:nvSpPr>
        <p:spPr>
          <a:xfrm>
            <a:off x="4753471" y="5091918"/>
            <a:ext cx="2703050" cy="1245227"/>
          </a:xfrm>
          <a:prstGeom prst="rect">
            <a:avLst/>
          </a:prstGeom>
        </p:spPr>
        <p:txBody>
          <a:bodyPr vert="horz" wrap="square" lIns="66008" tIns="33052" rIns="66008" bIns="33052" rtlCol="0" anchor="t" anchorCtr="1">
            <a:normAutofit/>
          </a:bodyPr>
          <a:lstStyle/>
          <a:p>
            <a:pPr algn="ctr">
              <a:lnSpc>
                <a:spcPct val="140000"/>
              </a:lnSpc>
            </a:pPr>
            <a:r>
              <a:rPr lang="en-US" sz="1500" dirty="0" err="1" smtClean="0">
                <a:solidFill>
                  <a:schemeClr val="dk1">
                    <a:alpha val="100000"/>
                  </a:schemeClr>
                </a:solidFill>
                <a:latin typeface="微软雅黑" panose="020B0503020204020204" charset="-122"/>
                <a:ea typeface="微软雅黑" panose="020B0503020204020204" charset="-122"/>
                <a:cs typeface="微软雅黑" panose="020B0503020204020204" charset="-122"/>
              </a:rPr>
              <a:t>一路</a:t>
            </a:r>
            <a:r>
              <a:rPr lang="en-US" sz="1500" dirty="0" smtClean="0">
                <a:solidFill>
                  <a:schemeClr val="dk1">
                    <a:alpha val="100000"/>
                  </a:schemeClr>
                </a:solidFill>
                <a:latin typeface="微软雅黑" panose="020B0503020204020204" charset="-122"/>
                <a:ea typeface="微软雅黑" panose="020B0503020204020204" charset="-122"/>
                <a:cs typeface="微软雅黑" panose="020B0503020204020204" charset="-122"/>
              </a:rPr>
              <a:t> DC 4～</a:t>
            </a:r>
            <a:r>
              <a:rPr lang="en-US" sz="1500" dirty="0">
                <a:solidFill>
                  <a:schemeClr val="dk1">
                    <a:alpha val="100000"/>
                  </a:schemeClr>
                </a:solidFill>
                <a:latin typeface="微软雅黑" panose="020B0503020204020204" charset="-122"/>
                <a:ea typeface="微软雅黑" panose="020B0503020204020204" charset="-122"/>
                <a:cs typeface="微软雅黑" panose="020B0503020204020204" charset="-122"/>
              </a:rPr>
              <a:t>20mA，</a:t>
            </a:r>
            <a:r>
              <a:rPr lang="en-US" sz="1500" dirty="0" smtClean="0">
                <a:solidFill>
                  <a:schemeClr val="dk1">
                    <a:alpha val="100000"/>
                  </a:schemeClr>
                </a:solidFill>
                <a:latin typeface="微软雅黑" panose="020B0503020204020204" charset="-122"/>
                <a:ea typeface="微软雅黑" panose="020B0503020204020204" charset="-122"/>
                <a:cs typeface="微软雅黑" panose="020B0503020204020204" charset="-122"/>
              </a:rPr>
              <a:t>二路  </a:t>
            </a:r>
            <a:r>
              <a:rPr lang="en-US" altLang="zh-CN" sz="1500" dirty="0" smtClean="0">
                <a:solidFill>
                  <a:schemeClr val="dk1">
                    <a:alpha val="100000"/>
                  </a:schemeClr>
                </a:solidFill>
                <a:latin typeface="微软雅黑" panose="020B0503020204020204" charset="-122"/>
                <a:ea typeface="微软雅黑" panose="020B0503020204020204" charset="-122"/>
                <a:cs typeface="微软雅黑" panose="020B0503020204020204" charset="-122"/>
              </a:rPr>
              <a:t>0</a:t>
            </a:r>
            <a:r>
              <a:rPr lang="en-US" sz="1500" dirty="0" smtClean="0">
                <a:solidFill>
                  <a:schemeClr val="dk1">
                    <a:alpha val="100000"/>
                  </a:schemeClr>
                </a:solidFill>
                <a:latin typeface="微软雅黑" panose="020B0503020204020204" charset="-122"/>
                <a:ea typeface="微软雅黑" panose="020B0503020204020204" charset="-122"/>
                <a:cs typeface="微软雅黑" panose="020B0503020204020204" charset="-122"/>
              </a:rPr>
              <a:t>～</a:t>
            </a:r>
            <a:r>
              <a:rPr lang="en-US" sz="1500" dirty="0">
                <a:solidFill>
                  <a:schemeClr val="dk1">
                    <a:alpha val="100000"/>
                  </a:schemeClr>
                </a:solidFill>
                <a:latin typeface="微软雅黑" panose="020B0503020204020204" charset="-122"/>
                <a:ea typeface="微软雅黑" panose="020B0503020204020204" charset="-122"/>
                <a:cs typeface="微软雅黑" panose="020B0503020204020204" charset="-122"/>
              </a:rPr>
              <a:t>10V，确保设备能够接收并处理各种输入信号。</a:t>
            </a:r>
            <a:endParaRPr lang="en-US" sz="1500" dirty="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4" name="TextBox 14"/>
          <p:cNvSpPr txBox="1"/>
          <p:nvPr/>
        </p:nvSpPr>
        <p:spPr>
          <a:xfrm>
            <a:off x="8145498" y="4579482"/>
            <a:ext cx="2718662" cy="490334"/>
          </a:xfrm>
          <a:prstGeom prst="rect">
            <a:avLst/>
          </a:prstGeom>
        </p:spPr>
        <p:txBody>
          <a:bodyPr vert="horz" wrap="square" lIns="66008" tIns="33052" rIns="66008" bIns="33052" rtlCol="0" anchor="ctr" anchorCtr="1">
            <a:normAutofit/>
          </a:bodyPr>
          <a:lstStyle/>
          <a:p>
            <a:pPr algn="ctr">
              <a:lnSpc>
                <a:spcPct val="120000"/>
              </a:lnSpc>
            </a:pPr>
            <a:r>
              <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rPr>
              <a:t>输出</a:t>
            </a:r>
            <a:endPar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5" name="TextBox 15"/>
          <p:cNvSpPr txBox="1"/>
          <p:nvPr/>
        </p:nvSpPr>
        <p:spPr>
          <a:xfrm>
            <a:off x="8153303" y="5091918"/>
            <a:ext cx="2703050" cy="1245227"/>
          </a:xfrm>
          <a:prstGeom prst="rect">
            <a:avLst/>
          </a:prstGeom>
        </p:spPr>
        <p:txBody>
          <a:bodyPr vert="horz" wrap="square" lIns="66008" tIns="33052" rIns="66008" bIns="33052" rtlCol="0" anchor="t" anchorCtr="1">
            <a:normAutofit/>
          </a:bodyPr>
          <a:lstStyle/>
          <a:p>
            <a:pPr algn="ctr">
              <a:lnSpc>
                <a:spcPct val="140000"/>
              </a:lnSpc>
            </a:pPr>
            <a:r>
              <a:rPr lang="en-US" altLang="zh-CN" sz="1500" dirty="0" err="1">
                <a:solidFill>
                  <a:schemeClr val="dk1">
                    <a:alpha val="100000"/>
                  </a:schemeClr>
                </a:solidFill>
                <a:latin typeface="微软雅黑" panose="020B0503020204020204" charset="-122"/>
                <a:ea typeface="微软雅黑" panose="020B0503020204020204" charset="-122"/>
                <a:cs typeface="微软雅黑" panose="020B0503020204020204" charset="-122"/>
              </a:rPr>
              <a:t>一路</a:t>
            </a:r>
            <a:r>
              <a:rPr lang="en-US" altLang="zh-CN" sz="1500" dirty="0">
                <a:solidFill>
                  <a:schemeClr val="dk1">
                    <a:alpha val="100000"/>
                  </a:schemeClr>
                </a:solidFill>
                <a:latin typeface="微软雅黑" panose="020B0503020204020204" charset="-122"/>
                <a:ea typeface="微软雅黑" panose="020B0503020204020204" charset="-122"/>
                <a:cs typeface="微软雅黑" panose="020B0503020204020204" charset="-122"/>
              </a:rPr>
              <a:t> 0～10V，</a:t>
            </a:r>
            <a:r>
              <a:rPr lang="en-US" sz="1500" dirty="0" smtClean="0">
                <a:solidFill>
                  <a:schemeClr val="dk1">
                    <a:alpha val="100000"/>
                  </a:schemeClr>
                </a:solidFill>
                <a:latin typeface="微软雅黑" panose="020B0503020204020204" charset="-122"/>
                <a:ea typeface="微软雅黑" panose="020B0503020204020204" charset="-122"/>
                <a:cs typeface="微软雅黑" panose="020B0503020204020204" charset="-122"/>
              </a:rPr>
              <a:t>二路 DC 4～</a:t>
            </a:r>
            <a:r>
              <a:rPr lang="en-US" sz="1500" dirty="0">
                <a:solidFill>
                  <a:schemeClr val="dk1">
                    <a:alpha val="100000"/>
                  </a:schemeClr>
                </a:solidFill>
                <a:latin typeface="微软雅黑" panose="020B0503020204020204" charset="-122"/>
                <a:ea typeface="微软雅黑" panose="020B0503020204020204" charset="-122"/>
                <a:cs typeface="微软雅黑" panose="020B0503020204020204" charset="-122"/>
              </a:rPr>
              <a:t>20mA</a:t>
            </a:r>
            <a:r>
              <a:rPr lang="en-US" sz="1500" dirty="0" smtClean="0">
                <a:solidFill>
                  <a:schemeClr val="dk1">
                    <a:alpha val="100000"/>
                  </a:schemeClr>
                </a:solidFill>
                <a:latin typeface="微软雅黑" panose="020B0503020204020204" charset="-122"/>
                <a:ea typeface="微软雅黑" panose="020B0503020204020204" charset="-122"/>
                <a:cs typeface="微软雅黑" panose="020B0503020204020204" charset="-122"/>
              </a:rPr>
              <a:t>，确保设备能够输出稳定的控制信号</a:t>
            </a:r>
            <a:r>
              <a:rPr lang="en-US" sz="1500" dirty="0">
                <a:solidFill>
                  <a:schemeClr val="dk1">
                    <a:alpha val="100000"/>
                  </a:schemeClr>
                </a:solidFill>
                <a:latin typeface="微软雅黑" panose="020B0503020204020204" charset="-122"/>
                <a:ea typeface="微软雅黑" panose="020B0503020204020204" charset="-122"/>
                <a:cs typeface="微软雅黑" panose="020B0503020204020204" charset="-122"/>
              </a:rPr>
              <a:t>。</a:t>
            </a:r>
            <a:endParaRPr lang="en-US" sz="1500" dirty="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pic>
        <p:nvPicPr>
          <p:cNvPr id="16" name="Picture 16"/>
          <p:cNvPicPr>
            <a:picLocks noChangeAspect="1"/>
          </p:cNvPicPr>
          <p:nvPr/>
        </p:nvPicPr>
        <p:blipFill>
          <a:blip r:embed="rId4"/>
          <a:srcRect l="8978" r="8978"/>
          <a:stretch>
            <a:fillRect/>
          </a:stretch>
        </p:blipFill>
        <p:spPr>
          <a:xfrm>
            <a:off x="4254341" y="1348736"/>
            <a:ext cx="3481275" cy="2386781"/>
          </a:xfrm>
          <a:prstGeom prst="rect">
            <a:avLst/>
          </a:prstGeom>
          <a:noFill/>
        </p:spPr>
      </p:pic>
      <p:grpSp>
        <p:nvGrpSpPr>
          <p:cNvPr id="17" name="Group 17"/>
          <p:cNvGrpSpPr/>
          <p:nvPr/>
        </p:nvGrpSpPr>
        <p:grpSpPr>
          <a:xfrm>
            <a:off x="454963" y="93878"/>
            <a:ext cx="10641129" cy="914400"/>
            <a:chOff x="454963" y="93878"/>
            <a:chExt cx="10641129" cy="914400"/>
          </a:xfrm>
        </p:grpSpPr>
        <p:sp>
          <p:nvSpPr>
            <p:cNvPr id="18" name="AutoShape 18"/>
            <p:cNvSpPr/>
            <p:nvPr/>
          </p:nvSpPr>
          <p:spPr>
            <a:xfrm>
              <a:off x="454963" y="331168"/>
              <a:ext cx="84147" cy="84147"/>
            </a:xfrm>
            <a:prstGeom prst="ellipse">
              <a:avLst/>
            </a:prstGeom>
            <a:solidFill>
              <a:schemeClr val="accent1">
                <a:alpha val="100000"/>
              </a:schemeClr>
            </a:solidFill>
          </p:spPr>
        </p:sp>
        <p:sp>
          <p:nvSpPr>
            <p:cNvPr id="19" name="AutoShape 19"/>
            <p:cNvSpPr/>
            <p:nvPr/>
          </p:nvSpPr>
          <p:spPr>
            <a:xfrm>
              <a:off x="575049" y="337743"/>
              <a:ext cx="78137" cy="78137"/>
            </a:xfrm>
            <a:prstGeom prst="ellipse">
              <a:avLst/>
            </a:prstGeom>
            <a:solidFill>
              <a:schemeClr val="accent1">
                <a:alpha val="80000"/>
              </a:schemeClr>
            </a:solidFill>
          </p:spPr>
        </p:sp>
        <p:sp>
          <p:nvSpPr>
            <p:cNvPr id="20" name="AutoShape 20"/>
            <p:cNvSpPr/>
            <p:nvPr/>
          </p:nvSpPr>
          <p:spPr>
            <a:xfrm>
              <a:off x="689125" y="339460"/>
              <a:ext cx="74704" cy="74704"/>
            </a:xfrm>
            <a:prstGeom prst="ellipse">
              <a:avLst/>
            </a:prstGeom>
            <a:solidFill>
              <a:schemeClr val="accent1">
                <a:alpha val="60000"/>
              </a:schemeClr>
            </a:solidFill>
          </p:spPr>
        </p:sp>
        <p:sp>
          <p:nvSpPr>
            <p:cNvPr id="21" name="AutoShape 21"/>
            <p:cNvSpPr/>
            <p:nvPr/>
          </p:nvSpPr>
          <p:spPr>
            <a:xfrm>
              <a:off x="799768" y="348430"/>
              <a:ext cx="69238" cy="69238"/>
            </a:xfrm>
            <a:prstGeom prst="ellipse">
              <a:avLst/>
            </a:prstGeom>
            <a:solidFill>
              <a:schemeClr val="accent1">
                <a:alpha val="40000"/>
              </a:schemeClr>
            </a:solidFill>
          </p:spPr>
        </p:sp>
        <p:sp>
          <p:nvSpPr>
            <p:cNvPr id="22" name="AutoShape 22"/>
            <p:cNvSpPr/>
            <p:nvPr/>
          </p:nvSpPr>
          <p:spPr>
            <a:xfrm>
              <a:off x="904945" y="344297"/>
              <a:ext cx="65594" cy="65594"/>
            </a:xfrm>
            <a:prstGeom prst="ellipse">
              <a:avLst/>
            </a:prstGeom>
            <a:solidFill>
              <a:schemeClr val="accent1">
                <a:alpha val="20000"/>
              </a:schemeClr>
            </a:solidFill>
          </p:spPr>
        </p:sp>
        <p:sp>
          <p:nvSpPr>
            <p:cNvPr id="23" name="AutoShape 23"/>
            <p:cNvSpPr/>
            <p:nvPr/>
          </p:nvSpPr>
          <p:spPr>
            <a:xfrm>
              <a:off x="454963" y="448942"/>
              <a:ext cx="84147" cy="84147"/>
            </a:xfrm>
            <a:prstGeom prst="ellipse">
              <a:avLst/>
            </a:prstGeom>
            <a:solidFill>
              <a:schemeClr val="accent1">
                <a:alpha val="100000"/>
              </a:schemeClr>
            </a:solidFill>
          </p:spPr>
        </p:sp>
        <p:sp>
          <p:nvSpPr>
            <p:cNvPr id="24" name="AutoShape 24"/>
            <p:cNvSpPr/>
            <p:nvPr/>
          </p:nvSpPr>
          <p:spPr>
            <a:xfrm>
              <a:off x="575049" y="455517"/>
              <a:ext cx="78137" cy="78137"/>
            </a:xfrm>
            <a:prstGeom prst="ellipse">
              <a:avLst/>
            </a:prstGeom>
            <a:solidFill>
              <a:schemeClr val="accent1">
                <a:alpha val="80000"/>
              </a:schemeClr>
            </a:solidFill>
          </p:spPr>
        </p:sp>
        <p:sp>
          <p:nvSpPr>
            <p:cNvPr id="25" name="AutoShape 25"/>
            <p:cNvSpPr/>
            <p:nvPr/>
          </p:nvSpPr>
          <p:spPr>
            <a:xfrm>
              <a:off x="689125" y="457233"/>
              <a:ext cx="74704" cy="74704"/>
            </a:xfrm>
            <a:prstGeom prst="ellipse">
              <a:avLst/>
            </a:prstGeom>
            <a:solidFill>
              <a:schemeClr val="accent1">
                <a:alpha val="60000"/>
              </a:schemeClr>
            </a:solidFill>
          </p:spPr>
        </p:sp>
        <p:sp>
          <p:nvSpPr>
            <p:cNvPr id="26" name="AutoShape 26"/>
            <p:cNvSpPr/>
            <p:nvPr/>
          </p:nvSpPr>
          <p:spPr>
            <a:xfrm>
              <a:off x="799768" y="466203"/>
              <a:ext cx="69238" cy="69238"/>
            </a:xfrm>
            <a:prstGeom prst="ellipse">
              <a:avLst/>
            </a:prstGeom>
            <a:solidFill>
              <a:schemeClr val="accent1">
                <a:alpha val="40000"/>
              </a:schemeClr>
            </a:solidFill>
          </p:spPr>
        </p:sp>
        <p:sp>
          <p:nvSpPr>
            <p:cNvPr id="27" name="AutoShape 27"/>
            <p:cNvSpPr/>
            <p:nvPr/>
          </p:nvSpPr>
          <p:spPr>
            <a:xfrm>
              <a:off x="904945" y="462070"/>
              <a:ext cx="65594" cy="65594"/>
            </a:xfrm>
            <a:prstGeom prst="ellipse">
              <a:avLst/>
            </a:prstGeom>
            <a:solidFill>
              <a:schemeClr val="accent1">
                <a:alpha val="20000"/>
              </a:schemeClr>
            </a:solidFill>
          </p:spPr>
        </p:sp>
        <p:sp>
          <p:nvSpPr>
            <p:cNvPr id="28" name="AutoShape 28"/>
            <p:cNvSpPr/>
            <p:nvPr/>
          </p:nvSpPr>
          <p:spPr>
            <a:xfrm>
              <a:off x="454963" y="566715"/>
              <a:ext cx="84147" cy="84147"/>
            </a:xfrm>
            <a:prstGeom prst="ellipse">
              <a:avLst/>
            </a:prstGeom>
            <a:solidFill>
              <a:schemeClr val="accent1">
                <a:alpha val="100000"/>
              </a:schemeClr>
            </a:solidFill>
          </p:spPr>
        </p:sp>
        <p:sp>
          <p:nvSpPr>
            <p:cNvPr id="29" name="AutoShape 29"/>
            <p:cNvSpPr/>
            <p:nvPr/>
          </p:nvSpPr>
          <p:spPr>
            <a:xfrm>
              <a:off x="575049" y="573291"/>
              <a:ext cx="78137" cy="78137"/>
            </a:xfrm>
            <a:prstGeom prst="ellipse">
              <a:avLst/>
            </a:prstGeom>
            <a:solidFill>
              <a:schemeClr val="accent1">
                <a:alpha val="80000"/>
              </a:schemeClr>
            </a:solidFill>
          </p:spPr>
        </p:sp>
        <p:sp>
          <p:nvSpPr>
            <p:cNvPr id="30" name="AutoShape 30"/>
            <p:cNvSpPr/>
            <p:nvPr/>
          </p:nvSpPr>
          <p:spPr>
            <a:xfrm>
              <a:off x="689125" y="575007"/>
              <a:ext cx="74704" cy="74704"/>
            </a:xfrm>
            <a:prstGeom prst="ellipse">
              <a:avLst/>
            </a:prstGeom>
            <a:solidFill>
              <a:schemeClr val="accent1">
                <a:alpha val="60000"/>
              </a:schemeClr>
            </a:solidFill>
          </p:spPr>
        </p:sp>
        <p:sp>
          <p:nvSpPr>
            <p:cNvPr id="31" name="AutoShape 31"/>
            <p:cNvSpPr/>
            <p:nvPr/>
          </p:nvSpPr>
          <p:spPr>
            <a:xfrm>
              <a:off x="799768" y="583977"/>
              <a:ext cx="69238" cy="69238"/>
            </a:xfrm>
            <a:prstGeom prst="ellipse">
              <a:avLst/>
            </a:prstGeom>
            <a:solidFill>
              <a:schemeClr val="accent1">
                <a:alpha val="40000"/>
              </a:schemeClr>
            </a:solidFill>
          </p:spPr>
        </p:sp>
        <p:sp>
          <p:nvSpPr>
            <p:cNvPr id="32" name="AutoShape 32"/>
            <p:cNvSpPr/>
            <p:nvPr/>
          </p:nvSpPr>
          <p:spPr>
            <a:xfrm>
              <a:off x="904945" y="579844"/>
              <a:ext cx="65594" cy="65594"/>
            </a:xfrm>
            <a:prstGeom prst="ellipse">
              <a:avLst/>
            </a:prstGeom>
            <a:solidFill>
              <a:schemeClr val="accent1">
                <a:alpha val="20000"/>
              </a:schemeClr>
            </a:solidFill>
          </p:spPr>
        </p:sp>
        <p:sp>
          <p:nvSpPr>
            <p:cNvPr id="33" name="AutoShape 33"/>
            <p:cNvSpPr/>
            <p:nvPr/>
          </p:nvSpPr>
          <p:spPr>
            <a:xfrm>
              <a:off x="454963" y="684489"/>
              <a:ext cx="84147" cy="84147"/>
            </a:xfrm>
            <a:prstGeom prst="ellipse">
              <a:avLst/>
            </a:prstGeom>
            <a:solidFill>
              <a:schemeClr val="accent1">
                <a:alpha val="100000"/>
              </a:schemeClr>
            </a:solidFill>
          </p:spPr>
        </p:sp>
        <p:sp>
          <p:nvSpPr>
            <p:cNvPr id="34" name="AutoShape 34"/>
            <p:cNvSpPr/>
            <p:nvPr/>
          </p:nvSpPr>
          <p:spPr>
            <a:xfrm>
              <a:off x="575049" y="691064"/>
              <a:ext cx="78137" cy="78137"/>
            </a:xfrm>
            <a:prstGeom prst="ellipse">
              <a:avLst/>
            </a:prstGeom>
            <a:solidFill>
              <a:schemeClr val="accent1">
                <a:alpha val="80000"/>
              </a:schemeClr>
            </a:solidFill>
          </p:spPr>
        </p:sp>
        <p:sp>
          <p:nvSpPr>
            <p:cNvPr id="35" name="AutoShape 35"/>
            <p:cNvSpPr/>
            <p:nvPr/>
          </p:nvSpPr>
          <p:spPr>
            <a:xfrm>
              <a:off x="689125" y="692781"/>
              <a:ext cx="74704" cy="74704"/>
            </a:xfrm>
            <a:prstGeom prst="ellipse">
              <a:avLst/>
            </a:prstGeom>
            <a:solidFill>
              <a:schemeClr val="accent1">
                <a:alpha val="60000"/>
              </a:schemeClr>
            </a:solidFill>
          </p:spPr>
        </p:sp>
        <p:sp>
          <p:nvSpPr>
            <p:cNvPr id="36" name="AutoShape 36"/>
            <p:cNvSpPr/>
            <p:nvPr/>
          </p:nvSpPr>
          <p:spPr>
            <a:xfrm>
              <a:off x="799768" y="701751"/>
              <a:ext cx="69238" cy="69238"/>
            </a:xfrm>
            <a:prstGeom prst="ellipse">
              <a:avLst/>
            </a:prstGeom>
            <a:solidFill>
              <a:schemeClr val="accent1">
                <a:alpha val="40000"/>
              </a:schemeClr>
            </a:solidFill>
          </p:spPr>
        </p:sp>
        <p:sp>
          <p:nvSpPr>
            <p:cNvPr id="37" name="AutoShape 37"/>
            <p:cNvSpPr/>
            <p:nvPr/>
          </p:nvSpPr>
          <p:spPr>
            <a:xfrm>
              <a:off x="904945" y="697618"/>
              <a:ext cx="65594" cy="65594"/>
            </a:xfrm>
            <a:prstGeom prst="ellipse">
              <a:avLst/>
            </a:prstGeom>
            <a:solidFill>
              <a:schemeClr val="accent1">
                <a:alpha val="20000"/>
              </a:schemeClr>
            </a:solidFill>
          </p:spPr>
        </p:sp>
        <p:sp>
          <p:nvSpPr>
            <p:cNvPr id="38" name="TextBox 38"/>
            <p:cNvSpPr txBox="1"/>
            <p:nvPr/>
          </p:nvSpPr>
          <p:spPr>
            <a:xfrm>
              <a:off x="1094842" y="93878"/>
              <a:ext cx="1000125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参数</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pic>
        <p:nvPicPr>
          <p:cNvPr id="54" name="图片 53" descr="欧莱克科技"/>
          <p:cNvPicPr>
            <a:picLocks noChangeAspect="1"/>
          </p:cNvPicPr>
          <p:nvPr/>
        </p:nvPicPr>
        <p:blipFill>
          <a:blip r:embed="rId5"/>
          <a:stretch>
            <a:fillRect/>
          </a:stretch>
        </p:blipFill>
        <p:spPr>
          <a:xfrm>
            <a:off x="9405620" y="283210"/>
            <a:ext cx="2681605" cy="698500"/>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Freeform 2"/>
          <p:cNvSpPr/>
          <p:nvPr/>
        </p:nvSpPr>
        <p:spPr>
          <a:xfrm>
            <a:off x="689599" y="3579052"/>
            <a:ext cx="1702240" cy="1665358"/>
          </a:xfrm>
          <a:custGeom>
            <a:avLst/>
            <a:gdLst/>
            <a:ahLst/>
            <a:cxnLst/>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lumMod val="75000"/>
              <a:alpha val="100000"/>
            </a:schemeClr>
          </a:solidFill>
        </p:spPr>
      </p:sp>
      <p:sp>
        <p:nvSpPr>
          <p:cNvPr id="3" name="Freeform 3"/>
          <p:cNvSpPr/>
          <p:nvPr/>
        </p:nvSpPr>
        <p:spPr>
          <a:xfrm>
            <a:off x="1780524" y="1984015"/>
            <a:ext cx="2204933" cy="2157159"/>
          </a:xfrm>
          <a:custGeom>
            <a:avLst/>
            <a:gdLst/>
            <a:ahLst/>
            <a:cxnLst/>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sp>
      <p:sp>
        <p:nvSpPr>
          <p:cNvPr id="4" name="Freeform 4"/>
          <p:cNvSpPr/>
          <p:nvPr/>
        </p:nvSpPr>
        <p:spPr>
          <a:xfrm>
            <a:off x="3279872" y="3539082"/>
            <a:ext cx="2116735" cy="2070873"/>
          </a:xfrm>
          <a:custGeom>
            <a:avLst/>
            <a:gdLst/>
            <a:ahLst/>
            <a:cxnLst/>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lumMod val="75000"/>
              <a:alpha val="100000"/>
            </a:schemeClr>
          </a:solidFill>
        </p:spPr>
      </p:sp>
      <p:sp>
        <p:nvSpPr>
          <p:cNvPr id="5" name="Freeform 5"/>
          <p:cNvSpPr/>
          <p:nvPr/>
        </p:nvSpPr>
        <p:spPr>
          <a:xfrm>
            <a:off x="4779230" y="2392515"/>
            <a:ext cx="1702240" cy="1665358"/>
          </a:xfrm>
          <a:custGeom>
            <a:avLst/>
            <a:gdLst/>
            <a:ahLst/>
            <a:cxnLst/>
            <a:rect l="l" t="t" r="r" b="b"/>
            <a:pathLst>
              <a:path w="1905000" h="1863725">
                <a:moveTo>
                  <a:pt x="952500" y="355818"/>
                </a:moveTo>
                <a:cubicBezTo>
                  <a:pt x="634360" y="355818"/>
                  <a:pt x="376456" y="613722"/>
                  <a:pt x="376456" y="931862"/>
                </a:cubicBezTo>
                <a:cubicBezTo>
                  <a:pt x="376456" y="1250002"/>
                  <a:pt x="634360" y="1507906"/>
                  <a:pt x="952500" y="1507906"/>
                </a:cubicBezTo>
                <a:cubicBezTo>
                  <a:pt x="1270640" y="1507906"/>
                  <a:pt x="1528544" y="1250002"/>
                  <a:pt x="1528544" y="931862"/>
                </a:cubicBezTo>
                <a:cubicBezTo>
                  <a:pt x="1528544" y="613722"/>
                  <a:pt x="1270640" y="355818"/>
                  <a:pt x="952500" y="355818"/>
                </a:cubicBezTo>
                <a:close/>
                <a:moveTo>
                  <a:pt x="747804" y="0"/>
                </a:moveTo>
                <a:lnTo>
                  <a:pt x="752363" y="0"/>
                </a:lnTo>
                <a:lnTo>
                  <a:pt x="756921" y="650"/>
                </a:lnTo>
                <a:lnTo>
                  <a:pt x="761262" y="1735"/>
                </a:lnTo>
                <a:lnTo>
                  <a:pt x="765604" y="3253"/>
                </a:lnTo>
                <a:lnTo>
                  <a:pt x="769728" y="4988"/>
                </a:lnTo>
                <a:lnTo>
                  <a:pt x="773635" y="7374"/>
                </a:lnTo>
                <a:lnTo>
                  <a:pt x="777108" y="9977"/>
                </a:lnTo>
                <a:lnTo>
                  <a:pt x="780798" y="12796"/>
                </a:lnTo>
                <a:lnTo>
                  <a:pt x="783837" y="16050"/>
                </a:lnTo>
                <a:lnTo>
                  <a:pt x="786660" y="19736"/>
                </a:lnTo>
                <a:lnTo>
                  <a:pt x="789264" y="23640"/>
                </a:lnTo>
                <a:lnTo>
                  <a:pt x="791218" y="27978"/>
                </a:lnTo>
                <a:lnTo>
                  <a:pt x="793172" y="32316"/>
                </a:lnTo>
                <a:lnTo>
                  <a:pt x="841361" y="181970"/>
                </a:lnTo>
                <a:lnTo>
                  <a:pt x="855036" y="180018"/>
                </a:lnTo>
                <a:lnTo>
                  <a:pt x="868929" y="178499"/>
                </a:lnTo>
                <a:lnTo>
                  <a:pt x="882604" y="176981"/>
                </a:lnTo>
                <a:lnTo>
                  <a:pt x="896497" y="175897"/>
                </a:lnTo>
                <a:lnTo>
                  <a:pt x="910389" y="175029"/>
                </a:lnTo>
                <a:lnTo>
                  <a:pt x="924281" y="174378"/>
                </a:lnTo>
                <a:lnTo>
                  <a:pt x="938391" y="173945"/>
                </a:lnTo>
                <a:lnTo>
                  <a:pt x="952500" y="173945"/>
                </a:lnTo>
                <a:lnTo>
                  <a:pt x="966392" y="173945"/>
                </a:lnTo>
                <a:lnTo>
                  <a:pt x="980719" y="174378"/>
                </a:lnTo>
                <a:lnTo>
                  <a:pt x="994612" y="175029"/>
                </a:lnTo>
                <a:lnTo>
                  <a:pt x="1008505" y="175897"/>
                </a:lnTo>
                <a:lnTo>
                  <a:pt x="1022397" y="176981"/>
                </a:lnTo>
                <a:lnTo>
                  <a:pt x="1035855" y="178499"/>
                </a:lnTo>
                <a:lnTo>
                  <a:pt x="1049747" y="180018"/>
                </a:lnTo>
                <a:lnTo>
                  <a:pt x="1063423" y="181970"/>
                </a:lnTo>
                <a:lnTo>
                  <a:pt x="1112046" y="32316"/>
                </a:lnTo>
                <a:lnTo>
                  <a:pt x="1113783" y="27762"/>
                </a:lnTo>
                <a:lnTo>
                  <a:pt x="1115954" y="23640"/>
                </a:lnTo>
                <a:lnTo>
                  <a:pt x="1118558" y="19736"/>
                </a:lnTo>
                <a:lnTo>
                  <a:pt x="1121380" y="16050"/>
                </a:lnTo>
                <a:lnTo>
                  <a:pt x="1124419" y="12796"/>
                </a:lnTo>
                <a:lnTo>
                  <a:pt x="1127675" y="9977"/>
                </a:lnTo>
                <a:lnTo>
                  <a:pt x="1131582" y="7157"/>
                </a:lnTo>
                <a:lnTo>
                  <a:pt x="1135490" y="4988"/>
                </a:lnTo>
                <a:lnTo>
                  <a:pt x="1139614" y="3253"/>
                </a:lnTo>
                <a:lnTo>
                  <a:pt x="1143738" y="1735"/>
                </a:lnTo>
                <a:lnTo>
                  <a:pt x="1148080" y="650"/>
                </a:lnTo>
                <a:lnTo>
                  <a:pt x="1152638" y="0"/>
                </a:lnTo>
                <a:lnTo>
                  <a:pt x="1157414" y="0"/>
                </a:lnTo>
                <a:lnTo>
                  <a:pt x="1161972" y="216"/>
                </a:lnTo>
                <a:lnTo>
                  <a:pt x="1166531" y="868"/>
                </a:lnTo>
                <a:lnTo>
                  <a:pt x="1171306" y="1952"/>
                </a:lnTo>
                <a:lnTo>
                  <a:pt x="1322169" y="51402"/>
                </a:lnTo>
                <a:lnTo>
                  <a:pt x="1326945" y="52921"/>
                </a:lnTo>
                <a:lnTo>
                  <a:pt x="1331069" y="55090"/>
                </a:lnTo>
                <a:lnTo>
                  <a:pt x="1335194" y="57475"/>
                </a:lnTo>
                <a:lnTo>
                  <a:pt x="1338666" y="60295"/>
                </a:lnTo>
                <a:lnTo>
                  <a:pt x="1342139" y="63765"/>
                </a:lnTo>
                <a:lnTo>
                  <a:pt x="1344962" y="67018"/>
                </a:lnTo>
                <a:lnTo>
                  <a:pt x="1347349" y="70706"/>
                </a:lnTo>
                <a:lnTo>
                  <a:pt x="1349737" y="74392"/>
                </a:lnTo>
                <a:lnTo>
                  <a:pt x="1351474" y="78514"/>
                </a:lnTo>
                <a:lnTo>
                  <a:pt x="1353210" y="82852"/>
                </a:lnTo>
                <a:lnTo>
                  <a:pt x="1354079" y="87406"/>
                </a:lnTo>
                <a:lnTo>
                  <a:pt x="1354730" y="91961"/>
                </a:lnTo>
                <a:lnTo>
                  <a:pt x="1354946" y="96515"/>
                </a:lnTo>
                <a:lnTo>
                  <a:pt x="1354296" y="101287"/>
                </a:lnTo>
                <a:lnTo>
                  <a:pt x="1353645" y="105842"/>
                </a:lnTo>
                <a:lnTo>
                  <a:pt x="1352559" y="110396"/>
                </a:lnTo>
                <a:lnTo>
                  <a:pt x="1303718" y="260050"/>
                </a:lnTo>
                <a:lnTo>
                  <a:pt x="1316091" y="266773"/>
                </a:lnTo>
                <a:lnTo>
                  <a:pt x="1328464" y="273497"/>
                </a:lnTo>
                <a:lnTo>
                  <a:pt x="1340403" y="280654"/>
                </a:lnTo>
                <a:lnTo>
                  <a:pt x="1352342" y="287811"/>
                </a:lnTo>
                <a:lnTo>
                  <a:pt x="1364281" y="295186"/>
                </a:lnTo>
                <a:lnTo>
                  <a:pt x="1375785" y="302994"/>
                </a:lnTo>
                <a:lnTo>
                  <a:pt x="1387073" y="310585"/>
                </a:lnTo>
                <a:lnTo>
                  <a:pt x="1398578" y="318827"/>
                </a:lnTo>
                <a:lnTo>
                  <a:pt x="1409648" y="327068"/>
                </a:lnTo>
                <a:lnTo>
                  <a:pt x="1420719" y="335527"/>
                </a:lnTo>
                <a:lnTo>
                  <a:pt x="1431572" y="344203"/>
                </a:lnTo>
                <a:lnTo>
                  <a:pt x="1442209" y="353095"/>
                </a:lnTo>
                <a:lnTo>
                  <a:pt x="1452628" y="361988"/>
                </a:lnTo>
                <a:lnTo>
                  <a:pt x="1463047" y="371314"/>
                </a:lnTo>
                <a:lnTo>
                  <a:pt x="1473250" y="380857"/>
                </a:lnTo>
                <a:lnTo>
                  <a:pt x="1483234" y="390400"/>
                </a:lnTo>
                <a:lnTo>
                  <a:pt x="1610872" y="297788"/>
                </a:lnTo>
                <a:lnTo>
                  <a:pt x="1614779" y="295186"/>
                </a:lnTo>
                <a:lnTo>
                  <a:pt x="1619120" y="293017"/>
                </a:lnTo>
                <a:lnTo>
                  <a:pt x="1623244" y="291499"/>
                </a:lnTo>
                <a:lnTo>
                  <a:pt x="1627803" y="290197"/>
                </a:lnTo>
                <a:lnTo>
                  <a:pt x="1632144" y="289330"/>
                </a:lnTo>
                <a:lnTo>
                  <a:pt x="1636702" y="288896"/>
                </a:lnTo>
                <a:lnTo>
                  <a:pt x="1641261" y="288896"/>
                </a:lnTo>
                <a:lnTo>
                  <a:pt x="1645603" y="289330"/>
                </a:lnTo>
                <a:lnTo>
                  <a:pt x="1649944" y="290414"/>
                </a:lnTo>
                <a:lnTo>
                  <a:pt x="1654285" y="291715"/>
                </a:lnTo>
                <a:lnTo>
                  <a:pt x="1658410" y="293451"/>
                </a:lnTo>
                <a:lnTo>
                  <a:pt x="1662534" y="295619"/>
                </a:lnTo>
                <a:lnTo>
                  <a:pt x="1666441" y="298005"/>
                </a:lnTo>
                <a:lnTo>
                  <a:pt x="1670132" y="301259"/>
                </a:lnTo>
                <a:lnTo>
                  <a:pt x="1673171" y="304512"/>
                </a:lnTo>
                <a:lnTo>
                  <a:pt x="1676210" y="308416"/>
                </a:lnTo>
                <a:lnTo>
                  <a:pt x="1769766" y="436597"/>
                </a:lnTo>
                <a:lnTo>
                  <a:pt x="1772371" y="440718"/>
                </a:lnTo>
                <a:lnTo>
                  <a:pt x="1774542" y="444839"/>
                </a:lnTo>
                <a:lnTo>
                  <a:pt x="1776278" y="449177"/>
                </a:lnTo>
                <a:lnTo>
                  <a:pt x="1777581" y="453515"/>
                </a:lnTo>
                <a:lnTo>
                  <a:pt x="1778449" y="458069"/>
                </a:lnTo>
                <a:lnTo>
                  <a:pt x="1778666" y="462624"/>
                </a:lnTo>
                <a:lnTo>
                  <a:pt x="1778666" y="467178"/>
                </a:lnTo>
                <a:lnTo>
                  <a:pt x="1778015" y="471516"/>
                </a:lnTo>
                <a:lnTo>
                  <a:pt x="1777146" y="475854"/>
                </a:lnTo>
                <a:lnTo>
                  <a:pt x="1775844" y="480409"/>
                </a:lnTo>
                <a:lnTo>
                  <a:pt x="1774325" y="484529"/>
                </a:lnTo>
                <a:lnTo>
                  <a:pt x="1771937" y="488651"/>
                </a:lnTo>
                <a:lnTo>
                  <a:pt x="1769332" y="492337"/>
                </a:lnTo>
                <a:lnTo>
                  <a:pt x="1766510" y="496025"/>
                </a:lnTo>
                <a:lnTo>
                  <a:pt x="1763254" y="499278"/>
                </a:lnTo>
                <a:lnTo>
                  <a:pt x="1759564" y="502098"/>
                </a:lnTo>
                <a:lnTo>
                  <a:pt x="1631927" y="594709"/>
                </a:lnTo>
                <a:lnTo>
                  <a:pt x="1637788" y="607072"/>
                </a:lnTo>
                <a:lnTo>
                  <a:pt x="1643866" y="619651"/>
                </a:lnTo>
                <a:lnTo>
                  <a:pt x="1649293" y="632231"/>
                </a:lnTo>
                <a:lnTo>
                  <a:pt x="1654502" y="644810"/>
                </a:lnTo>
                <a:lnTo>
                  <a:pt x="1659712" y="657607"/>
                </a:lnTo>
                <a:lnTo>
                  <a:pt x="1664704" y="670620"/>
                </a:lnTo>
                <a:lnTo>
                  <a:pt x="1669263" y="683634"/>
                </a:lnTo>
                <a:lnTo>
                  <a:pt x="1673605" y="696647"/>
                </a:lnTo>
                <a:lnTo>
                  <a:pt x="1677946" y="710094"/>
                </a:lnTo>
                <a:lnTo>
                  <a:pt x="1681853" y="723541"/>
                </a:lnTo>
                <a:lnTo>
                  <a:pt x="1685760" y="736771"/>
                </a:lnTo>
                <a:lnTo>
                  <a:pt x="1689017" y="750436"/>
                </a:lnTo>
                <a:lnTo>
                  <a:pt x="1692489" y="764099"/>
                </a:lnTo>
                <a:lnTo>
                  <a:pt x="1695311" y="777764"/>
                </a:lnTo>
                <a:lnTo>
                  <a:pt x="1698133" y="791644"/>
                </a:lnTo>
                <a:lnTo>
                  <a:pt x="1700738" y="805525"/>
                </a:lnTo>
                <a:lnTo>
                  <a:pt x="1857896" y="805525"/>
                </a:lnTo>
                <a:lnTo>
                  <a:pt x="1862672" y="805742"/>
                </a:lnTo>
                <a:lnTo>
                  <a:pt x="1867448" y="806609"/>
                </a:lnTo>
                <a:lnTo>
                  <a:pt x="1872006" y="807477"/>
                </a:lnTo>
                <a:lnTo>
                  <a:pt x="1876130" y="809429"/>
                </a:lnTo>
                <a:lnTo>
                  <a:pt x="1880255" y="811164"/>
                </a:lnTo>
                <a:lnTo>
                  <a:pt x="1884161" y="813550"/>
                </a:lnTo>
                <a:lnTo>
                  <a:pt x="1887635" y="816370"/>
                </a:lnTo>
                <a:lnTo>
                  <a:pt x="1891108" y="819406"/>
                </a:lnTo>
                <a:lnTo>
                  <a:pt x="1894147" y="822659"/>
                </a:lnTo>
                <a:lnTo>
                  <a:pt x="1896969" y="826346"/>
                </a:lnTo>
                <a:lnTo>
                  <a:pt x="1899356" y="830250"/>
                </a:lnTo>
                <a:lnTo>
                  <a:pt x="1901310" y="833937"/>
                </a:lnTo>
                <a:lnTo>
                  <a:pt x="1902830" y="838275"/>
                </a:lnTo>
                <a:lnTo>
                  <a:pt x="1903915" y="843047"/>
                </a:lnTo>
                <a:lnTo>
                  <a:pt x="1904566" y="847601"/>
                </a:lnTo>
                <a:lnTo>
                  <a:pt x="1905000" y="852156"/>
                </a:lnTo>
                <a:lnTo>
                  <a:pt x="1905000" y="1011353"/>
                </a:lnTo>
                <a:lnTo>
                  <a:pt x="1904566" y="1015907"/>
                </a:lnTo>
                <a:lnTo>
                  <a:pt x="1904132" y="1020896"/>
                </a:lnTo>
                <a:lnTo>
                  <a:pt x="1902830" y="1025234"/>
                </a:lnTo>
                <a:lnTo>
                  <a:pt x="1901310" y="1029571"/>
                </a:lnTo>
                <a:lnTo>
                  <a:pt x="1899356" y="1033692"/>
                </a:lnTo>
                <a:lnTo>
                  <a:pt x="1896969" y="1037596"/>
                </a:lnTo>
                <a:lnTo>
                  <a:pt x="1894147" y="1041283"/>
                </a:lnTo>
                <a:lnTo>
                  <a:pt x="1891325" y="1044536"/>
                </a:lnTo>
                <a:lnTo>
                  <a:pt x="1887852" y="1047356"/>
                </a:lnTo>
                <a:lnTo>
                  <a:pt x="1884161" y="1050175"/>
                </a:lnTo>
                <a:lnTo>
                  <a:pt x="1880255" y="1052562"/>
                </a:lnTo>
                <a:lnTo>
                  <a:pt x="1876130" y="1054513"/>
                </a:lnTo>
                <a:lnTo>
                  <a:pt x="1872006" y="1056032"/>
                </a:lnTo>
                <a:lnTo>
                  <a:pt x="1867448" y="1057116"/>
                </a:lnTo>
                <a:lnTo>
                  <a:pt x="1862672" y="1057983"/>
                </a:lnTo>
                <a:lnTo>
                  <a:pt x="1858113" y="1058201"/>
                </a:lnTo>
                <a:lnTo>
                  <a:pt x="1700738" y="1058201"/>
                </a:lnTo>
                <a:lnTo>
                  <a:pt x="1698133" y="1072082"/>
                </a:lnTo>
                <a:lnTo>
                  <a:pt x="1695311" y="1085962"/>
                </a:lnTo>
                <a:lnTo>
                  <a:pt x="1692489" y="1099626"/>
                </a:lnTo>
                <a:lnTo>
                  <a:pt x="1689017" y="1113507"/>
                </a:lnTo>
                <a:lnTo>
                  <a:pt x="1685760" y="1126737"/>
                </a:lnTo>
                <a:lnTo>
                  <a:pt x="1681853" y="1140401"/>
                </a:lnTo>
                <a:lnTo>
                  <a:pt x="1677946" y="1153848"/>
                </a:lnTo>
                <a:lnTo>
                  <a:pt x="1673605" y="1166862"/>
                </a:lnTo>
                <a:lnTo>
                  <a:pt x="1669263" y="1180092"/>
                </a:lnTo>
                <a:lnTo>
                  <a:pt x="1664704" y="1193105"/>
                </a:lnTo>
                <a:lnTo>
                  <a:pt x="1659712" y="1205902"/>
                </a:lnTo>
                <a:lnTo>
                  <a:pt x="1654502" y="1218698"/>
                </a:lnTo>
                <a:lnTo>
                  <a:pt x="1649293" y="1231711"/>
                </a:lnTo>
                <a:lnTo>
                  <a:pt x="1643866" y="1244291"/>
                </a:lnTo>
                <a:lnTo>
                  <a:pt x="1637788" y="1256654"/>
                </a:lnTo>
                <a:lnTo>
                  <a:pt x="1631927" y="1269016"/>
                </a:lnTo>
                <a:lnTo>
                  <a:pt x="1759564" y="1361411"/>
                </a:lnTo>
                <a:lnTo>
                  <a:pt x="1763254" y="1364231"/>
                </a:lnTo>
                <a:lnTo>
                  <a:pt x="1766510" y="1367701"/>
                </a:lnTo>
                <a:lnTo>
                  <a:pt x="1769332" y="1371171"/>
                </a:lnTo>
                <a:lnTo>
                  <a:pt x="1771937" y="1375075"/>
                </a:lnTo>
                <a:lnTo>
                  <a:pt x="1774325" y="1379196"/>
                </a:lnTo>
                <a:lnTo>
                  <a:pt x="1775844" y="1383317"/>
                </a:lnTo>
                <a:lnTo>
                  <a:pt x="1777146" y="1387654"/>
                </a:lnTo>
                <a:lnTo>
                  <a:pt x="1778015" y="1391992"/>
                </a:lnTo>
                <a:lnTo>
                  <a:pt x="1778666" y="1396330"/>
                </a:lnTo>
                <a:lnTo>
                  <a:pt x="1778666" y="1401101"/>
                </a:lnTo>
                <a:lnTo>
                  <a:pt x="1778449" y="1405439"/>
                </a:lnTo>
                <a:lnTo>
                  <a:pt x="1777581" y="1409994"/>
                </a:lnTo>
                <a:lnTo>
                  <a:pt x="1776278" y="1414332"/>
                </a:lnTo>
                <a:lnTo>
                  <a:pt x="1774542" y="1418886"/>
                </a:lnTo>
                <a:lnTo>
                  <a:pt x="1772371" y="1422790"/>
                </a:lnTo>
                <a:lnTo>
                  <a:pt x="1769766" y="1426694"/>
                </a:lnTo>
                <a:lnTo>
                  <a:pt x="1676210" y="1555526"/>
                </a:lnTo>
                <a:lnTo>
                  <a:pt x="1673171" y="1559214"/>
                </a:lnTo>
                <a:lnTo>
                  <a:pt x="1670132" y="1562467"/>
                </a:lnTo>
                <a:lnTo>
                  <a:pt x="1666441" y="1565503"/>
                </a:lnTo>
                <a:lnTo>
                  <a:pt x="1662534" y="1567889"/>
                </a:lnTo>
                <a:lnTo>
                  <a:pt x="1658410" y="1570275"/>
                </a:lnTo>
                <a:lnTo>
                  <a:pt x="1654285" y="1572010"/>
                </a:lnTo>
                <a:lnTo>
                  <a:pt x="1649944" y="1573311"/>
                </a:lnTo>
                <a:lnTo>
                  <a:pt x="1645603" y="1573962"/>
                </a:lnTo>
                <a:lnTo>
                  <a:pt x="1641261" y="1574612"/>
                </a:lnTo>
                <a:lnTo>
                  <a:pt x="1636702" y="1574830"/>
                </a:lnTo>
                <a:lnTo>
                  <a:pt x="1632144" y="1574179"/>
                </a:lnTo>
                <a:lnTo>
                  <a:pt x="1627586" y="1573528"/>
                </a:lnTo>
                <a:lnTo>
                  <a:pt x="1623244" y="1572227"/>
                </a:lnTo>
                <a:lnTo>
                  <a:pt x="1618903" y="1570708"/>
                </a:lnTo>
                <a:lnTo>
                  <a:pt x="1614779" y="1568323"/>
                </a:lnTo>
                <a:lnTo>
                  <a:pt x="1610872" y="1565720"/>
                </a:lnTo>
                <a:lnTo>
                  <a:pt x="1483234" y="1473326"/>
                </a:lnTo>
                <a:lnTo>
                  <a:pt x="1473250" y="1483085"/>
                </a:lnTo>
                <a:lnTo>
                  <a:pt x="1463047" y="1492195"/>
                </a:lnTo>
                <a:lnTo>
                  <a:pt x="1452628" y="1501521"/>
                </a:lnTo>
                <a:lnTo>
                  <a:pt x="1442209" y="1510631"/>
                </a:lnTo>
                <a:lnTo>
                  <a:pt x="1431572" y="1519523"/>
                </a:lnTo>
                <a:lnTo>
                  <a:pt x="1420719" y="1527982"/>
                </a:lnTo>
                <a:lnTo>
                  <a:pt x="1409648" y="1536440"/>
                </a:lnTo>
                <a:lnTo>
                  <a:pt x="1398578" y="1544682"/>
                </a:lnTo>
                <a:lnTo>
                  <a:pt x="1387290" y="1552923"/>
                </a:lnTo>
                <a:lnTo>
                  <a:pt x="1375785" y="1560731"/>
                </a:lnTo>
                <a:lnTo>
                  <a:pt x="1364281" y="1568323"/>
                </a:lnTo>
                <a:lnTo>
                  <a:pt x="1352342" y="1575914"/>
                </a:lnTo>
                <a:lnTo>
                  <a:pt x="1340403" y="1583071"/>
                </a:lnTo>
                <a:lnTo>
                  <a:pt x="1328464" y="1590228"/>
                </a:lnTo>
                <a:lnTo>
                  <a:pt x="1316091" y="1596952"/>
                </a:lnTo>
                <a:lnTo>
                  <a:pt x="1303718" y="1603676"/>
                </a:lnTo>
                <a:lnTo>
                  <a:pt x="1352559" y="1753112"/>
                </a:lnTo>
                <a:lnTo>
                  <a:pt x="1353645" y="1757883"/>
                </a:lnTo>
                <a:lnTo>
                  <a:pt x="1354296" y="1762655"/>
                </a:lnTo>
                <a:lnTo>
                  <a:pt x="1354946" y="1767426"/>
                </a:lnTo>
                <a:lnTo>
                  <a:pt x="1354730" y="1771764"/>
                </a:lnTo>
                <a:lnTo>
                  <a:pt x="1354079" y="1776319"/>
                </a:lnTo>
                <a:lnTo>
                  <a:pt x="1353210" y="1780657"/>
                </a:lnTo>
                <a:lnTo>
                  <a:pt x="1351474" y="1784995"/>
                </a:lnTo>
                <a:lnTo>
                  <a:pt x="1349737" y="1789115"/>
                </a:lnTo>
                <a:lnTo>
                  <a:pt x="1347349" y="1793019"/>
                </a:lnTo>
                <a:lnTo>
                  <a:pt x="1344962" y="1796707"/>
                </a:lnTo>
                <a:lnTo>
                  <a:pt x="1342139" y="1799960"/>
                </a:lnTo>
                <a:lnTo>
                  <a:pt x="1338666" y="1803214"/>
                </a:lnTo>
                <a:lnTo>
                  <a:pt x="1335194" y="1806033"/>
                </a:lnTo>
                <a:lnTo>
                  <a:pt x="1331286" y="1808419"/>
                </a:lnTo>
                <a:lnTo>
                  <a:pt x="1326945" y="1810588"/>
                </a:lnTo>
                <a:lnTo>
                  <a:pt x="1322603" y="1812323"/>
                </a:lnTo>
                <a:lnTo>
                  <a:pt x="1171306" y="1861556"/>
                </a:lnTo>
                <a:lnTo>
                  <a:pt x="1166531" y="1862641"/>
                </a:lnTo>
                <a:lnTo>
                  <a:pt x="1161972" y="1863508"/>
                </a:lnTo>
                <a:lnTo>
                  <a:pt x="1157414" y="1863725"/>
                </a:lnTo>
                <a:lnTo>
                  <a:pt x="1152638" y="1863725"/>
                </a:lnTo>
                <a:lnTo>
                  <a:pt x="1148080" y="1862858"/>
                </a:lnTo>
                <a:lnTo>
                  <a:pt x="1143738" y="1861990"/>
                </a:lnTo>
                <a:lnTo>
                  <a:pt x="1139614" y="1860472"/>
                </a:lnTo>
                <a:lnTo>
                  <a:pt x="1135490" y="1858520"/>
                </a:lnTo>
                <a:lnTo>
                  <a:pt x="1131365" y="1856568"/>
                </a:lnTo>
                <a:lnTo>
                  <a:pt x="1127675" y="1853748"/>
                </a:lnTo>
                <a:lnTo>
                  <a:pt x="1124419" y="1850929"/>
                </a:lnTo>
                <a:lnTo>
                  <a:pt x="1121380" y="1847459"/>
                </a:lnTo>
                <a:lnTo>
                  <a:pt x="1118558" y="1843989"/>
                </a:lnTo>
                <a:lnTo>
                  <a:pt x="1115954" y="1840085"/>
                </a:lnTo>
                <a:lnTo>
                  <a:pt x="1113783" y="1835747"/>
                </a:lnTo>
                <a:lnTo>
                  <a:pt x="1112046" y="1831409"/>
                </a:lnTo>
                <a:lnTo>
                  <a:pt x="1063423" y="1681538"/>
                </a:lnTo>
                <a:lnTo>
                  <a:pt x="1049747" y="1683491"/>
                </a:lnTo>
                <a:lnTo>
                  <a:pt x="1036289" y="1685009"/>
                </a:lnTo>
                <a:lnTo>
                  <a:pt x="1022397" y="1686310"/>
                </a:lnTo>
                <a:lnTo>
                  <a:pt x="1008505" y="1687611"/>
                </a:lnTo>
                <a:lnTo>
                  <a:pt x="994612" y="1688479"/>
                </a:lnTo>
                <a:lnTo>
                  <a:pt x="980719" y="1689130"/>
                </a:lnTo>
                <a:lnTo>
                  <a:pt x="966392" y="1689346"/>
                </a:lnTo>
                <a:lnTo>
                  <a:pt x="952500" y="1689780"/>
                </a:lnTo>
                <a:lnTo>
                  <a:pt x="938391" y="1689346"/>
                </a:lnTo>
                <a:lnTo>
                  <a:pt x="924281" y="1689130"/>
                </a:lnTo>
                <a:lnTo>
                  <a:pt x="910389" y="1688479"/>
                </a:lnTo>
                <a:lnTo>
                  <a:pt x="896497" y="1687611"/>
                </a:lnTo>
                <a:lnTo>
                  <a:pt x="882604" y="1686310"/>
                </a:lnTo>
                <a:lnTo>
                  <a:pt x="868929" y="1685009"/>
                </a:lnTo>
                <a:lnTo>
                  <a:pt x="855036" y="1683491"/>
                </a:lnTo>
                <a:lnTo>
                  <a:pt x="841361" y="1681538"/>
                </a:lnTo>
                <a:lnTo>
                  <a:pt x="793172" y="1831409"/>
                </a:lnTo>
                <a:lnTo>
                  <a:pt x="791218" y="1835963"/>
                </a:lnTo>
                <a:lnTo>
                  <a:pt x="789264" y="1840085"/>
                </a:lnTo>
                <a:lnTo>
                  <a:pt x="786660" y="1843989"/>
                </a:lnTo>
                <a:lnTo>
                  <a:pt x="783837" y="1847459"/>
                </a:lnTo>
                <a:lnTo>
                  <a:pt x="780798" y="1850929"/>
                </a:lnTo>
                <a:lnTo>
                  <a:pt x="777108" y="1853748"/>
                </a:lnTo>
                <a:lnTo>
                  <a:pt x="773635" y="1856568"/>
                </a:lnTo>
                <a:lnTo>
                  <a:pt x="769728" y="1858520"/>
                </a:lnTo>
                <a:lnTo>
                  <a:pt x="765604" y="1860472"/>
                </a:lnTo>
                <a:lnTo>
                  <a:pt x="761262" y="1861990"/>
                </a:lnTo>
                <a:lnTo>
                  <a:pt x="756921" y="1862858"/>
                </a:lnTo>
                <a:lnTo>
                  <a:pt x="752145" y="1863725"/>
                </a:lnTo>
                <a:lnTo>
                  <a:pt x="747804" y="1863725"/>
                </a:lnTo>
                <a:lnTo>
                  <a:pt x="743246" y="1863508"/>
                </a:lnTo>
                <a:lnTo>
                  <a:pt x="738470" y="1862641"/>
                </a:lnTo>
                <a:lnTo>
                  <a:pt x="733694" y="1861340"/>
                </a:lnTo>
                <a:lnTo>
                  <a:pt x="582614" y="1812323"/>
                </a:lnTo>
                <a:lnTo>
                  <a:pt x="578056" y="1810588"/>
                </a:lnTo>
                <a:lnTo>
                  <a:pt x="573931" y="1808419"/>
                </a:lnTo>
                <a:lnTo>
                  <a:pt x="570024" y="1806033"/>
                </a:lnTo>
                <a:lnTo>
                  <a:pt x="566551" y="1803214"/>
                </a:lnTo>
                <a:lnTo>
                  <a:pt x="563078" y="1799960"/>
                </a:lnTo>
                <a:lnTo>
                  <a:pt x="560039" y="1796707"/>
                </a:lnTo>
                <a:lnTo>
                  <a:pt x="557434" y="1793019"/>
                </a:lnTo>
                <a:lnTo>
                  <a:pt x="555481" y="1789115"/>
                </a:lnTo>
                <a:lnTo>
                  <a:pt x="553310" y="1784995"/>
                </a:lnTo>
                <a:lnTo>
                  <a:pt x="552007" y="1780657"/>
                </a:lnTo>
                <a:lnTo>
                  <a:pt x="550922" y="1776319"/>
                </a:lnTo>
                <a:lnTo>
                  <a:pt x="550271" y="1771764"/>
                </a:lnTo>
                <a:lnTo>
                  <a:pt x="550271" y="1767426"/>
                </a:lnTo>
                <a:lnTo>
                  <a:pt x="550488" y="1762655"/>
                </a:lnTo>
                <a:lnTo>
                  <a:pt x="551356" y="1757883"/>
                </a:lnTo>
                <a:lnTo>
                  <a:pt x="552224" y="1753112"/>
                </a:lnTo>
                <a:lnTo>
                  <a:pt x="601282" y="1603676"/>
                </a:lnTo>
                <a:lnTo>
                  <a:pt x="588909" y="1596952"/>
                </a:lnTo>
                <a:lnTo>
                  <a:pt x="576753" y="1590228"/>
                </a:lnTo>
                <a:lnTo>
                  <a:pt x="564597" y="1583071"/>
                </a:lnTo>
                <a:lnTo>
                  <a:pt x="552658" y="1575914"/>
                </a:lnTo>
                <a:lnTo>
                  <a:pt x="540936" y="1568323"/>
                </a:lnTo>
                <a:lnTo>
                  <a:pt x="529215" y="1560731"/>
                </a:lnTo>
                <a:lnTo>
                  <a:pt x="517927" y="1552923"/>
                </a:lnTo>
                <a:lnTo>
                  <a:pt x="506423" y="1544682"/>
                </a:lnTo>
                <a:lnTo>
                  <a:pt x="495135" y="1536440"/>
                </a:lnTo>
                <a:lnTo>
                  <a:pt x="484281" y="1527982"/>
                </a:lnTo>
                <a:lnTo>
                  <a:pt x="473428" y="1519306"/>
                </a:lnTo>
                <a:lnTo>
                  <a:pt x="462791" y="1510631"/>
                </a:lnTo>
                <a:lnTo>
                  <a:pt x="452155" y="1501521"/>
                </a:lnTo>
                <a:lnTo>
                  <a:pt x="441953" y="1492195"/>
                </a:lnTo>
                <a:lnTo>
                  <a:pt x="431751" y="1482869"/>
                </a:lnTo>
                <a:lnTo>
                  <a:pt x="421549" y="1473108"/>
                </a:lnTo>
                <a:lnTo>
                  <a:pt x="294346" y="1565720"/>
                </a:lnTo>
                <a:lnTo>
                  <a:pt x="290222" y="1568323"/>
                </a:lnTo>
                <a:lnTo>
                  <a:pt x="286097" y="1570708"/>
                </a:lnTo>
                <a:lnTo>
                  <a:pt x="281756" y="1572227"/>
                </a:lnTo>
                <a:lnTo>
                  <a:pt x="277197" y="1573528"/>
                </a:lnTo>
                <a:lnTo>
                  <a:pt x="272856" y="1574179"/>
                </a:lnTo>
                <a:lnTo>
                  <a:pt x="268298" y="1574830"/>
                </a:lnTo>
                <a:lnTo>
                  <a:pt x="263739" y="1574830"/>
                </a:lnTo>
                <a:lnTo>
                  <a:pt x="259397" y="1574179"/>
                </a:lnTo>
                <a:lnTo>
                  <a:pt x="254839" y="1573311"/>
                </a:lnTo>
                <a:lnTo>
                  <a:pt x="250498" y="1572010"/>
                </a:lnTo>
                <a:lnTo>
                  <a:pt x="246374" y="1570275"/>
                </a:lnTo>
                <a:lnTo>
                  <a:pt x="242249" y="1568106"/>
                </a:lnTo>
                <a:lnTo>
                  <a:pt x="238776" y="1565503"/>
                </a:lnTo>
                <a:lnTo>
                  <a:pt x="235086" y="1562467"/>
                </a:lnTo>
                <a:lnTo>
                  <a:pt x="231829" y="1559214"/>
                </a:lnTo>
                <a:lnTo>
                  <a:pt x="228791" y="1555526"/>
                </a:lnTo>
                <a:lnTo>
                  <a:pt x="135017" y="1426694"/>
                </a:lnTo>
                <a:lnTo>
                  <a:pt x="132412" y="1422790"/>
                </a:lnTo>
                <a:lnTo>
                  <a:pt x="130458" y="1418886"/>
                </a:lnTo>
                <a:lnTo>
                  <a:pt x="128722" y="1414332"/>
                </a:lnTo>
                <a:lnTo>
                  <a:pt x="127419" y="1409994"/>
                </a:lnTo>
                <a:lnTo>
                  <a:pt x="126551" y="1405439"/>
                </a:lnTo>
                <a:lnTo>
                  <a:pt x="126334" y="1401101"/>
                </a:lnTo>
                <a:lnTo>
                  <a:pt x="126334" y="1396330"/>
                </a:lnTo>
                <a:lnTo>
                  <a:pt x="126768" y="1391992"/>
                </a:lnTo>
                <a:lnTo>
                  <a:pt x="127853" y="1387654"/>
                </a:lnTo>
                <a:lnTo>
                  <a:pt x="129156" y="1383317"/>
                </a:lnTo>
                <a:lnTo>
                  <a:pt x="130893" y="1379196"/>
                </a:lnTo>
                <a:lnTo>
                  <a:pt x="133063" y="1375075"/>
                </a:lnTo>
                <a:lnTo>
                  <a:pt x="135668" y="1371171"/>
                </a:lnTo>
                <a:lnTo>
                  <a:pt x="138490" y="1367701"/>
                </a:lnTo>
                <a:lnTo>
                  <a:pt x="141746" y="1364447"/>
                </a:lnTo>
                <a:lnTo>
                  <a:pt x="145653" y="1361411"/>
                </a:lnTo>
                <a:lnTo>
                  <a:pt x="272856" y="1269016"/>
                </a:lnTo>
                <a:lnTo>
                  <a:pt x="266995" y="1256654"/>
                </a:lnTo>
                <a:lnTo>
                  <a:pt x="261351" y="1244074"/>
                </a:lnTo>
                <a:lnTo>
                  <a:pt x="255707" y="1231711"/>
                </a:lnTo>
                <a:lnTo>
                  <a:pt x="250281" y="1218698"/>
                </a:lnTo>
                <a:lnTo>
                  <a:pt x="245071" y="1205902"/>
                </a:lnTo>
                <a:lnTo>
                  <a:pt x="240295" y="1193105"/>
                </a:lnTo>
                <a:lnTo>
                  <a:pt x="235737" y="1180092"/>
                </a:lnTo>
                <a:lnTo>
                  <a:pt x="231178" y="1166862"/>
                </a:lnTo>
                <a:lnTo>
                  <a:pt x="227054" y="1153848"/>
                </a:lnTo>
                <a:lnTo>
                  <a:pt x="222930" y="1140401"/>
                </a:lnTo>
                <a:lnTo>
                  <a:pt x="219457" y="1126737"/>
                </a:lnTo>
                <a:lnTo>
                  <a:pt x="215767" y="1113507"/>
                </a:lnTo>
                <a:lnTo>
                  <a:pt x="212728" y="1099626"/>
                </a:lnTo>
                <a:lnTo>
                  <a:pt x="209689" y="1085962"/>
                </a:lnTo>
                <a:lnTo>
                  <a:pt x="207084" y="1072082"/>
                </a:lnTo>
                <a:lnTo>
                  <a:pt x="204479" y="1058201"/>
                </a:lnTo>
                <a:lnTo>
                  <a:pt x="47104" y="1058201"/>
                </a:lnTo>
                <a:lnTo>
                  <a:pt x="42111" y="1057983"/>
                </a:lnTo>
                <a:lnTo>
                  <a:pt x="37552" y="1057116"/>
                </a:lnTo>
                <a:lnTo>
                  <a:pt x="32994" y="1056032"/>
                </a:lnTo>
                <a:lnTo>
                  <a:pt x="28653" y="1054513"/>
                </a:lnTo>
                <a:lnTo>
                  <a:pt x="24745" y="1052562"/>
                </a:lnTo>
                <a:lnTo>
                  <a:pt x="20839" y="1050175"/>
                </a:lnTo>
                <a:lnTo>
                  <a:pt x="16931" y="1047356"/>
                </a:lnTo>
                <a:lnTo>
                  <a:pt x="13892" y="1044536"/>
                </a:lnTo>
                <a:lnTo>
                  <a:pt x="10853" y="1041283"/>
                </a:lnTo>
                <a:lnTo>
                  <a:pt x="8032" y="1037596"/>
                </a:lnTo>
                <a:lnTo>
                  <a:pt x="5644" y="1033692"/>
                </a:lnTo>
                <a:lnTo>
                  <a:pt x="3690" y="1029571"/>
                </a:lnTo>
                <a:lnTo>
                  <a:pt x="1954" y="1025234"/>
                </a:lnTo>
                <a:lnTo>
                  <a:pt x="1085" y="1020896"/>
                </a:lnTo>
                <a:lnTo>
                  <a:pt x="217" y="1015907"/>
                </a:lnTo>
                <a:lnTo>
                  <a:pt x="0" y="1011353"/>
                </a:lnTo>
                <a:lnTo>
                  <a:pt x="0" y="852156"/>
                </a:lnTo>
                <a:lnTo>
                  <a:pt x="217" y="847601"/>
                </a:lnTo>
                <a:lnTo>
                  <a:pt x="1085" y="843047"/>
                </a:lnTo>
                <a:lnTo>
                  <a:pt x="1954" y="838275"/>
                </a:lnTo>
                <a:lnTo>
                  <a:pt x="3690" y="833937"/>
                </a:lnTo>
                <a:lnTo>
                  <a:pt x="5644" y="830250"/>
                </a:lnTo>
                <a:lnTo>
                  <a:pt x="8032" y="826346"/>
                </a:lnTo>
                <a:lnTo>
                  <a:pt x="10853" y="822659"/>
                </a:lnTo>
                <a:lnTo>
                  <a:pt x="13892" y="819406"/>
                </a:lnTo>
                <a:lnTo>
                  <a:pt x="16931" y="816370"/>
                </a:lnTo>
                <a:lnTo>
                  <a:pt x="20839" y="813550"/>
                </a:lnTo>
                <a:lnTo>
                  <a:pt x="24745" y="811164"/>
                </a:lnTo>
                <a:lnTo>
                  <a:pt x="28653" y="809429"/>
                </a:lnTo>
                <a:lnTo>
                  <a:pt x="32994" y="807477"/>
                </a:lnTo>
                <a:lnTo>
                  <a:pt x="37552" y="806609"/>
                </a:lnTo>
                <a:lnTo>
                  <a:pt x="42111" y="805742"/>
                </a:lnTo>
                <a:lnTo>
                  <a:pt x="47104" y="805525"/>
                </a:lnTo>
                <a:lnTo>
                  <a:pt x="204479" y="805525"/>
                </a:lnTo>
                <a:lnTo>
                  <a:pt x="207084" y="791644"/>
                </a:lnTo>
                <a:lnTo>
                  <a:pt x="209689" y="777764"/>
                </a:lnTo>
                <a:lnTo>
                  <a:pt x="212728" y="764099"/>
                </a:lnTo>
                <a:lnTo>
                  <a:pt x="215767" y="750436"/>
                </a:lnTo>
                <a:lnTo>
                  <a:pt x="219457" y="736771"/>
                </a:lnTo>
                <a:lnTo>
                  <a:pt x="222930" y="723324"/>
                </a:lnTo>
                <a:lnTo>
                  <a:pt x="227054" y="709877"/>
                </a:lnTo>
                <a:lnTo>
                  <a:pt x="231178" y="696647"/>
                </a:lnTo>
                <a:lnTo>
                  <a:pt x="235737" y="683634"/>
                </a:lnTo>
                <a:lnTo>
                  <a:pt x="240295" y="670620"/>
                </a:lnTo>
                <a:lnTo>
                  <a:pt x="245071" y="657607"/>
                </a:lnTo>
                <a:lnTo>
                  <a:pt x="250281" y="644810"/>
                </a:lnTo>
                <a:lnTo>
                  <a:pt x="255707" y="632014"/>
                </a:lnTo>
                <a:lnTo>
                  <a:pt x="261351" y="619434"/>
                </a:lnTo>
                <a:lnTo>
                  <a:pt x="266995" y="607072"/>
                </a:lnTo>
                <a:lnTo>
                  <a:pt x="272856" y="594709"/>
                </a:lnTo>
                <a:lnTo>
                  <a:pt x="145653" y="502098"/>
                </a:lnTo>
                <a:lnTo>
                  <a:pt x="141746" y="499061"/>
                </a:lnTo>
                <a:lnTo>
                  <a:pt x="138490" y="495808"/>
                </a:lnTo>
                <a:lnTo>
                  <a:pt x="135668" y="492337"/>
                </a:lnTo>
                <a:lnTo>
                  <a:pt x="133063" y="488651"/>
                </a:lnTo>
                <a:lnTo>
                  <a:pt x="130893" y="484529"/>
                </a:lnTo>
                <a:lnTo>
                  <a:pt x="129156" y="480409"/>
                </a:lnTo>
                <a:lnTo>
                  <a:pt x="127853" y="475854"/>
                </a:lnTo>
                <a:lnTo>
                  <a:pt x="126768" y="471516"/>
                </a:lnTo>
                <a:lnTo>
                  <a:pt x="126334" y="467178"/>
                </a:lnTo>
                <a:lnTo>
                  <a:pt x="126334" y="462624"/>
                </a:lnTo>
                <a:lnTo>
                  <a:pt x="126551" y="458069"/>
                </a:lnTo>
                <a:lnTo>
                  <a:pt x="127419" y="453515"/>
                </a:lnTo>
                <a:lnTo>
                  <a:pt x="128722" y="449177"/>
                </a:lnTo>
                <a:lnTo>
                  <a:pt x="130458" y="444839"/>
                </a:lnTo>
                <a:lnTo>
                  <a:pt x="132412" y="440718"/>
                </a:lnTo>
                <a:lnTo>
                  <a:pt x="135017" y="436597"/>
                </a:lnTo>
                <a:lnTo>
                  <a:pt x="228791" y="308416"/>
                </a:lnTo>
                <a:lnTo>
                  <a:pt x="231829" y="304512"/>
                </a:lnTo>
                <a:lnTo>
                  <a:pt x="235086" y="301259"/>
                </a:lnTo>
                <a:lnTo>
                  <a:pt x="238776" y="298005"/>
                </a:lnTo>
                <a:lnTo>
                  <a:pt x="242249" y="295619"/>
                </a:lnTo>
                <a:lnTo>
                  <a:pt x="246374" y="293451"/>
                </a:lnTo>
                <a:lnTo>
                  <a:pt x="250498" y="291715"/>
                </a:lnTo>
                <a:lnTo>
                  <a:pt x="254839" y="290414"/>
                </a:lnTo>
                <a:lnTo>
                  <a:pt x="259397" y="289330"/>
                </a:lnTo>
                <a:lnTo>
                  <a:pt x="263739" y="288896"/>
                </a:lnTo>
                <a:lnTo>
                  <a:pt x="268298" y="288896"/>
                </a:lnTo>
                <a:lnTo>
                  <a:pt x="272856" y="289330"/>
                </a:lnTo>
                <a:lnTo>
                  <a:pt x="277197" y="290197"/>
                </a:lnTo>
                <a:lnTo>
                  <a:pt x="281756" y="291499"/>
                </a:lnTo>
                <a:lnTo>
                  <a:pt x="286097" y="293017"/>
                </a:lnTo>
                <a:lnTo>
                  <a:pt x="290222" y="295186"/>
                </a:lnTo>
                <a:lnTo>
                  <a:pt x="294346" y="297788"/>
                </a:lnTo>
                <a:lnTo>
                  <a:pt x="421549" y="390400"/>
                </a:lnTo>
                <a:lnTo>
                  <a:pt x="431751" y="380857"/>
                </a:lnTo>
                <a:lnTo>
                  <a:pt x="441953" y="371314"/>
                </a:lnTo>
                <a:lnTo>
                  <a:pt x="452155" y="361988"/>
                </a:lnTo>
                <a:lnTo>
                  <a:pt x="462791" y="353095"/>
                </a:lnTo>
                <a:lnTo>
                  <a:pt x="473645" y="344203"/>
                </a:lnTo>
                <a:lnTo>
                  <a:pt x="484281" y="335527"/>
                </a:lnTo>
                <a:lnTo>
                  <a:pt x="495135" y="327068"/>
                </a:lnTo>
                <a:lnTo>
                  <a:pt x="506423" y="318827"/>
                </a:lnTo>
                <a:lnTo>
                  <a:pt x="517927" y="310585"/>
                </a:lnTo>
                <a:lnTo>
                  <a:pt x="529215" y="302994"/>
                </a:lnTo>
                <a:lnTo>
                  <a:pt x="540936" y="295186"/>
                </a:lnTo>
                <a:lnTo>
                  <a:pt x="552658" y="287811"/>
                </a:lnTo>
                <a:lnTo>
                  <a:pt x="564597" y="280654"/>
                </a:lnTo>
                <a:lnTo>
                  <a:pt x="576753" y="273497"/>
                </a:lnTo>
                <a:lnTo>
                  <a:pt x="588909" y="266773"/>
                </a:lnTo>
                <a:lnTo>
                  <a:pt x="601282" y="260050"/>
                </a:lnTo>
                <a:lnTo>
                  <a:pt x="552224" y="110396"/>
                </a:lnTo>
                <a:lnTo>
                  <a:pt x="550922" y="105842"/>
                </a:lnTo>
                <a:lnTo>
                  <a:pt x="550488" y="100853"/>
                </a:lnTo>
                <a:lnTo>
                  <a:pt x="550053" y="96299"/>
                </a:lnTo>
                <a:lnTo>
                  <a:pt x="550271" y="91961"/>
                </a:lnTo>
                <a:lnTo>
                  <a:pt x="550704" y="87406"/>
                </a:lnTo>
                <a:lnTo>
                  <a:pt x="552007" y="82852"/>
                </a:lnTo>
                <a:lnTo>
                  <a:pt x="553310" y="78514"/>
                </a:lnTo>
                <a:lnTo>
                  <a:pt x="555046" y="74826"/>
                </a:lnTo>
                <a:lnTo>
                  <a:pt x="557434" y="70706"/>
                </a:lnTo>
                <a:lnTo>
                  <a:pt x="560039" y="67018"/>
                </a:lnTo>
                <a:lnTo>
                  <a:pt x="563078" y="63765"/>
                </a:lnTo>
                <a:lnTo>
                  <a:pt x="566551" y="60512"/>
                </a:lnTo>
                <a:lnTo>
                  <a:pt x="570024" y="57693"/>
                </a:lnTo>
                <a:lnTo>
                  <a:pt x="573931" y="55090"/>
                </a:lnTo>
                <a:lnTo>
                  <a:pt x="578056" y="53137"/>
                </a:lnTo>
                <a:lnTo>
                  <a:pt x="582614" y="51402"/>
                </a:lnTo>
                <a:lnTo>
                  <a:pt x="733912" y="1952"/>
                </a:lnTo>
                <a:lnTo>
                  <a:pt x="738470" y="868"/>
                </a:lnTo>
                <a:lnTo>
                  <a:pt x="743246" y="216"/>
                </a:lnTo>
                <a:close/>
              </a:path>
            </a:pathLst>
          </a:custGeom>
          <a:solidFill>
            <a:schemeClr val="accent1">
              <a:alpha val="100000"/>
            </a:schemeClr>
          </a:solidFill>
        </p:spPr>
      </p:sp>
      <p:sp>
        <p:nvSpPr>
          <p:cNvPr id="6" name="Freeform 6"/>
          <p:cNvSpPr/>
          <p:nvPr/>
        </p:nvSpPr>
        <p:spPr>
          <a:xfrm>
            <a:off x="5562818" y="3040397"/>
            <a:ext cx="147161" cy="176213"/>
          </a:xfrm>
          <a:custGeom>
            <a:avLst/>
            <a:gdLst/>
            <a:ahLst/>
            <a:cxnLst/>
            <a:rect l="l" t="t" r="r" b="b"/>
            <a:pathLst>
              <a:path w="56" h="67">
                <a:moveTo>
                  <a:pt x="28" y="0"/>
                </a:moveTo>
                <a:cubicBezTo>
                  <a:pt x="13" y="0"/>
                  <a:pt x="0" y="13"/>
                  <a:pt x="0" y="28"/>
                </a:cubicBezTo>
                <a:cubicBezTo>
                  <a:pt x="0" y="34"/>
                  <a:pt x="2" y="40"/>
                  <a:pt x="7" y="46"/>
                </a:cubicBezTo>
                <a:cubicBezTo>
                  <a:pt x="11" y="52"/>
                  <a:pt x="15" y="58"/>
                  <a:pt x="16" y="65"/>
                </a:cubicBezTo>
                <a:cubicBezTo>
                  <a:pt x="16" y="67"/>
                  <a:pt x="16" y="67"/>
                  <a:pt x="16" y="67"/>
                </a:cubicBezTo>
                <a:cubicBezTo>
                  <a:pt x="25" y="67"/>
                  <a:pt x="25" y="67"/>
                  <a:pt x="25" y="67"/>
                </a:cubicBezTo>
                <a:cubicBezTo>
                  <a:pt x="26" y="65"/>
                  <a:pt x="26" y="65"/>
                  <a:pt x="26" y="65"/>
                </a:cubicBezTo>
                <a:cubicBezTo>
                  <a:pt x="26" y="61"/>
                  <a:pt x="26" y="50"/>
                  <a:pt x="22" y="42"/>
                </a:cubicBezTo>
                <a:cubicBezTo>
                  <a:pt x="24" y="42"/>
                  <a:pt x="26" y="41"/>
                  <a:pt x="28" y="41"/>
                </a:cubicBezTo>
                <a:cubicBezTo>
                  <a:pt x="29" y="41"/>
                  <a:pt x="29" y="41"/>
                  <a:pt x="29" y="41"/>
                </a:cubicBezTo>
                <a:cubicBezTo>
                  <a:pt x="31" y="41"/>
                  <a:pt x="33" y="42"/>
                  <a:pt x="34" y="42"/>
                </a:cubicBezTo>
                <a:cubicBezTo>
                  <a:pt x="32" y="48"/>
                  <a:pt x="31" y="55"/>
                  <a:pt x="31" y="65"/>
                </a:cubicBezTo>
                <a:cubicBezTo>
                  <a:pt x="31" y="67"/>
                  <a:pt x="31" y="67"/>
                  <a:pt x="31" y="67"/>
                </a:cubicBezTo>
                <a:cubicBezTo>
                  <a:pt x="40" y="67"/>
                  <a:pt x="40" y="67"/>
                  <a:pt x="40" y="67"/>
                </a:cubicBezTo>
                <a:cubicBezTo>
                  <a:pt x="41" y="65"/>
                  <a:pt x="41" y="65"/>
                  <a:pt x="41" y="65"/>
                </a:cubicBezTo>
                <a:cubicBezTo>
                  <a:pt x="42" y="58"/>
                  <a:pt x="46" y="52"/>
                  <a:pt x="50" y="46"/>
                </a:cubicBezTo>
                <a:cubicBezTo>
                  <a:pt x="54" y="41"/>
                  <a:pt x="56" y="34"/>
                  <a:pt x="56" y="28"/>
                </a:cubicBezTo>
                <a:cubicBezTo>
                  <a:pt x="56" y="13"/>
                  <a:pt x="44" y="0"/>
                  <a:pt x="28" y="0"/>
                </a:cubicBezTo>
                <a:close/>
              </a:path>
            </a:pathLst>
          </a:custGeom>
          <a:solidFill>
            <a:schemeClr val="accent1">
              <a:alpha val="100000"/>
            </a:schemeClr>
          </a:solidFill>
        </p:spPr>
      </p:sp>
      <p:sp>
        <p:nvSpPr>
          <p:cNvPr id="7" name="Freeform 7"/>
          <p:cNvSpPr/>
          <p:nvPr/>
        </p:nvSpPr>
        <p:spPr>
          <a:xfrm>
            <a:off x="5396607" y="2934479"/>
            <a:ext cx="461677" cy="550831"/>
          </a:xfrm>
          <a:custGeom>
            <a:avLst/>
            <a:gdLst/>
            <a:ahLst/>
            <a:cxnLst/>
            <a:rect l="l" t="t" r="r" b="b"/>
            <a:pathLst>
              <a:path w="175" h="209">
                <a:moveTo>
                  <a:pt x="146" y="24"/>
                </a:moveTo>
                <a:cubicBezTo>
                  <a:pt x="126" y="8"/>
                  <a:pt x="100" y="0"/>
                  <a:pt x="66" y="8"/>
                </a:cubicBezTo>
                <a:cubicBezTo>
                  <a:pt x="42" y="15"/>
                  <a:pt x="21" y="33"/>
                  <a:pt x="16" y="67"/>
                </a:cubicBezTo>
                <a:cubicBezTo>
                  <a:pt x="14" y="78"/>
                  <a:pt x="16" y="84"/>
                  <a:pt x="16" y="85"/>
                </a:cubicBezTo>
                <a:cubicBezTo>
                  <a:pt x="18" y="87"/>
                  <a:pt x="20" y="91"/>
                  <a:pt x="20" y="94"/>
                </a:cubicBezTo>
                <a:cubicBezTo>
                  <a:pt x="20" y="95"/>
                  <a:pt x="19" y="96"/>
                  <a:pt x="19" y="97"/>
                </a:cubicBezTo>
                <a:cubicBezTo>
                  <a:pt x="2" y="121"/>
                  <a:pt x="2" y="121"/>
                  <a:pt x="2" y="121"/>
                </a:cubicBezTo>
                <a:cubicBezTo>
                  <a:pt x="1" y="123"/>
                  <a:pt x="0" y="125"/>
                  <a:pt x="1" y="127"/>
                </a:cubicBezTo>
                <a:cubicBezTo>
                  <a:pt x="4" y="132"/>
                  <a:pt x="12" y="131"/>
                  <a:pt x="14" y="132"/>
                </a:cubicBezTo>
                <a:cubicBezTo>
                  <a:pt x="16" y="133"/>
                  <a:pt x="17" y="136"/>
                  <a:pt x="16" y="139"/>
                </a:cubicBezTo>
                <a:cubicBezTo>
                  <a:pt x="15" y="141"/>
                  <a:pt x="13" y="145"/>
                  <a:pt x="15" y="146"/>
                </a:cubicBezTo>
                <a:cubicBezTo>
                  <a:pt x="17" y="147"/>
                  <a:pt x="19" y="148"/>
                  <a:pt x="19" y="148"/>
                </a:cubicBezTo>
                <a:cubicBezTo>
                  <a:pt x="19" y="148"/>
                  <a:pt x="16" y="149"/>
                  <a:pt x="16" y="151"/>
                </a:cubicBezTo>
                <a:cubicBezTo>
                  <a:pt x="15" y="153"/>
                  <a:pt x="16" y="156"/>
                  <a:pt x="19" y="157"/>
                </a:cubicBezTo>
                <a:cubicBezTo>
                  <a:pt x="19" y="157"/>
                  <a:pt x="22" y="164"/>
                  <a:pt x="21" y="171"/>
                </a:cubicBezTo>
                <a:cubicBezTo>
                  <a:pt x="20" y="177"/>
                  <a:pt x="18" y="183"/>
                  <a:pt x="23" y="187"/>
                </a:cubicBezTo>
                <a:cubicBezTo>
                  <a:pt x="28" y="191"/>
                  <a:pt x="48" y="188"/>
                  <a:pt x="60" y="184"/>
                </a:cubicBezTo>
                <a:cubicBezTo>
                  <a:pt x="60" y="184"/>
                  <a:pt x="64" y="191"/>
                  <a:pt x="68" y="209"/>
                </a:cubicBezTo>
                <a:cubicBezTo>
                  <a:pt x="152" y="183"/>
                  <a:pt x="152" y="183"/>
                  <a:pt x="152" y="183"/>
                </a:cubicBezTo>
                <a:cubicBezTo>
                  <a:pt x="147" y="170"/>
                  <a:pt x="145" y="163"/>
                  <a:pt x="145" y="159"/>
                </a:cubicBezTo>
                <a:cubicBezTo>
                  <a:pt x="143" y="148"/>
                  <a:pt x="160" y="128"/>
                  <a:pt x="166" y="106"/>
                </a:cubicBezTo>
                <a:cubicBezTo>
                  <a:pt x="173" y="81"/>
                  <a:pt x="175" y="48"/>
                  <a:pt x="146" y="24"/>
                </a:cubicBezTo>
                <a:close/>
                <a:moveTo>
                  <a:pt x="118" y="90"/>
                </a:moveTo>
                <a:cubicBezTo>
                  <a:pt x="112" y="98"/>
                  <a:pt x="110" y="104"/>
                  <a:pt x="110" y="110"/>
                </a:cubicBezTo>
                <a:cubicBezTo>
                  <a:pt x="110" y="128"/>
                  <a:pt x="110" y="128"/>
                  <a:pt x="110" y="128"/>
                </a:cubicBezTo>
                <a:cubicBezTo>
                  <a:pt x="110" y="133"/>
                  <a:pt x="107" y="136"/>
                  <a:pt x="104" y="136"/>
                </a:cubicBezTo>
                <a:cubicBezTo>
                  <a:pt x="97" y="136"/>
                  <a:pt x="97" y="136"/>
                  <a:pt x="97" y="136"/>
                </a:cubicBezTo>
                <a:cubicBezTo>
                  <a:pt x="96" y="136"/>
                  <a:pt x="96" y="136"/>
                  <a:pt x="96" y="136"/>
                </a:cubicBezTo>
                <a:cubicBezTo>
                  <a:pt x="95" y="138"/>
                  <a:pt x="93" y="139"/>
                  <a:pt x="91" y="139"/>
                </a:cubicBezTo>
                <a:cubicBezTo>
                  <a:pt x="89" y="139"/>
                  <a:pt x="88" y="138"/>
                  <a:pt x="87" y="136"/>
                </a:cubicBezTo>
                <a:cubicBezTo>
                  <a:pt x="86" y="136"/>
                  <a:pt x="86" y="136"/>
                  <a:pt x="86" y="136"/>
                </a:cubicBezTo>
                <a:cubicBezTo>
                  <a:pt x="79" y="136"/>
                  <a:pt x="79" y="136"/>
                  <a:pt x="79" y="136"/>
                </a:cubicBezTo>
                <a:cubicBezTo>
                  <a:pt x="76" y="136"/>
                  <a:pt x="73" y="133"/>
                  <a:pt x="73" y="129"/>
                </a:cubicBezTo>
                <a:cubicBezTo>
                  <a:pt x="73" y="110"/>
                  <a:pt x="73" y="110"/>
                  <a:pt x="73" y="110"/>
                </a:cubicBezTo>
                <a:cubicBezTo>
                  <a:pt x="73" y="104"/>
                  <a:pt x="70" y="98"/>
                  <a:pt x="65" y="90"/>
                </a:cubicBezTo>
                <a:cubicBezTo>
                  <a:pt x="59" y="83"/>
                  <a:pt x="57" y="76"/>
                  <a:pt x="57" y="68"/>
                </a:cubicBezTo>
                <a:cubicBezTo>
                  <a:pt x="57" y="49"/>
                  <a:pt x="72" y="34"/>
                  <a:pt x="91" y="34"/>
                </a:cubicBezTo>
                <a:cubicBezTo>
                  <a:pt x="110" y="34"/>
                  <a:pt x="126" y="49"/>
                  <a:pt x="126" y="68"/>
                </a:cubicBezTo>
                <a:cubicBezTo>
                  <a:pt x="126" y="76"/>
                  <a:pt x="123" y="83"/>
                  <a:pt x="118" y="90"/>
                </a:cubicBezTo>
                <a:close/>
              </a:path>
            </a:pathLst>
          </a:custGeom>
          <a:solidFill>
            <a:schemeClr val="accent1">
              <a:alpha val="100000"/>
            </a:schemeClr>
          </a:solidFill>
        </p:spPr>
      </p:sp>
      <p:sp>
        <p:nvSpPr>
          <p:cNvPr id="8" name="Freeform 8"/>
          <p:cNvSpPr/>
          <p:nvPr/>
        </p:nvSpPr>
        <p:spPr>
          <a:xfrm>
            <a:off x="1208439" y="4261188"/>
            <a:ext cx="440436" cy="440436"/>
          </a:xfrm>
          <a:custGeom>
            <a:avLst/>
            <a:gdLst/>
            <a:ahLst/>
            <a:cxnLst/>
            <a:rect l="l" t="t" r="r" b="b"/>
            <a:pathLst>
              <a:path w="167" h="167">
                <a:moveTo>
                  <a:pt x="161" y="71"/>
                </a:moveTo>
                <a:cubicBezTo>
                  <a:pt x="148" y="71"/>
                  <a:pt x="148" y="71"/>
                  <a:pt x="148" y="71"/>
                </a:cubicBezTo>
                <a:cubicBezTo>
                  <a:pt x="146" y="62"/>
                  <a:pt x="143" y="54"/>
                  <a:pt x="138" y="47"/>
                </a:cubicBezTo>
                <a:cubicBezTo>
                  <a:pt x="147" y="38"/>
                  <a:pt x="147" y="38"/>
                  <a:pt x="147" y="38"/>
                </a:cubicBezTo>
                <a:cubicBezTo>
                  <a:pt x="149" y="36"/>
                  <a:pt x="150" y="32"/>
                  <a:pt x="148" y="31"/>
                </a:cubicBezTo>
                <a:cubicBezTo>
                  <a:pt x="136" y="19"/>
                  <a:pt x="136" y="19"/>
                  <a:pt x="136" y="19"/>
                </a:cubicBezTo>
                <a:cubicBezTo>
                  <a:pt x="135" y="17"/>
                  <a:pt x="131" y="18"/>
                  <a:pt x="129" y="20"/>
                </a:cubicBezTo>
                <a:cubicBezTo>
                  <a:pt x="120" y="29"/>
                  <a:pt x="120" y="29"/>
                  <a:pt x="120" y="29"/>
                </a:cubicBezTo>
                <a:cubicBezTo>
                  <a:pt x="113" y="24"/>
                  <a:pt x="105" y="21"/>
                  <a:pt x="96" y="19"/>
                </a:cubicBezTo>
                <a:cubicBezTo>
                  <a:pt x="96" y="6"/>
                  <a:pt x="96" y="6"/>
                  <a:pt x="96" y="6"/>
                </a:cubicBezTo>
                <a:cubicBezTo>
                  <a:pt x="96" y="3"/>
                  <a:pt x="94" y="0"/>
                  <a:pt x="92" y="0"/>
                </a:cubicBezTo>
                <a:cubicBezTo>
                  <a:pt x="75" y="0"/>
                  <a:pt x="75" y="0"/>
                  <a:pt x="75" y="0"/>
                </a:cubicBezTo>
                <a:cubicBezTo>
                  <a:pt x="73" y="0"/>
                  <a:pt x="71" y="3"/>
                  <a:pt x="71" y="6"/>
                </a:cubicBezTo>
                <a:cubicBezTo>
                  <a:pt x="71" y="19"/>
                  <a:pt x="71" y="19"/>
                  <a:pt x="71" y="19"/>
                </a:cubicBezTo>
                <a:cubicBezTo>
                  <a:pt x="62" y="21"/>
                  <a:pt x="54" y="24"/>
                  <a:pt x="46" y="29"/>
                </a:cubicBezTo>
                <a:cubicBezTo>
                  <a:pt x="37" y="20"/>
                  <a:pt x="37" y="20"/>
                  <a:pt x="37" y="20"/>
                </a:cubicBezTo>
                <a:cubicBezTo>
                  <a:pt x="35" y="18"/>
                  <a:pt x="32" y="17"/>
                  <a:pt x="30" y="19"/>
                </a:cubicBezTo>
                <a:cubicBezTo>
                  <a:pt x="18" y="31"/>
                  <a:pt x="18" y="31"/>
                  <a:pt x="18" y="31"/>
                </a:cubicBezTo>
                <a:cubicBezTo>
                  <a:pt x="17" y="32"/>
                  <a:pt x="17" y="36"/>
                  <a:pt x="19" y="38"/>
                </a:cubicBezTo>
                <a:cubicBezTo>
                  <a:pt x="29" y="47"/>
                  <a:pt x="29" y="47"/>
                  <a:pt x="29" y="47"/>
                </a:cubicBezTo>
                <a:cubicBezTo>
                  <a:pt x="24" y="54"/>
                  <a:pt x="20" y="62"/>
                  <a:pt x="19" y="71"/>
                </a:cubicBezTo>
                <a:cubicBezTo>
                  <a:pt x="6" y="71"/>
                  <a:pt x="6" y="71"/>
                  <a:pt x="6" y="71"/>
                </a:cubicBezTo>
                <a:cubicBezTo>
                  <a:pt x="2" y="71"/>
                  <a:pt x="0" y="73"/>
                  <a:pt x="0" y="75"/>
                </a:cubicBezTo>
                <a:cubicBezTo>
                  <a:pt x="0" y="92"/>
                  <a:pt x="0" y="92"/>
                  <a:pt x="0" y="92"/>
                </a:cubicBezTo>
                <a:cubicBezTo>
                  <a:pt x="0" y="94"/>
                  <a:pt x="2" y="96"/>
                  <a:pt x="6" y="96"/>
                </a:cubicBezTo>
                <a:cubicBezTo>
                  <a:pt x="19" y="96"/>
                  <a:pt x="19" y="96"/>
                  <a:pt x="19" y="96"/>
                </a:cubicBezTo>
                <a:cubicBezTo>
                  <a:pt x="20" y="105"/>
                  <a:pt x="24" y="113"/>
                  <a:pt x="29" y="120"/>
                </a:cubicBezTo>
                <a:cubicBezTo>
                  <a:pt x="19" y="130"/>
                  <a:pt x="19" y="130"/>
                  <a:pt x="19" y="130"/>
                </a:cubicBezTo>
                <a:cubicBezTo>
                  <a:pt x="17" y="132"/>
                  <a:pt x="17" y="135"/>
                  <a:pt x="18" y="137"/>
                </a:cubicBezTo>
                <a:cubicBezTo>
                  <a:pt x="30" y="148"/>
                  <a:pt x="30" y="148"/>
                  <a:pt x="30" y="148"/>
                </a:cubicBezTo>
                <a:cubicBezTo>
                  <a:pt x="32" y="150"/>
                  <a:pt x="35" y="150"/>
                  <a:pt x="37" y="147"/>
                </a:cubicBezTo>
                <a:cubicBezTo>
                  <a:pt x="46" y="138"/>
                  <a:pt x="46" y="138"/>
                  <a:pt x="46" y="138"/>
                </a:cubicBezTo>
                <a:cubicBezTo>
                  <a:pt x="54" y="143"/>
                  <a:pt x="62" y="147"/>
                  <a:pt x="71" y="148"/>
                </a:cubicBezTo>
                <a:cubicBezTo>
                  <a:pt x="71" y="161"/>
                  <a:pt x="71" y="161"/>
                  <a:pt x="71" y="161"/>
                </a:cubicBezTo>
                <a:cubicBezTo>
                  <a:pt x="71" y="164"/>
                  <a:pt x="73" y="167"/>
                  <a:pt x="75" y="167"/>
                </a:cubicBezTo>
                <a:cubicBezTo>
                  <a:pt x="92" y="167"/>
                  <a:pt x="92" y="167"/>
                  <a:pt x="92" y="167"/>
                </a:cubicBezTo>
                <a:cubicBezTo>
                  <a:pt x="94" y="167"/>
                  <a:pt x="96" y="164"/>
                  <a:pt x="96" y="161"/>
                </a:cubicBezTo>
                <a:cubicBezTo>
                  <a:pt x="96" y="148"/>
                  <a:pt x="96" y="148"/>
                  <a:pt x="96" y="148"/>
                </a:cubicBezTo>
                <a:cubicBezTo>
                  <a:pt x="105" y="147"/>
                  <a:pt x="113" y="143"/>
                  <a:pt x="120" y="138"/>
                </a:cubicBezTo>
                <a:cubicBezTo>
                  <a:pt x="129" y="147"/>
                  <a:pt x="129" y="147"/>
                  <a:pt x="129" y="147"/>
                </a:cubicBezTo>
                <a:cubicBezTo>
                  <a:pt x="131" y="150"/>
                  <a:pt x="135" y="150"/>
                  <a:pt x="136" y="148"/>
                </a:cubicBezTo>
                <a:cubicBezTo>
                  <a:pt x="148" y="137"/>
                  <a:pt x="148" y="137"/>
                  <a:pt x="148" y="137"/>
                </a:cubicBezTo>
                <a:cubicBezTo>
                  <a:pt x="150" y="135"/>
                  <a:pt x="149" y="132"/>
                  <a:pt x="147" y="130"/>
                </a:cubicBezTo>
                <a:cubicBezTo>
                  <a:pt x="138" y="120"/>
                  <a:pt x="138" y="120"/>
                  <a:pt x="138" y="120"/>
                </a:cubicBezTo>
                <a:cubicBezTo>
                  <a:pt x="143" y="113"/>
                  <a:pt x="146" y="105"/>
                  <a:pt x="148" y="96"/>
                </a:cubicBezTo>
                <a:cubicBezTo>
                  <a:pt x="161" y="96"/>
                  <a:pt x="161" y="96"/>
                  <a:pt x="161" y="96"/>
                </a:cubicBezTo>
                <a:cubicBezTo>
                  <a:pt x="164" y="96"/>
                  <a:pt x="167" y="94"/>
                  <a:pt x="167" y="92"/>
                </a:cubicBezTo>
                <a:cubicBezTo>
                  <a:pt x="167" y="75"/>
                  <a:pt x="167" y="75"/>
                  <a:pt x="167" y="75"/>
                </a:cubicBezTo>
                <a:cubicBezTo>
                  <a:pt x="167" y="73"/>
                  <a:pt x="164" y="71"/>
                  <a:pt x="161" y="71"/>
                </a:cubicBezTo>
                <a:close/>
                <a:moveTo>
                  <a:pt x="83" y="114"/>
                </a:moveTo>
                <a:cubicBezTo>
                  <a:pt x="66" y="114"/>
                  <a:pt x="52" y="101"/>
                  <a:pt x="52" y="84"/>
                </a:cubicBezTo>
                <a:cubicBezTo>
                  <a:pt x="52" y="67"/>
                  <a:pt x="66" y="53"/>
                  <a:pt x="83" y="53"/>
                </a:cubicBezTo>
                <a:cubicBezTo>
                  <a:pt x="100" y="53"/>
                  <a:pt x="114" y="67"/>
                  <a:pt x="114" y="84"/>
                </a:cubicBezTo>
                <a:cubicBezTo>
                  <a:pt x="114" y="101"/>
                  <a:pt x="100" y="114"/>
                  <a:pt x="83" y="114"/>
                </a:cubicBezTo>
                <a:close/>
              </a:path>
            </a:pathLst>
          </a:custGeom>
          <a:solidFill>
            <a:schemeClr val="accent1">
              <a:lumMod val="75000"/>
              <a:alpha val="100000"/>
            </a:schemeClr>
          </a:solidFill>
        </p:spPr>
      </p:sp>
      <p:sp>
        <p:nvSpPr>
          <p:cNvPr id="9" name="Freeform 9"/>
          <p:cNvSpPr/>
          <p:nvPr/>
        </p:nvSpPr>
        <p:spPr>
          <a:xfrm>
            <a:off x="1554102" y="4121837"/>
            <a:ext cx="318897" cy="316706"/>
          </a:xfrm>
          <a:custGeom>
            <a:avLst/>
            <a:gdLst/>
            <a:ahLst/>
            <a:cxnLst/>
            <a:rect l="l" t="t" r="r" b="b"/>
            <a:pathLst>
              <a:path w="121" h="120">
                <a:moveTo>
                  <a:pt x="117" y="51"/>
                </a:moveTo>
                <a:cubicBezTo>
                  <a:pt x="108" y="51"/>
                  <a:pt x="108" y="51"/>
                  <a:pt x="108" y="51"/>
                </a:cubicBezTo>
                <a:cubicBezTo>
                  <a:pt x="106" y="44"/>
                  <a:pt x="104" y="38"/>
                  <a:pt x="100" y="33"/>
                </a:cubicBezTo>
                <a:cubicBezTo>
                  <a:pt x="107" y="27"/>
                  <a:pt x="107" y="27"/>
                  <a:pt x="107" y="27"/>
                </a:cubicBezTo>
                <a:cubicBezTo>
                  <a:pt x="109" y="25"/>
                  <a:pt x="109" y="23"/>
                  <a:pt x="108" y="22"/>
                </a:cubicBezTo>
                <a:cubicBezTo>
                  <a:pt x="99" y="13"/>
                  <a:pt x="99" y="13"/>
                  <a:pt x="99" y="13"/>
                </a:cubicBezTo>
                <a:cubicBezTo>
                  <a:pt x="98" y="12"/>
                  <a:pt x="96" y="12"/>
                  <a:pt x="94" y="14"/>
                </a:cubicBezTo>
                <a:cubicBezTo>
                  <a:pt x="87" y="20"/>
                  <a:pt x="87" y="20"/>
                  <a:pt x="87" y="20"/>
                </a:cubicBezTo>
                <a:cubicBezTo>
                  <a:pt x="82" y="17"/>
                  <a:pt x="76" y="14"/>
                  <a:pt x="70" y="13"/>
                </a:cubicBezTo>
                <a:cubicBezTo>
                  <a:pt x="70" y="4"/>
                  <a:pt x="70" y="4"/>
                  <a:pt x="70" y="4"/>
                </a:cubicBezTo>
                <a:cubicBezTo>
                  <a:pt x="70" y="1"/>
                  <a:pt x="69" y="0"/>
                  <a:pt x="67" y="0"/>
                </a:cubicBezTo>
                <a:cubicBezTo>
                  <a:pt x="55" y="0"/>
                  <a:pt x="55" y="0"/>
                  <a:pt x="55" y="0"/>
                </a:cubicBezTo>
                <a:cubicBezTo>
                  <a:pt x="53" y="0"/>
                  <a:pt x="52" y="1"/>
                  <a:pt x="52" y="4"/>
                </a:cubicBezTo>
                <a:cubicBezTo>
                  <a:pt x="52" y="13"/>
                  <a:pt x="52" y="13"/>
                  <a:pt x="52" y="13"/>
                </a:cubicBezTo>
                <a:cubicBezTo>
                  <a:pt x="45" y="14"/>
                  <a:pt x="39" y="17"/>
                  <a:pt x="34" y="20"/>
                </a:cubicBezTo>
                <a:cubicBezTo>
                  <a:pt x="28" y="14"/>
                  <a:pt x="28" y="14"/>
                  <a:pt x="28" y="14"/>
                </a:cubicBezTo>
                <a:cubicBezTo>
                  <a:pt x="26" y="12"/>
                  <a:pt x="24" y="12"/>
                  <a:pt x="22" y="13"/>
                </a:cubicBezTo>
                <a:cubicBezTo>
                  <a:pt x="14" y="22"/>
                  <a:pt x="14" y="22"/>
                  <a:pt x="14" y="22"/>
                </a:cubicBezTo>
                <a:cubicBezTo>
                  <a:pt x="13" y="23"/>
                  <a:pt x="13" y="25"/>
                  <a:pt x="15" y="27"/>
                </a:cubicBezTo>
                <a:cubicBezTo>
                  <a:pt x="21" y="33"/>
                  <a:pt x="21" y="33"/>
                  <a:pt x="21" y="33"/>
                </a:cubicBezTo>
                <a:cubicBezTo>
                  <a:pt x="18" y="38"/>
                  <a:pt x="15" y="44"/>
                  <a:pt x="14" y="51"/>
                </a:cubicBezTo>
                <a:cubicBezTo>
                  <a:pt x="5" y="51"/>
                  <a:pt x="5" y="51"/>
                  <a:pt x="5" y="51"/>
                </a:cubicBezTo>
                <a:cubicBezTo>
                  <a:pt x="2" y="51"/>
                  <a:pt x="0" y="52"/>
                  <a:pt x="0" y="54"/>
                </a:cubicBezTo>
                <a:cubicBezTo>
                  <a:pt x="0" y="66"/>
                  <a:pt x="0" y="66"/>
                  <a:pt x="0" y="66"/>
                </a:cubicBezTo>
                <a:cubicBezTo>
                  <a:pt x="0" y="68"/>
                  <a:pt x="2" y="69"/>
                  <a:pt x="5" y="69"/>
                </a:cubicBezTo>
                <a:cubicBezTo>
                  <a:pt x="14" y="69"/>
                  <a:pt x="14" y="69"/>
                  <a:pt x="14" y="69"/>
                </a:cubicBezTo>
                <a:cubicBezTo>
                  <a:pt x="15" y="76"/>
                  <a:pt x="18" y="81"/>
                  <a:pt x="21" y="87"/>
                </a:cubicBezTo>
                <a:cubicBezTo>
                  <a:pt x="15" y="93"/>
                  <a:pt x="15" y="93"/>
                  <a:pt x="15" y="93"/>
                </a:cubicBezTo>
                <a:cubicBezTo>
                  <a:pt x="13" y="95"/>
                  <a:pt x="13" y="97"/>
                  <a:pt x="14" y="98"/>
                </a:cubicBezTo>
                <a:cubicBezTo>
                  <a:pt x="22" y="107"/>
                  <a:pt x="22" y="107"/>
                  <a:pt x="22" y="107"/>
                </a:cubicBezTo>
                <a:cubicBezTo>
                  <a:pt x="24" y="108"/>
                  <a:pt x="26" y="108"/>
                  <a:pt x="28" y="106"/>
                </a:cubicBezTo>
                <a:cubicBezTo>
                  <a:pt x="34" y="100"/>
                  <a:pt x="34" y="100"/>
                  <a:pt x="34" y="100"/>
                </a:cubicBezTo>
                <a:cubicBezTo>
                  <a:pt x="39" y="103"/>
                  <a:pt x="45" y="106"/>
                  <a:pt x="52" y="107"/>
                </a:cubicBezTo>
                <a:cubicBezTo>
                  <a:pt x="52" y="116"/>
                  <a:pt x="52" y="116"/>
                  <a:pt x="52" y="116"/>
                </a:cubicBezTo>
                <a:cubicBezTo>
                  <a:pt x="52" y="118"/>
                  <a:pt x="53" y="120"/>
                  <a:pt x="55" y="120"/>
                </a:cubicBezTo>
                <a:cubicBezTo>
                  <a:pt x="67" y="120"/>
                  <a:pt x="67" y="120"/>
                  <a:pt x="67" y="120"/>
                </a:cubicBezTo>
                <a:cubicBezTo>
                  <a:pt x="69" y="120"/>
                  <a:pt x="70" y="118"/>
                  <a:pt x="70" y="116"/>
                </a:cubicBezTo>
                <a:cubicBezTo>
                  <a:pt x="70" y="107"/>
                  <a:pt x="70" y="107"/>
                  <a:pt x="70" y="107"/>
                </a:cubicBezTo>
                <a:cubicBezTo>
                  <a:pt x="76" y="106"/>
                  <a:pt x="82" y="103"/>
                  <a:pt x="87" y="100"/>
                </a:cubicBezTo>
                <a:cubicBezTo>
                  <a:pt x="94" y="106"/>
                  <a:pt x="94" y="106"/>
                  <a:pt x="94" y="106"/>
                </a:cubicBezTo>
                <a:cubicBezTo>
                  <a:pt x="96" y="108"/>
                  <a:pt x="98" y="108"/>
                  <a:pt x="99" y="107"/>
                </a:cubicBezTo>
                <a:cubicBezTo>
                  <a:pt x="108" y="98"/>
                  <a:pt x="108" y="98"/>
                  <a:pt x="108" y="98"/>
                </a:cubicBezTo>
                <a:cubicBezTo>
                  <a:pt x="109" y="97"/>
                  <a:pt x="109" y="95"/>
                  <a:pt x="107" y="93"/>
                </a:cubicBezTo>
                <a:cubicBezTo>
                  <a:pt x="100" y="87"/>
                  <a:pt x="100" y="87"/>
                  <a:pt x="100" y="87"/>
                </a:cubicBezTo>
                <a:cubicBezTo>
                  <a:pt x="104" y="81"/>
                  <a:pt x="106" y="76"/>
                  <a:pt x="108" y="69"/>
                </a:cubicBezTo>
                <a:cubicBezTo>
                  <a:pt x="117" y="69"/>
                  <a:pt x="117" y="69"/>
                  <a:pt x="117" y="69"/>
                </a:cubicBezTo>
                <a:cubicBezTo>
                  <a:pt x="119" y="69"/>
                  <a:pt x="121" y="68"/>
                  <a:pt x="121" y="66"/>
                </a:cubicBezTo>
                <a:cubicBezTo>
                  <a:pt x="121" y="54"/>
                  <a:pt x="121" y="54"/>
                  <a:pt x="121" y="54"/>
                </a:cubicBezTo>
                <a:cubicBezTo>
                  <a:pt x="121" y="52"/>
                  <a:pt x="119" y="51"/>
                  <a:pt x="117" y="51"/>
                </a:cubicBezTo>
                <a:close/>
                <a:moveTo>
                  <a:pt x="61" y="82"/>
                </a:moveTo>
                <a:cubicBezTo>
                  <a:pt x="48" y="82"/>
                  <a:pt x="38" y="72"/>
                  <a:pt x="38" y="60"/>
                </a:cubicBezTo>
                <a:cubicBezTo>
                  <a:pt x="38" y="48"/>
                  <a:pt x="48" y="38"/>
                  <a:pt x="61" y="38"/>
                </a:cubicBezTo>
                <a:cubicBezTo>
                  <a:pt x="73" y="38"/>
                  <a:pt x="83" y="48"/>
                  <a:pt x="83" y="60"/>
                </a:cubicBezTo>
                <a:cubicBezTo>
                  <a:pt x="83" y="72"/>
                  <a:pt x="73" y="82"/>
                  <a:pt x="61" y="82"/>
                </a:cubicBezTo>
                <a:close/>
              </a:path>
            </a:pathLst>
          </a:custGeom>
          <a:solidFill>
            <a:schemeClr val="accent1">
              <a:lumMod val="75000"/>
              <a:alpha val="100000"/>
            </a:schemeClr>
          </a:solidFill>
        </p:spPr>
      </p:sp>
      <p:sp>
        <p:nvSpPr>
          <p:cNvPr id="10" name="Freeform 10"/>
          <p:cNvSpPr/>
          <p:nvPr/>
        </p:nvSpPr>
        <p:spPr>
          <a:xfrm>
            <a:off x="4387341" y="4267290"/>
            <a:ext cx="239744" cy="269843"/>
          </a:xfrm>
          <a:custGeom>
            <a:avLst/>
            <a:gdLst/>
            <a:ahLst/>
            <a:cxnLst/>
            <a:rect l="l" t="t" r="r" b="b"/>
            <a:pathLst>
              <a:path w="91" h="102">
                <a:moveTo>
                  <a:pt x="76" y="45"/>
                </a:moveTo>
                <a:cubicBezTo>
                  <a:pt x="65" y="52"/>
                  <a:pt x="54" y="52"/>
                  <a:pt x="50" y="52"/>
                </a:cubicBezTo>
                <a:cubicBezTo>
                  <a:pt x="11" y="102"/>
                  <a:pt x="11" y="102"/>
                  <a:pt x="11" y="102"/>
                </a:cubicBezTo>
                <a:cubicBezTo>
                  <a:pt x="0" y="93"/>
                  <a:pt x="0" y="93"/>
                  <a:pt x="0" y="93"/>
                </a:cubicBezTo>
                <a:cubicBezTo>
                  <a:pt x="43" y="47"/>
                  <a:pt x="43" y="47"/>
                  <a:pt x="43" y="47"/>
                </a:cubicBezTo>
                <a:cubicBezTo>
                  <a:pt x="42" y="43"/>
                  <a:pt x="40" y="32"/>
                  <a:pt x="45" y="19"/>
                </a:cubicBezTo>
                <a:cubicBezTo>
                  <a:pt x="52" y="4"/>
                  <a:pt x="70" y="0"/>
                  <a:pt x="70" y="0"/>
                </a:cubicBezTo>
                <a:cubicBezTo>
                  <a:pt x="67" y="22"/>
                  <a:pt x="67" y="22"/>
                  <a:pt x="67" y="22"/>
                </a:cubicBezTo>
                <a:cubicBezTo>
                  <a:pt x="68" y="21"/>
                  <a:pt x="69" y="21"/>
                  <a:pt x="70" y="22"/>
                </a:cubicBezTo>
                <a:cubicBezTo>
                  <a:pt x="70" y="22"/>
                  <a:pt x="70" y="23"/>
                  <a:pt x="70" y="24"/>
                </a:cubicBezTo>
                <a:cubicBezTo>
                  <a:pt x="91" y="17"/>
                  <a:pt x="91" y="17"/>
                  <a:pt x="91" y="17"/>
                </a:cubicBezTo>
                <a:cubicBezTo>
                  <a:pt x="91" y="17"/>
                  <a:pt x="90" y="36"/>
                  <a:pt x="76" y="45"/>
                </a:cubicBezTo>
                <a:close/>
              </a:path>
            </a:pathLst>
          </a:custGeom>
          <a:solidFill>
            <a:schemeClr val="accent1">
              <a:lumMod val="75000"/>
              <a:alpha val="100000"/>
            </a:schemeClr>
          </a:solidFill>
        </p:spPr>
      </p:sp>
      <p:sp>
        <p:nvSpPr>
          <p:cNvPr id="11" name="Freeform 11"/>
          <p:cNvSpPr/>
          <p:nvPr/>
        </p:nvSpPr>
        <p:spPr>
          <a:xfrm>
            <a:off x="4049394" y="4452456"/>
            <a:ext cx="461677" cy="429292"/>
          </a:xfrm>
          <a:custGeom>
            <a:avLst/>
            <a:gdLst/>
            <a:ahLst/>
            <a:cxnLst/>
            <a:rect l="l" t="t" r="r" b="b"/>
            <a:pathLst>
              <a:path w="175" h="163">
                <a:moveTo>
                  <a:pt x="77" y="0"/>
                </a:moveTo>
                <a:cubicBezTo>
                  <a:pt x="95" y="0"/>
                  <a:pt x="112" y="6"/>
                  <a:pt x="127" y="16"/>
                </a:cubicBezTo>
                <a:cubicBezTo>
                  <a:pt x="107" y="40"/>
                  <a:pt x="107" y="40"/>
                  <a:pt x="107" y="40"/>
                </a:cubicBezTo>
                <a:cubicBezTo>
                  <a:pt x="100" y="36"/>
                  <a:pt x="92" y="34"/>
                  <a:pt x="84" y="34"/>
                </a:cubicBezTo>
                <a:cubicBezTo>
                  <a:pt x="59" y="34"/>
                  <a:pt x="41" y="54"/>
                  <a:pt x="44" y="80"/>
                </a:cubicBezTo>
                <a:cubicBezTo>
                  <a:pt x="47" y="105"/>
                  <a:pt x="70" y="125"/>
                  <a:pt x="96" y="125"/>
                </a:cubicBezTo>
                <a:cubicBezTo>
                  <a:pt x="121" y="125"/>
                  <a:pt x="138" y="105"/>
                  <a:pt x="135" y="80"/>
                </a:cubicBezTo>
                <a:cubicBezTo>
                  <a:pt x="134" y="71"/>
                  <a:pt x="130" y="63"/>
                  <a:pt x="125" y="56"/>
                </a:cubicBezTo>
                <a:cubicBezTo>
                  <a:pt x="145" y="32"/>
                  <a:pt x="145" y="32"/>
                  <a:pt x="145" y="32"/>
                </a:cubicBezTo>
                <a:cubicBezTo>
                  <a:pt x="158" y="46"/>
                  <a:pt x="166" y="63"/>
                  <a:pt x="169" y="82"/>
                </a:cubicBezTo>
                <a:cubicBezTo>
                  <a:pt x="175" y="127"/>
                  <a:pt x="143" y="163"/>
                  <a:pt x="98" y="163"/>
                </a:cubicBezTo>
                <a:cubicBezTo>
                  <a:pt x="53" y="163"/>
                  <a:pt x="12" y="127"/>
                  <a:pt x="6" y="82"/>
                </a:cubicBezTo>
                <a:cubicBezTo>
                  <a:pt x="0" y="37"/>
                  <a:pt x="31" y="0"/>
                  <a:pt x="77" y="0"/>
                </a:cubicBezTo>
                <a:close/>
              </a:path>
            </a:pathLst>
          </a:custGeom>
          <a:solidFill>
            <a:schemeClr val="accent1">
              <a:lumMod val="75000"/>
              <a:alpha val="100000"/>
            </a:schemeClr>
          </a:solidFill>
        </p:spPr>
      </p:sp>
      <p:sp>
        <p:nvSpPr>
          <p:cNvPr id="12" name="Freeform 12"/>
          <p:cNvSpPr/>
          <p:nvPr/>
        </p:nvSpPr>
        <p:spPr>
          <a:xfrm>
            <a:off x="4188840" y="4568375"/>
            <a:ext cx="195167" cy="181737"/>
          </a:xfrm>
          <a:custGeom>
            <a:avLst/>
            <a:gdLst/>
            <a:ahLst/>
            <a:cxnLst/>
            <a:rect l="l" t="t" r="r" b="b"/>
            <a:pathLst>
              <a:path w="74" h="69">
                <a:moveTo>
                  <a:pt x="42" y="69"/>
                </a:moveTo>
                <a:cubicBezTo>
                  <a:pt x="23" y="69"/>
                  <a:pt x="5" y="54"/>
                  <a:pt x="3" y="35"/>
                </a:cubicBezTo>
                <a:cubicBezTo>
                  <a:pt x="0" y="16"/>
                  <a:pt x="14" y="0"/>
                  <a:pt x="33" y="0"/>
                </a:cubicBezTo>
                <a:cubicBezTo>
                  <a:pt x="38" y="0"/>
                  <a:pt x="44" y="2"/>
                  <a:pt x="49" y="4"/>
                </a:cubicBezTo>
                <a:cubicBezTo>
                  <a:pt x="48" y="6"/>
                  <a:pt x="48" y="9"/>
                  <a:pt x="49" y="11"/>
                </a:cubicBezTo>
                <a:cubicBezTo>
                  <a:pt x="36" y="30"/>
                  <a:pt x="36" y="30"/>
                  <a:pt x="36" y="30"/>
                </a:cubicBezTo>
                <a:cubicBezTo>
                  <a:pt x="42" y="35"/>
                  <a:pt x="42" y="35"/>
                  <a:pt x="42" y="35"/>
                </a:cubicBezTo>
                <a:cubicBezTo>
                  <a:pt x="59" y="20"/>
                  <a:pt x="59" y="20"/>
                  <a:pt x="59" y="20"/>
                </a:cubicBezTo>
                <a:cubicBezTo>
                  <a:pt x="59" y="20"/>
                  <a:pt x="60" y="20"/>
                  <a:pt x="60" y="20"/>
                </a:cubicBezTo>
                <a:cubicBezTo>
                  <a:pt x="62" y="20"/>
                  <a:pt x="64" y="19"/>
                  <a:pt x="66" y="18"/>
                </a:cubicBezTo>
                <a:cubicBezTo>
                  <a:pt x="69" y="23"/>
                  <a:pt x="71" y="29"/>
                  <a:pt x="72" y="35"/>
                </a:cubicBezTo>
                <a:cubicBezTo>
                  <a:pt x="74" y="54"/>
                  <a:pt x="61" y="69"/>
                  <a:pt x="42" y="69"/>
                </a:cubicBezTo>
                <a:close/>
              </a:path>
            </a:pathLst>
          </a:custGeom>
          <a:solidFill>
            <a:schemeClr val="accent1">
              <a:lumMod val="75000"/>
              <a:alpha val="100000"/>
            </a:schemeClr>
          </a:solidFill>
        </p:spPr>
      </p:sp>
      <p:sp>
        <p:nvSpPr>
          <p:cNvPr id="13" name="Freeform 13"/>
          <p:cNvSpPr/>
          <p:nvPr/>
        </p:nvSpPr>
        <p:spPr>
          <a:xfrm>
            <a:off x="4296948" y="4518178"/>
            <a:ext cx="113728" cy="129349"/>
          </a:xfrm>
          <a:custGeom>
            <a:avLst/>
            <a:gdLst/>
            <a:ahLst/>
            <a:cxnLst/>
            <a:rect l="l" t="t" r="r" b="b"/>
            <a:pathLst>
              <a:path w="43" h="49">
                <a:moveTo>
                  <a:pt x="13" y="31"/>
                </a:moveTo>
                <a:cubicBezTo>
                  <a:pt x="11" y="28"/>
                  <a:pt x="12" y="25"/>
                  <a:pt x="14" y="22"/>
                </a:cubicBezTo>
                <a:cubicBezTo>
                  <a:pt x="32" y="0"/>
                  <a:pt x="32" y="0"/>
                  <a:pt x="32" y="0"/>
                </a:cubicBezTo>
                <a:cubicBezTo>
                  <a:pt x="43" y="9"/>
                  <a:pt x="43" y="9"/>
                  <a:pt x="43" y="9"/>
                </a:cubicBezTo>
                <a:cubicBezTo>
                  <a:pt x="24" y="32"/>
                  <a:pt x="24" y="32"/>
                  <a:pt x="24" y="32"/>
                </a:cubicBezTo>
                <a:cubicBezTo>
                  <a:pt x="22" y="34"/>
                  <a:pt x="19" y="35"/>
                  <a:pt x="17" y="34"/>
                </a:cubicBezTo>
                <a:cubicBezTo>
                  <a:pt x="1" y="49"/>
                  <a:pt x="1" y="49"/>
                  <a:pt x="1" y="49"/>
                </a:cubicBezTo>
                <a:cubicBezTo>
                  <a:pt x="0" y="48"/>
                  <a:pt x="0" y="48"/>
                  <a:pt x="0" y="48"/>
                </a:cubicBezTo>
                <a:lnTo>
                  <a:pt x="13" y="31"/>
                </a:lnTo>
                <a:close/>
              </a:path>
            </a:pathLst>
          </a:custGeom>
          <a:solidFill>
            <a:schemeClr val="accent4">
              <a:alpha val="100000"/>
            </a:schemeClr>
          </a:solidFill>
        </p:spPr>
      </p:sp>
      <p:sp>
        <p:nvSpPr>
          <p:cNvPr id="14" name="Freeform 14"/>
          <p:cNvSpPr/>
          <p:nvPr/>
        </p:nvSpPr>
        <p:spPr>
          <a:xfrm>
            <a:off x="2994480" y="2711608"/>
            <a:ext cx="168233" cy="183703"/>
          </a:xfrm>
          <a:custGeom>
            <a:avLst/>
            <a:gdLst/>
            <a:ahLst/>
            <a:cxnLst/>
            <a:rect l="l" t="t" r="r" b="b"/>
            <a:pathLst>
              <a:path w="126" h="140">
                <a:moveTo>
                  <a:pt x="0" y="57"/>
                </a:moveTo>
                <a:lnTo>
                  <a:pt x="48" y="0"/>
                </a:lnTo>
                <a:lnTo>
                  <a:pt x="126" y="85"/>
                </a:lnTo>
                <a:lnTo>
                  <a:pt x="78" y="140"/>
                </a:lnTo>
                <a:lnTo>
                  <a:pt x="0" y="57"/>
                </a:lnTo>
                <a:close/>
              </a:path>
            </a:pathLst>
          </a:custGeom>
          <a:solidFill>
            <a:schemeClr val="accent1">
              <a:alpha val="100000"/>
            </a:schemeClr>
          </a:solidFill>
        </p:spPr>
      </p:sp>
      <p:sp>
        <p:nvSpPr>
          <p:cNvPr id="15" name="Freeform 15"/>
          <p:cNvSpPr/>
          <p:nvPr/>
        </p:nvSpPr>
        <p:spPr>
          <a:xfrm>
            <a:off x="2776861" y="2807327"/>
            <a:ext cx="296432" cy="326720"/>
          </a:xfrm>
          <a:custGeom>
            <a:avLst/>
            <a:gdLst/>
            <a:ahLst/>
            <a:cxnLst/>
            <a:rect l="l" t="t" r="r" b="b"/>
            <a:pathLst>
              <a:path w="94" h="105">
                <a:moveTo>
                  <a:pt x="70" y="0"/>
                </a:moveTo>
                <a:cubicBezTo>
                  <a:pt x="63" y="9"/>
                  <a:pt x="63" y="9"/>
                  <a:pt x="63" y="9"/>
                </a:cubicBezTo>
                <a:cubicBezTo>
                  <a:pt x="21" y="30"/>
                  <a:pt x="21" y="30"/>
                  <a:pt x="21" y="30"/>
                </a:cubicBezTo>
                <a:cubicBezTo>
                  <a:pt x="20" y="30"/>
                  <a:pt x="14" y="33"/>
                  <a:pt x="12" y="37"/>
                </a:cubicBezTo>
                <a:cubicBezTo>
                  <a:pt x="10" y="40"/>
                  <a:pt x="2" y="67"/>
                  <a:pt x="1" y="70"/>
                </a:cubicBezTo>
                <a:cubicBezTo>
                  <a:pt x="0" y="71"/>
                  <a:pt x="0" y="75"/>
                  <a:pt x="0" y="77"/>
                </a:cubicBezTo>
                <a:cubicBezTo>
                  <a:pt x="0" y="78"/>
                  <a:pt x="2" y="93"/>
                  <a:pt x="3" y="102"/>
                </a:cubicBezTo>
                <a:cubicBezTo>
                  <a:pt x="3" y="103"/>
                  <a:pt x="3" y="103"/>
                  <a:pt x="3" y="103"/>
                </a:cubicBezTo>
                <a:cubicBezTo>
                  <a:pt x="3" y="103"/>
                  <a:pt x="3" y="103"/>
                  <a:pt x="3" y="103"/>
                </a:cubicBezTo>
                <a:cubicBezTo>
                  <a:pt x="3" y="103"/>
                  <a:pt x="3" y="104"/>
                  <a:pt x="4" y="105"/>
                </a:cubicBezTo>
                <a:cubicBezTo>
                  <a:pt x="4" y="81"/>
                  <a:pt x="4" y="81"/>
                  <a:pt x="4" y="81"/>
                </a:cubicBezTo>
                <a:cubicBezTo>
                  <a:pt x="20" y="81"/>
                  <a:pt x="20" y="81"/>
                  <a:pt x="20" y="81"/>
                </a:cubicBezTo>
                <a:cubicBezTo>
                  <a:pt x="20" y="75"/>
                  <a:pt x="20" y="75"/>
                  <a:pt x="20" y="75"/>
                </a:cubicBezTo>
                <a:cubicBezTo>
                  <a:pt x="30" y="58"/>
                  <a:pt x="30" y="58"/>
                  <a:pt x="30" y="58"/>
                </a:cubicBezTo>
                <a:cubicBezTo>
                  <a:pt x="32" y="59"/>
                  <a:pt x="37" y="61"/>
                  <a:pt x="40" y="62"/>
                </a:cubicBezTo>
                <a:cubicBezTo>
                  <a:pt x="39" y="64"/>
                  <a:pt x="37" y="68"/>
                  <a:pt x="37" y="69"/>
                </a:cubicBezTo>
                <a:cubicBezTo>
                  <a:pt x="36" y="71"/>
                  <a:pt x="30" y="78"/>
                  <a:pt x="27" y="83"/>
                </a:cubicBezTo>
                <a:cubicBezTo>
                  <a:pt x="25" y="85"/>
                  <a:pt x="24" y="90"/>
                  <a:pt x="28" y="93"/>
                </a:cubicBezTo>
                <a:cubicBezTo>
                  <a:pt x="29" y="94"/>
                  <a:pt x="31" y="95"/>
                  <a:pt x="33" y="95"/>
                </a:cubicBezTo>
                <a:cubicBezTo>
                  <a:pt x="37" y="95"/>
                  <a:pt x="41" y="92"/>
                  <a:pt x="41" y="92"/>
                </a:cubicBezTo>
                <a:cubicBezTo>
                  <a:pt x="41" y="92"/>
                  <a:pt x="41" y="92"/>
                  <a:pt x="41" y="92"/>
                </a:cubicBezTo>
                <a:cubicBezTo>
                  <a:pt x="41" y="92"/>
                  <a:pt x="41" y="92"/>
                  <a:pt x="41" y="92"/>
                </a:cubicBezTo>
                <a:cubicBezTo>
                  <a:pt x="41" y="91"/>
                  <a:pt x="56" y="74"/>
                  <a:pt x="63" y="71"/>
                </a:cubicBezTo>
                <a:cubicBezTo>
                  <a:pt x="69" y="68"/>
                  <a:pt x="87" y="54"/>
                  <a:pt x="87" y="36"/>
                </a:cubicBezTo>
                <a:cubicBezTo>
                  <a:pt x="94" y="26"/>
                  <a:pt x="94" y="26"/>
                  <a:pt x="94" y="26"/>
                </a:cubicBezTo>
                <a:lnTo>
                  <a:pt x="70" y="0"/>
                </a:lnTo>
                <a:close/>
              </a:path>
            </a:pathLst>
          </a:custGeom>
          <a:solidFill>
            <a:schemeClr val="accent1">
              <a:alpha val="100000"/>
            </a:schemeClr>
          </a:solidFill>
        </p:spPr>
      </p:sp>
      <p:sp>
        <p:nvSpPr>
          <p:cNvPr id="16" name="Freeform 16"/>
          <p:cNvSpPr/>
          <p:nvPr/>
        </p:nvSpPr>
        <p:spPr>
          <a:xfrm>
            <a:off x="2603268" y="3068479"/>
            <a:ext cx="467288" cy="345102"/>
          </a:xfrm>
          <a:custGeom>
            <a:avLst/>
            <a:gdLst/>
            <a:ahLst/>
            <a:cxnLst/>
            <a:rect l="l" t="t" r="r" b="b"/>
            <a:pathLst>
              <a:path w="148" h="111">
                <a:moveTo>
                  <a:pt x="124" y="49"/>
                </a:moveTo>
                <a:cubicBezTo>
                  <a:pt x="124" y="104"/>
                  <a:pt x="124" y="104"/>
                  <a:pt x="124" y="104"/>
                </a:cubicBezTo>
                <a:cubicBezTo>
                  <a:pt x="117" y="104"/>
                  <a:pt x="117" y="104"/>
                  <a:pt x="117" y="104"/>
                </a:cubicBezTo>
                <a:cubicBezTo>
                  <a:pt x="117" y="29"/>
                  <a:pt x="117" y="29"/>
                  <a:pt x="117" y="29"/>
                </a:cubicBezTo>
                <a:cubicBezTo>
                  <a:pt x="93" y="29"/>
                  <a:pt x="93" y="29"/>
                  <a:pt x="93" y="29"/>
                </a:cubicBezTo>
                <a:cubicBezTo>
                  <a:pt x="93" y="104"/>
                  <a:pt x="93" y="104"/>
                  <a:pt x="93" y="104"/>
                </a:cubicBezTo>
                <a:cubicBezTo>
                  <a:pt x="86" y="104"/>
                  <a:pt x="86" y="104"/>
                  <a:pt x="86" y="104"/>
                </a:cubicBezTo>
                <a:cubicBezTo>
                  <a:pt x="86" y="14"/>
                  <a:pt x="86" y="14"/>
                  <a:pt x="86" y="14"/>
                </a:cubicBezTo>
                <a:cubicBezTo>
                  <a:pt x="83" y="13"/>
                  <a:pt x="81" y="12"/>
                  <a:pt x="80" y="10"/>
                </a:cubicBezTo>
                <a:cubicBezTo>
                  <a:pt x="77" y="7"/>
                  <a:pt x="77" y="3"/>
                  <a:pt x="78" y="0"/>
                </a:cubicBezTo>
                <a:cubicBezTo>
                  <a:pt x="62" y="0"/>
                  <a:pt x="62" y="0"/>
                  <a:pt x="62" y="0"/>
                </a:cubicBezTo>
                <a:cubicBezTo>
                  <a:pt x="62" y="104"/>
                  <a:pt x="62" y="104"/>
                  <a:pt x="62" y="104"/>
                </a:cubicBezTo>
                <a:cubicBezTo>
                  <a:pt x="55" y="104"/>
                  <a:pt x="55" y="104"/>
                  <a:pt x="55" y="104"/>
                </a:cubicBezTo>
                <a:cubicBezTo>
                  <a:pt x="55" y="36"/>
                  <a:pt x="55" y="36"/>
                  <a:pt x="55" y="36"/>
                </a:cubicBezTo>
                <a:cubicBezTo>
                  <a:pt x="31" y="36"/>
                  <a:pt x="31" y="36"/>
                  <a:pt x="31" y="36"/>
                </a:cubicBezTo>
                <a:cubicBezTo>
                  <a:pt x="31" y="104"/>
                  <a:pt x="31" y="104"/>
                  <a:pt x="31" y="104"/>
                </a:cubicBezTo>
                <a:cubicBezTo>
                  <a:pt x="24" y="104"/>
                  <a:pt x="24" y="104"/>
                  <a:pt x="24" y="104"/>
                </a:cubicBezTo>
                <a:cubicBezTo>
                  <a:pt x="24" y="66"/>
                  <a:pt x="24" y="66"/>
                  <a:pt x="24" y="66"/>
                </a:cubicBezTo>
                <a:cubicBezTo>
                  <a:pt x="0" y="66"/>
                  <a:pt x="0" y="66"/>
                  <a:pt x="0" y="66"/>
                </a:cubicBezTo>
                <a:cubicBezTo>
                  <a:pt x="0" y="104"/>
                  <a:pt x="0" y="104"/>
                  <a:pt x="0" y="104"/>
                </a:cubicBezTo>
                <a:cubicBezTo>
                  <a:pt x="0" y="111"/>
                  <a:pt x="0" y="111"/>
                  <a:pt x="0" y="111"/>
                </a:cubicBezTo>
                <a:cubicBezTo>
                  <a:pt x="148" y="111"/>
                  <a:pt x="148" y="111"/>
                  <a:pt x="148" y="111"/>
                </a:cubicBezTo>
                <a:cubicBezTo>
                  <a:pt x="148" y="104"/>
                  <a:pt x="148" y="104"/>
                  <a:pt x="148" y="104"/>
                </a:cubicBezTo>
                <a:cubicBezTo>
                  <a:pt x="148" y="49"/>
                  <a:pt x="148" y="49"/>
                  <a:pt x="148" y="49"/>
                </a:cubicBezTo>
                <a:lnTo>
                  <a:pt x="124" y="49"/>
                </a:lnTo>
                <a:close/>
              </a:path>
            </a:pathLst>
          </a:custGeom>
          <a:solidFill>
            <a:schemeClr val="accent1">
              <a:alpha val="100000"/>
            </a:schemeClr>
          </a:solidFill>
        </p:spPr>
      </p:sp>
      <p:sp>
        <p:nvSpPr>
          <p:cNvPr id="17" name="TextBox 17"/>
          <p:cNvSpPr txBox="1"/>
          <p:nvPr/>
        </p:nvSpPr>
        <p:spPr>
          <a:xfrm>
            <a:off x="7803896" y="1483382"/>
            <a:ext cx="2987778" cy="490334"/>
          </a:xfrm>
          <a:prstGeom prst="rect">
            <a:avLst/>
          </a:prstGeom>
        </p:spPr>
        <p:txBody>
          <a:bodyPr vert="horz" wrap="square" lIns="66008" tIns="33052" rIns="66008" bIns="33052" rtlCol="0" anchor="ctr" anchorCtr="1">
            <a:normAutofit/>
          </a:bodyPr>
          <a:lstStyle/>
          <a:p>
            <a:pPr algn="ctr">
              <a:lnSpc>
                <a:spcPct val="120000"/>
              </a:lnSpc>
            </a:pPr>
            <a:r>
              <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rPr>
              <a:t>精度等级</a:t>
            </a:r>
            <a:endPar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8" name="TextBox 18"/>
          <p:cNvSpPr txBox="1"/>
          <p:nvPr/>
        </p:nvSpPr>
        <p:spPr>
          <a:xfrm>
            <a:off x="7095552" y="1965760"/>
            <a:ext cx="4404466" cy="1875094"/>
          </a:xfrm>
          <a:prstGeom prst="rect">
            <a:avLst/>
          </a:prstGeom>
        </p:spPr>
        <p:txBody>
          <a:bodyPr vert="horz" wrap="square" lIns="66008" tIns="33052" rIns="66008" bIns="33052" rtlCol="0" anchor="t" anchorCtr="0">
            <a:normAutofit/>
          </a:bodyPr>
          <a:lstStyle/>
          <a:p>
            <a:pPr algn="l">
              <a:lnSpc>
                <a:spcPct val="140000"/>
              </a:lnSpc>
            </a:pPr>
            <a:r>
              <a:rPr lang="en-US" sz="1425">
                <a:solidFill>
                  <a:schemeClr val="dk1">
                    <a:alpha val="100000"/>
                  </a:schemeClr>
                </a:solidFill>
                <a:latin typeface="微软雅黑" panose="020B0503020204020204" charset="-122"/>
                <a:ea typeface="微软雅黑" panose="020B0503020204020204" charset="-122"/>
                <a:cs typeface="微软雅黑" panose="020B0503020204020204" charset="-122"/>
              </a:rPr>
              <a:t>0.5级，确保测量和控制的准确性，提高设备的性能和可靠性。</a:t>
            </a:r>
            <a:endParaRPr lang="en-US" sz="1425">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9" name="TextBox 19"/>
          <p:cNvSpPr txBox="1"/>
          <p:nvPr/>
        </p:nvSpPr>
        <p:spPr>
          <a:xfrm>
            <a:off x="7803896" y="3946954"/>
            <a:ext cx="2987778" cy="490334"/>
          </a:xfrm>
          <a:prstGeom prst="rect">
            <a:avLst/>
          </a:prstGeom>
        </p:spPr>
        <p:txBody>
          <a:bodyPr vert="horz" wrap="square" lIns="66008" tIns="33052" rIns="66008" bIns="33052" rtlCol="0" anchor="ctr" anchorCtr="1">
            <a:normAutofit/>
          </a:bodyPr>
          <a:lstStyle/>
          <a:p>
            <a:pPr algn="ctr">
              <a:lnSpc>
                <a:spcPct val="120000"/>
              </a:lnSpc>
            </a:pPr>
            <a:r>
              <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rPr>
              <a:t>阀门开度显示</a:t>
            </a:r>
            <a:endPar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20" name="TextBox 20"/>
          <p:cNvSpPr txBox="1"/>
          <p:nvPr/>
        </p:nvSpPr>
        <p:spPr>
          <a:xfrm>
            <a:off x="7095605" y="4391232"/>
            <a:ext cx="4404360" cy="1875094"/>
          </a:xfrm>
          <a:prstGeom prst="rect">
            <a:avLst/>
          </a:prstGeom>
        </p:spPr>
        <p:txBody>
          <a:bodyPr vert="horz" wrap="square" lIns="66008" tIns="33052" rIns="66008" bIns="33052" rtlCol="0" anchor="t" anchorCtr="0">
            <a:normAutofit/>
          </a:bodyPr>
          <a:lstStyle/>
          <a:p>
            <a:pPr algn="l">
              <a:lnSpc>
                <a:spcPct val="140000"/>
              </a:lnSpc>
            </a:pPr>
            <a:r>
              <a:rPr lang="en-US" sz="1425">
                <a:solidFill>
                  <a:schemeClr val="dk1">
                    <a:alpha val="100000"/>
                  </a:schemeClr>
                </a:solidFill>
                <a:latin typeface="微软雅黑" panose="020B0503020204020204" charset="-122"/>
                <a:ea typeface="微软雅黑" panose="020B0503020204020204" charset="-122"/>
                <a:cs typeface="微软雅黑" panose="020B0503020204020204" charset="-122"/>
              </a:rPr>
              <a:t>4位数码显示（%），直观地显示阀门开度，方便用户了解设备运行状态。</a:t>
            </a:r>
            <a:endParaRPr lang="en-US" sz="1425">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grpSp>
        <p:nvGrpSpPr>
          <p:cNvPr id="21" name="Group 21"/>
          <p:cNvGrpSpPr/>
          <p:nvPr/>
        </p:nvGrpSpPr>
        <p:grpSpPr>
          <a:xfrm>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sp>
        <p:sp>
          <p:nvSpPr>
            <p:cNvPr id="23" name="AutoShape 23"/>
            <p:cNvSpPr/>
            <p:nvPr/>
          </p:nvSpPr>
          <p:spPr>
            <a:xfrm>
              <a:off x="575049" y="337743"/>
              <a:ext cx="78137" cy="78137"/>
            </a:xfrm>
            <a:prstGeom prst="ellipse">
              <a:avLst/>
            </a:prstGeom>
            <a:solidFill>
              <a:schemeClr val="accent1">
                <a:alpha val="80000"/>
              </a:schemeClr>
            </a:solidFill>
          </p:spPr>
        </p:sp>
        <p:sp>
          <p:nvSpPr>
            <p:cNvPr id="24" name="AutoShape 24"/>
            <p:cNvSpPr/>
            <p:nvPr/>
          </p:nvSpPr>
          <p:spPr>
            <a:xfrm>
              <a:off x="689125" y="339460"/>
              <a:ext cx="74704" cy="74704"/>
            </a:xfrm>
            <a:prstGeom prst="ellipse">
              <a:avLst/>
            </a:prstGeom>
            <a:solidFill>
              <a:schemeClr val="accent1">
                <a:alpha val="60000"/>
              </a:schemeClr>
            </a:solidFill>
          </p:spPr>
        </p:sp>
        <p:sp>
          <p:nvSpPr>
            <p:cNvPr id="25" name="AutoShape 25"/>
            <p:cNvSpPr/>
            <p:nvPr/>
          </p:nvSpPr>
          <p:spPr>
            <a:xfrm>
              <a:off x="799768" y="348430"/>
              <a:ext cx="69238" cy="69238"/>
            </a:xfrm>
            <a:prstGeom prst="ellipse">
              <a:avLst/>
            </a:prstGeom>
            <a:solidFill>
              <a:schemeClr val="accent1">
                <a:alpha val="40000"/>
              </a:schemeClr>
            </a:solidFill>
          </p:spPr>
        </p:sp>
        <p:sp>
          <p:nvSpPr>
            <p:cNvPr id="26" name="AutoShape 26"/>
            <p:cNvSpPr/>
            <p:nvPr/>
          </p:nvSpPr>
          <p:spPr>
            <a:xfrm>
              <a:off x="904945" y="344297"/>
              <a:ext cx="65594" cy="65594"/>
            </a:xfrm>
            <a:prstGeom prst="ellipse">
              <a:avLst/>
            </a:prstGeom>
            <a:solidFill>
              <a:schemeClr val="accent1">
                <a:alpha val="20000"/>
              </a:schemeClr>
            </a:solidFill>
          </p:spPr>
        </p:sp>
        <p:sp>
          <p:nvSpPr>
            <p:cNvPr id="27" name="AutoShape 27"/>
            <p:cNvSpPr/>
            <p:nvPr/>
          </p:nvSpPr>
          <p:spPr>
            <a:xfrm>
              <a:off x="454963" y="448942"/>
              <a:ext cx="84147" cy="84147"/>
            </a:xfrm>
            <a:prstGeom prst="ellipse">
              <a:avLst/>
            </a:prstGeom>
            <a:solidFill>
              <a:schemeClr val="accent1">
                <a:alpha val="100000"/>
              </a:schemeClr>
            </a:solidFill>
          </p:spPr>
        </p:sp>
        <p:sp>
          <p:nvSpPr>
            <p:cNvPr id="28" name="AutoShape 28"/>
            <p:cNvSpPr/>
            <p:nvPr/>
          </p:nvSpPr>
          <p:spPr>
            <a:xfrm>
              <a:off x="575049" y="455517"/>
              <a:ext cx="78137" cy="78137"/>
            </a:xfrm>
            <a:prstGeom prst="ellipse">
              <a:avLst/>
            </a:prstGeom>
            <a:solidFill>
              <a:schemeClr val="accent1">
                <a:alpha val="80000"/>
              </a:schemeClr>
            </a:solidFill>
          </p:spPr>
        </p:sp>
        <p:sp>
          <p:nvSpPr>
            <p:cNvPr id="29" name="AutoShape 29"/>
            <p:cNvSpPr/>
            <p:nvPr/>
          </p:nvSpPr>
          <p:spPr>
            <a:xfrm>
              <a:off x="689125" y="457233"/>
              <a:ext cx="74704" cy="74704"/>
            </a:xfrm>
            <a:prstGeom prst="ellipse">
              <a:avLst/>
            </a:prstGeom>
            <a:solidFill>
              <a:schemeClr val="accent1">
                <a:alpha val="60000"/>
              </a:schemeClr>
            </a:solidFill>
          </p:spPr>
        </p:sp>
        <p:sp>
          <p:nvSpPr>
            <p:cNvPr id="30" name="AutoShape 30"/>
            <p:cNvSpPr/>
            <p:nvPr/>
          </p:nvSpPr>
          <p:spPr>
            <a:xfrm>
              <a:off x="799768" y="466203"/>
              <a:ext cx="69238" cy="69238"/>
            </a:xfrm>
            <a:prstGeom prst="ellipse">
              <a:avLst/>
            </a:prstGeom>
            <a:solidFill>
              <a:schemeClr val="accent1">
                <a:alpha val="40000"/>
              </a:schemeClr>
            </a:solidFill>
          </p:spPr>
        </p:sp>
        <p:sp>
          <p:nvSpPr>
            <p:cNvPr id="31" name="AutoShape 31"/>
            <p:cNvSpPr/>
            <p:nvPr/>
          </p:nvSpPr>
          <p:spPr>
            <a:xfrm>
              <a:off x="904945" y="462070"/>
              <a:ext cx="65594" cy="65594"/>
            </a:xfrm>
            <a:prstGeom prst="ellipse">
              <a:avLst/>
            </a:prstGeom>
            <a:solidFill>
              <a:schemeClr val="accent1">
                <a:alpha val="20000"/>
              </a:schemeClr>
            </a:solidFill>
          </p:spPr>
        </p:sp>
        <p:sp>
          <p:nvSpPr>
            <p:cNvPr id="32" name="AutoShape 32"/>
            <p:cNvSpPr/>
            <p:nvPr/>
          </p:nvSpPr>
          <p:spPr>
            <a:xfrm>
              <a:off x="454963" y="566715"/>
              <a:ext cx="84147" cy="84147"/>
            </a:xfrm>
            <a:prstGeom prst="ellipse">
              <a:avLst/>
            </a:prstGeom>
            <a:solidFill>
              <a:schemeClr val="accent1">
                <a:alpha val="100000"/>
              </a:schemeClr>
            </a:solidFill>
          </p:spPr>
        </p:sp>
        <p:sp>
          <p:nvSpPr>
            <p:cNvPr id="33" name="AutoShape 33"/>
            <p:cNvSpPr/>
            <p:nvPr/>
          </p:nvSpPr>
          <p:spPr>
            <a:xfrm>
              <a:off x="575049" y="573291"/>
              <a:ext cx="78137" cy="78137"/>
            </a:xfrm>
            <a:prstGeom prst="ellipse">
              <a:avLst/>
            </a:prstGeom>
            <a:solidFill>
              <a:schemeClr val="accent1">
                <a:alpha val="80000"/>
              </a:schemeClr>
            </a:solidFill>
          </p:spPr>
        </p:sp>
        <p:sp>
          <p:nvSpPr>
            <p:cNvPr id="34" name="AutoShape 34"/>
            <p:cNvSpPr/>
            <p:nvPr/>
          </p:nvSpPr>
          <p:spPr>
            <a:xfrm>
              <a:off x="689125" y="575007"/>
              <a:ext cx="74704" cy="74704"/>
            </a:xfrm>
            <a:prstGeom prst="ellipse">
              <a:avLst/>
            </a:prstGeom>
            <a:solidFill>
              <a:schemeClr val="accent1">
                <a:alpha val="60000"/>
              </a:schemeClr>
            </a:solidFill>
          </p:spPr>
        </p:sp>
        <p:sp>
          <p:nvSpPr>
            <p:cNvPr id="35" name="AutoShape 35"/>
            <p:cNvSpPr/>
            <p:nvPr/>
          </p:nvSpPr>
          <p:spPr>
            <a:xfrm>
              <a:off x="799768" y="583977"/>
              <a:ext cx="69238" cy="69238"/>
            </a:xfrm>
            <a:prstGeom prst="ellipse">
              <a:avLst/>
            </a:prstGeom>
            <a:solidFill>
              <a:schemeClr val="accent1">
                <a:alpha val="40000"/>
              </a:schemeClr>
            </a:solidFill>
          </p:spPr>
        </p:sp>
        <p:sp>
          <p:nvSpPr>
            <p:cNvPr id="36" name="AutoShape 36"/>
            <p:cNvSpPr/>
            <p:nvPr/>
          </p:nvSpPr>
          <p:spPr>
            <a:xfrm>
              <a:off x="904945" y="579844"/>
              <a:ext cx="65594" cy="65594"/>
            </a:xfrm>
            <a:prstGeom prst="ellipse">
              <a:avLst/>
            </a:prstGeom>
            <a:solidFill>
              <a:schemeClr val="accent1">
                <a:alpha val="20000"/>
              </a:schemeClr>
            </a:solidFill>
          </p:spPr>
        </p:sp>
        <p:sp>
          <p:nvSpPr>
            <p:cNvPr id="37" name="AutoShape 37"/>
            <p:cNvSpPr/>
            <p:nvPr/>
          </p:nvSpPr>
          <p:spPr>
            <a:xfrm>
              <a:off x="454963" y="684489"/>
              <a:ext cx="84147" cy="84147"/>
            </a:xfrm>
            <a:prstGeom prst="ellipse">
              <a:avLst/>
            </a:prstGeom>
            <a:solidFill>
              <a:schemeClr val="accent1">
                <a:alpha val="100000"/>
              </a:schemeClr>
            </a:solidFill>
          </p:spPr>
        </p:sp>
        <p:sp>
          <p:nvSpPr>
            <p:cNvPr id="38" name="AutoShape 38"/>
            <p:cNvSpPr/>
            <p:nvPr/>
          </p:nvSpPr>
          <p:spPr>
            <a:xfrm>
              <a:off x="575049" y="691064"/>
              <a:ext cx="78137" cy="78137"/>
            </a:xfrm>
            <a:prstGeom prst="ellipse">
              <a:avLst/>
            </a:prstGeom>
            <a:solidFill>
              <a:schemeClr val="accent1">
                <a:alpha val="80000"/>
              </a:schemeClr>
            </a:solidFill>
          </p:spPr>
        </p:sp>
        <p:sp>
          <p:nvSpPr>
            <p:cNvPr id="39" name="AutoShape 39"/>
            <p:cNvSpPr/>
            <p:nvPr/>
          </p:nvSpPr>
          <p:spPr>
            <a:xfrm>
              <a:off x="689125" y="692781"/>
              <a:ext cx="74704" cy="74704"/>
            </a:xfrm>
            <a:prstGeom prst="ellipse">
              <a:avLst/>
            </a:prstGeom>
            <a:solidFill>
              <a:schemeClr val="accent1">
                <a:alpha val="60000"/>
              </a:schemeClr>
            </a:solidFill>
          </p:spPr>
        </p:sp>
        <p:sp>
          <p:nvSpPr>
            <p:cNvPr id="40" name="AutoShape 40"/>
            <p:cNvSpPr/>
            <p:nvPr/>
          </p:nvSpPr>
          <p:spPr>
            <a:xfrm>
              <a:off x="799768" y="701751"/>
              <a:ext cx="69238" cy="69238"/>
            </a:xfrm>
            <a:prstGeom prst="ellipse">
              <a:avLst/>
            </a:prstGeom>
            <a:solidFill>
              <a:schemeClr val="accent1">
                <a:alpha val="40000"/>
              </a:schemeClr>
            </a:solidFill>
          </p:spPr>
        </p:sp>
        <p:sp>
          <p:nvSpPr>
            <p:cNvPr id="41" name="AutoShape 41"/>
            <p:cNvSpPr/>
            <p:nvPr/>
          </p:nvSpPr>
          <p:spPr>
            <a:xfrm>
              <a:off x="904945" y="697618"/>
              <a:ext cx="65594" cy="65594"/>
            </a:xfrm>
            <a:prstGeom prst="ellipse">
              <a:avLst/>
            </a:prstGeom>
            <a:solidFill>
              <a:schemeClr val="accent1">
                <a:alpha val="20000"/>
              </a:schemeClr>
            </a:solidFill>
          </p:spPr>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参数</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pic>
        <p:nvPicPr>
          <p:cNvPr id="54" name="图片 53" descr="欧莱克科技"/>
          <p:cNvPicPr>
            <a:picLocks noChangeAspect="1"/>
          </p:cNvPicPr>
          <p:nvPr/>
        </p:nvPicPr>
        <p:blipFill>
          <a:blip r:embed="rId2"/>
          <a:stretch>
            <a:fillRect/>
          </a:stretch>
        </p:blipFill>
        <p:spPr>
          <a:xfrm>
            <a:off x="9405620" y="283210"/>
            <a:ext cx="2681605" cy="698500"/>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454963" y="331168"/>
            <a:ext cx="84147" cy="84147"/>
          </a:xfrm>
          <a:prstGeom prst="ellipse">
            <a:avLst/>
          </a:prstGeom>
          <a:solidFill>
            <a:schemeClr val="accent1">
              <a:alpha val="100000"/>
            </a:schemeClr>
          </a:solidFill>
        </p:spPr>
      </p:sp>
      <p:sp>
        <p:nvSpPr>
          <p:cNvPr id="3" name="AutoShape 3"/>
          <p:cNvSpPr/>
          <p:nvPr/>
        </p:nvSpPr>
        <p:spPr>
          <a:xfrm>
            <a:off x="575049" y="337743"/>
            <a:ext cx="78137" cy="78137"/>
          </a:xfrm>
          <a:prstGeom prst="ellipse">
            <a:avLst/>
          </a:prstGeom>
          <a:solidFill>
            <a:schemeClr val="accent1">
              <a:alpha val="80000"/>
            </a:schemeClr>
          </a:solidFill>
        </p:spPr>
      </p:sp>
      <p:sp>
        <p:nvSpPr>
          <p:cNvPr id="4" name="AutoShape 4"/>
          <p:cNvSpPr/>
          <p:nvPr/>
        </p:nvSpPr>
        <p:spPr>
          <a:xfrm>
            <a:off x="689125" y="339460"/>
            <a:ext cx="74704" cy="74704"/>
          </a:xfrm>
          <a:prstGeom prst="ellipse">
            <a:avLst/>
          </a:prstGeom>
          <a:solidFill>
            <a:schemeClr val="accent1">
              <a:alpha val="60000"/>
            </a:schemeClr>
          </a:solidFill>
        </p:spPr>
      </p:sp>
      <p:sp>
        <p:nvSpPr>
          <p:cNvPr id="5" name="AutoShape 5"/>
          <p:cNvSpPr/>
          <p:nvPr/>
        </p:nvSpPr>
        <p:spPr>
          <a:xfrm>
            <a:off x="799768" y="348430"/>
            <a:ext cx="69238" cy="69238"/>
          </a:xfrm>
          <a:prstGeom prst="ellipse">
            <a:avLst/>
          </a:prstGeom>
          <a:solidFill>
            <a:schemeClr val="accent1">
              <a:alpha val="40000"/>
            </a:schemeClr>
          </a:solidFill>
        </p:spPr>
      </p:sp>
      <p:sp>
        <p:nvSpPr>
          <p:cNvPr id="6" name="AutoShape 6"/>
          <p:cNvSpPr/>
          <p:nvPr/>
        </p:nvSpPr>
        <p:spPr>
          <a:xfrm>
            <a:off x="904945" y="344297"/>
            <a:ext cx="65594" cy="65594"/>
          </a:xfrm>
          <a:prstGeom prst="ellipse">
            <a:avLst/>
          </a:prstGeom>
          <a:solidFill>
            <a:schemeClr val="accent1">
              <a:alpha val="20000"/>
            </a:schemeClr>
          </a:solidFill>
        </p:spPr>
      </p:sp>
      <p:sp>
        <p:nvSpPr>
          <p:cNvPr id="7" name="AutoShape 7"/>
          <p:cNvSpPr/>
          <p:nvPr/>
        </p:nvSpPr>
        <p:spPr>
          <a:xfrm>
            <a:off x="454963" y="448942"/>
            <a:ext cx="84147" cy="84147"/>
          </a:xfrm>
          <a:prstGeom prst="ellipse">
            <a:avLst/>
          </a:prstGeom>
          <a:solidFill>
            <a:schemeClr val="accent1">
              <a:alpha val="100000"/>
            </a:schemeClr>
          </a:solidFill>
        </p:spPr>
      </p:sp>
      <p:sp>
        <p:nvSpPr>
          <p:cNvPr id="8" name="AutoShape 8"/>
          <p:cNvSpPr/>
          <p:nvPr/>
        </p:nvSpPr>
        <p:spPr>
          <a:xfrm>
            <a:off x="575049" y="455517"/>
            <a:ext cx="78137" cy="78137"/>
          </a:xfrm>
          <a:prstGeom prst="ellipse">
            <a:avLst/>
          </a:prstGeom>
          <a:solidFill>
            <a:schemeClr val="accent1">
              <a:alpha val="80000"/>
            </a:schemeClr>
          </a:solidFill>
        </p:spPr>
      </p:sp>
      <p:sp>
        <p:nvSpPr>
          <p:cNvPr id="9" name="AutoShape 9"/>
          <p:cNvSpPr/>
          <p:nvPr/>
        </p:nvSpPr>
        <p:spPr>
          <a:xfrm>
            <a:off x="689125" y="457233"/>
            <a:ext cx="74704" cy="74704"/>
          </a:xfrm>
          <a:prstGeom prst="ellipse">
            <a:avLst/>
          </a:prstGeom>
          <a:solidFill>
            <a:schemeClr val="accent1">
              <a:alpha val="60000"/>
            </a:schemeClr>
          </a:solidFill>
        </p:spPr>
      </p:sp>
      <p:sp>
        <p:nvSpPr>
          <p:cNvPr id="10" name="AutoShape 10"/>
          <p:cNvSpPr/>
          <p:nvPr/>
        </p:nvSpPr>
        <p:spPr>
          <a:xfrm>
            <a:off x="799768" y="466203"/>
            <a:ext cx="69238" cy="69238"/>
          </a:xfrm>
          <a:prstGeom prst="ellipse">
            <a:avLst/>
          </a:prstGeom>
          <a:solidFill>
            <a:schemeClr val="accent1">
              <a:alpha val="40000"/>
            </a:schemeClr>
          </a:solidFill>
        </p:spPr>
      </p:sp>
      <p:sp>
        <p:nvSpPr>
          <p:cNvPr id="11" name="AutoShape 11"/>
          <p:cNvSpPr/>
          <p:nvPr/>
        </p:nvSpPr>
        <p:spPr>
          <a:xfrm>
            <a:off x="904945" y="462070"/>
            <a:ext cx="65594" cy="65594"/>
          </a:xfrm>
          <a:prstGeom prst="ellipse">
            <a:avLst/>
          </a:prstGeom>
          <a:solidFill>
            <a:schemeClr val="accent1">
              <a:alpha val="20000"/>
            </a:schemeClr>
          </a:solidFill>
        </p:spPr>
      </p:sp>
      <p:sp>
        <p:nvSpPr>
          <p:cNvPr id="12" name="AutoShape 12"/>
          <p:cNvSpPr/>
          <p:nvPr/>
        </p:nvSpPr>
        <p:spPr>
          <a:xfrm>
            <a:off x="454963" y="566715"/>
            <a:ext cx="84147" cy="84147"/>
          </a:xfrm>
          <a:prstGeom prst="ellipse">
            <a:avLst/>
          </a:prstGeom>
          <a:solidFill>
            <a:schemeClr val="accent1">
              <a:alpha val="100000"/>
            </a:schemeClr>
          </a:solidFill>
        </p:spPr>
      </p:sp>
      <p:sp>
        <p:nvSpPr>
          <p:cNvPr id="13" name="AutoShape 13"/>
          <p:cNvSpPr/>
          <p:nvPr/>
        </p:nvSpPr>
        <p:spPr>
          <a:xfrm>
            <a:off x="575049" y="573291"/>
            <a:ext cx="78137" cy="78137"/>
          </a:xfrm>
          <a:prstGeom prst="ellipse">
            <a:avLst/>
          </a:prstGeom>
          <a:solidFill>
            <a:schemeClr val="accent1">
              <a:alpha val="80000"/>
            </a:schemeClr>
          </a:solidFill>
        </p:spPr>
      </p:sp>
      <p:sp>
        <p:nvSpPr>
          <p:cNvPr id="14" name="AutoShape 14"/>
          <p:cNvSpPr/>
          <p:nvPr/>
        </p:nvSpPr>
        <p:spPr>
          <a:xfrm>
            <a:off x="689125" y="575007"/>
            <a:ext cx="74704" cy="74704"/>
          </a:xfrm>
          <a:prstGeom prst="ellipse">
            <a:avLst/>
          </a:prstGeom>
          <a:solidFill>
            <a:schemeClr val="accent1">
              <a:alpha val="60000"/>
            </a:schemeClr>
          </a:solidFill>
        </p:spPr>
      </p:sp>
      <p:sp>
        <p:nvSpPr>
          <p:cNvPr id="15" name="AutoShape 15"/>
          <p:cNvSpPr/>
          <p:nvPr/>
        </p:nvSpPr>
        <p:spPr>
          <a:xfrm>
            <a:off x="799768" y="583977"/>
            <a:ext cx="69238" cy="69238"/>
          </a:xfrm>
          <a:prstGeom prst="ellipse">
            <a:avLst/>
          </a:prstGeom>
          <a:solidFill>
            <a:schemeClr val="accent1">
              <a:alpha val="40000"/>
            </a:schemeClr>
          </a:solidFill>
        </p:spPr>
      </p:sp>
      <p:sp>
        <p:nvSpPr>
          <p:cNvPr id="16" name="AutoShape 16"/>
          <p:cNvSpPr/>
          <p:nvPr/>
        </p:nvSpPr>
        <p:spPr>
          <a:xfrm>
            <a:off x="904945" y="579844"/>
            <a:ext cx="65594" cy="65594"/>
          </a:xfrm>
          <a:prstGeom prst="ellipse">
            <a:avLst/>
          </a:prstGeom>
          <a:solidFill>
            <a:schemeClr val="accent1">
              <a:alpha val="20000"/>
            </a:schemeClr>
          </a:solidFill>
        </p:spPr>
      </p:sp>
      <p:sp>
        <p:nvSpPr>
          <p:cNvPr id="17" name="AutoShape 17"/>
          <p:cNvSpPr/>
          <p:nvPr/>
        </p:nvSpPr>
        <p:spPr>
          <a:xfrm>
            <a:off x="454963" y="684489"/>
            <a:ext cx="84147" cy="84147"/>
          </a:xfrm>
          <a:prstGeom prst="ellipse">
            <a:avLst/>
          </a:prstGeom>
          <a:solidFill>
            <a:schemeClr val="accent1">
              <a:alpha val="100000"/>
            </a:schemeClr>
          </a:solidFill>
        </p:spPr>
      </p:sp>
      <p:sp>
        <p:nvSpPr>
          <p:cNvPr id="18" name="AutoShape 18"/>
          <p:cNvSpPr/>
          <p:nvPr/>
        </p:nvSpPr>
        <p:spPr>
          <a:xfrm>
            <a:off x="575049" y="691064"/>
            <a:ext cx="78137" cy="78137"/>
          </a:xfrm>
          <a:prstGeom prst="ellipse">
            <a:avLst/>
          </a:prstGeom>
          <a:solidFill>
            <a:schemeClr val="accent1">
              <a:alpha val="80000"/>
            </a:schemeClr>
          </a:solidFill>
        </p:spPr>
      </p:sp>
      <p:sp>
        <p:nvSpPr>
          <p:cNvPr id="19" name="AutoShape 19"/>
          <p:cNvSpPr/>
          <p:nvPr/>
        </p:nvSpPr>
        <p:spPr>
          <a:xfrm>
            <a:off x="689125" y="692781"/>
            <a:ext cx="74704" cy="74704"/>
          </a:xfrm>
          <a:prstGeom prst="ellipse">
            <a:avLst/>
          </a:prstGeom>
          <a:solidFill>
            <a:schemeClr val="accent1">
              <a:alpha val="60000"/>
            </a:schemeClr>
          </a:solidFill>
        </p:spPr>
      </p:sp>
      <p:sp>
        <p:nvSpPr>
          <p:cNvPr id="20" name="AutoShape 20"/>
          <p:cNvSpPr/>
          <p:nvPr/>
        </p:nvSpPr>
        <p:spPr>
          <a:xfrm>
            <a:off x="799768" y="701751"/>
            <a:ext cx="69238" cy="69238"/>
          </a:xfrm>
          <a:prstGeom prst="ellipse">
            <a:avLst/>
          </a:prstGeom>
          <a:solidFill>
            <a:schemeClr val="accent1">
              <a:alpha val="40000"/>
            </a:schemeClr>
          </a:solidFill>
        </p:spPr>
      </p:sp>
      <p:sp>
        <p:nvSpPr>
          <p:cNvPr id="21" name="AutoShape 21"/>
          <p:cNvSpPr/>
          <p:nvPr/>
        </p:nvSpPr>
        <p:spPr>
          <a:xfrm>
            <a:off x="904945" y="697618"/>
            <a:ext cx="65594" cy="65594"/>
          </a:xfrm>
          <a:prstGeom prst="ellipse">
            <a:avLst/>
          </a:prstGeom>
          <a:solidFill>
            <a:schemeClr val="accent1">
              <a:alpha val="20000"/>
            </a:schemeClr>
          </a:solidFill>
        </p:spPr>
      </p:sp>
      <p:sp>
        <p:nvSpPr>
          <p:cNvPr id="22" name="TextBox 22"/>
          <p:cNvSpPr txBox="1"/>
          <p:nvPr/>
        </p:nvSpPr>
        <p:spPr>
          <a:xfrm>
            <a:off x="1094842" y="93878"/>
            <a:ext cx="1000125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参数</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23" name="AutoShape 23"/>
          <p:cNvSpPr/>
          <p:nvPr/>
        </p:nvSpPr>
        <p:spPr>
          <a:xfrm>
            <a:off x="10334625" y="3917442"/>
            <a:ext cx="993838" cy="2434495"/>
          </a:xfrm>
          <a:prstGeom prst="rect">
            <a:avLst/>
          </a:prstGeom>
          <a:solidFill>
            <a:schemeClr val="accent1">
              <a:alpha val="100000"/>
            </a:schemeClr>
          </a:solidFill>
        </p:spPr>
      </p:sp>
      <p:sp>
        <p:nvSpPr>
          <p:cNvPr id="24" name="AutoShape 24"/>
          <p:cNvSpPr/>
          <p:nvPr/>
        </p:nvSpPr>
        <p:spPr>
          <a:xfrm>
            <a:off x="6486155" y="1295907"/>
            <a:ext cx="993838" cy="2434495"/>
          </a:xfrm>
          <a:prstGeom prst="rect">
            <a:avLst/>
          </a:prstGeom>
          <a:solidFill>
            <a:schemeClr val="accent1">
              <a:lumMod val="75000"/>
              <a:alpha val="100000"/>
            </a:schemeClr>
          </a:solidFill>
        </p:spPr>
      </p:sp>
      <p:sp>
        <p:nvSpPr>
          <p:cNvPr id="25" name="AutoShape 25"/>
          <p:cNvSpPr/>
          <p:nvPr/>
        </p:nvSpPr>
        <p:spPr>
          <a:xfrm>
            <a:off x="1277409" y="1295907"/>
            <a:ext cx="5026343" cy="2434495"/>
          </a:xfrm>
          <a:prstGeom prst="rect">
            <a:avLst/>
          </a:prstGeom>
          <a:solidFill>
            <a:schemeClr val="accent1">
              <a:alpha val="100000"/>
            </a:schemeClr>
          </a:solidFill>
        </p:spPr>
      </p:sp>
      <p:sp>
        <p:nvSpPr>
          <p:cNvPr id="26" name="AutoShape 26"/>
          <p:cNvSpPr/>
          <p:nvPr/>
        </p:nvSpPr>
        <p:spPr>
          <a:xfrm>
            <a:off x="5125879" y="3917442"/>
            <a:ext cx="5026343" cy="2434495"/>
          </a:xfrm>
          <a:prstGeom prst="rect">
            <a:avLst/>
          </a:prstGeom>
          <a:solidFill>
            <a:schemeClr val="accent1">
              <a:lumMod val="75000"/>
              <a:alpha val="100000"/>
            </a:schemeClr>
          </a:solidFill>
        </p:spPr>
      </p:sp>
      <p:pic>
        <p:nvPicPr>
          <p:cNvPr id="28" name="Picture 28"/>
          <p:cNvPicPr>
            <a:picLocks noChangeAspect="1"/>
          </p:cNvPicPr>
          <p:nvPr/>
        </p:nvPicPr>
        <p:blipFill>
          <a:blip r:embed="rId2"/>
          <a:srcRect t="226" b="226"/>
          <a:stretch>
            <a:fillRect/>
          </a:stretch>
        </p:blipFill>
        <p:spPr>
          <a:xfrm>
            <a:off x="7660111" y="1295907"/>
            <a:ext cx="3668353" cy="2434495"/>
          </a:xfrm>
          <a:prstGeom prst="rect">
            <a:avLst/>
          </a:prstGeom>
        </p:spPr>
      </p:pic>
      <p:sp>
        <p:nvSpPr>
          <p:cNvPr id="29" name="TextBox 29"/>
          <p:cNvSpPr txBox="1"/>
          <p:nvPr/>
        </p:nvSpPr>
        <p:spPr>
          <a:xfrm>
            <a:off x="1796326" y="1693146"/>
            <a:ext cx="4050670" cy="490334"/>
          </a:xfrm>
          <a:prstGeom prst="rect">
            <a:avLst/>
          </a:prstGeom>
        </p:spPr>
        <p:txBody>
          <a:bodyPr vert="horz" wrap="square" lIns="66008" tIns="33052" rIns="66008" bIns="33052" rtlCol="0" anchor="ctr" anchorCtr="1">
            <a:normAutofit/>
          </a:bodyPr>
          <a:lstStyle/>
          <a:p>
            <a:pPr algn="ctr">
              <a:lnSpc>
                <a:spcPct val="120000"/>
              </a:lnSpc>
            </a:pPr>
            <a:r>
              <a:rPr lang="en-US" sz="2025" b="1">
                <a:solidFill>
                  <a:srgbClr val="FDFCFC">
                    <a:alpha val="100000"/>
                  </a:srgbClr>
                </a:solidFill>
                <a:latin typeface="微软雅黑" panose="020B0503020204020204" charset="-122"/>
                <a:ea typeface="微软雅黑" panose="020B0503020204020204" charset="-122"/>
                <a:cs typeface="微软雅黑" panose="020B0503020204020204" charset="-122"/>
              </a:rPr>
              <a:t>冲击耐受电压</a:t>
            </a:r>
            <a:endParaRPr lang="en-US" sz="2025" b="1">
              <a:solidFill>
                <a:srgbClr val="FDFCFC">
                  <a:alpha val="100000"/>
                </a:srgbClr>
              </a:solidFill>
              <a:latin typeface="微软雅黑" panose="020B0503020204020204" charset="-122"/>
              <a:ea typeface="微软雅黑" panose="020B0503020204020204" charset="-122"/>
              <a:cs typeface="微软雅黑" panose="020B0503020204020204" charset="-122"/>
            </a:endParaRPr>
          </a:p>
        </p:txBody>
      </p:sp>
      <p:sp>
        <p:nvSpPr>
          <p:cNvPr id="30" name="TextBox 30"/>
          <p:cNvSpPr txBox="1"/>
          <p:nvPr/>
        </p:nvSpPr>
        <p:spPr>
          <a:xfrm>
            <a:off x="1796326" y="2207632"/>
            <a:ext cx="4050670" cy="1087811"/>
          </a:xfrm>
          <a:prstGeom prst="rect">
            <a:avLst/>
          </a:prstGeom>
        </p:spPr>
        <p:txBody>
          <a:bodyPr vert="horz" wrap="square" lIns="66008" tIns="33052" rIns="66008" bIns="33052" rtlCol="0" anchor="t" anchorCtr="1">
            <a:normAutofit/>
          </a:bodyPr>
          <a:lstStyle/>
          <a:p>
            <a:pPr algn="ctr">
              <a:lnSpc>
                <a:spcPct val="140000"/>
              </a:lnSpc>
            </a:pPr>
            <a:r>
              <a:rPr lang="en-US" sz="1500">
                <a:solidFill>
                  <a:srgbClr val="FDFCFC">
                    <a:alpha val="100000"/>
                  </a:srgbClr>
                </a:solidFill>
                <a:latin typeface="微软雅黑" panose="020B0503020204020204" charset="-122"/>
                <a:ea typeface="微软雅黑" panose="020B0503020204020204" charset="-122"/>
                <a:cs typeface="微软雅黑" panose="020B0503020204020204" charset="-122"/>
              </a:rPr>
              <a:t>2×10µs 2500V，介电强度1500VAC，进一步增强设备的安全性能。</a:t>
            </a:r>
            <a:endParaRPr lang="en-US" sz="1500">
              <a:solidFill>
                <a:srgbClr val="FDFCFC">
                  <a:alpha val="100000"/>
                </a:srgbClr>
              </a:solidFill>
              <a:latin typeface="微软雅黑" panose="020B0503020204020204" charset="-122"/>
              <a:ea typeface="微软雅黑" panose="020B0503020204020204" charset="-122"/>
              <a:cs typeface="微软雅黑" panose="020B0503020204020204" charset="-122"/>
            </a:endParaRPr>
          </a:p>
        </p:txBody>
      </p:sp>
      <p:sp>
        <p:nvSpPr>
          <p:cNvPr id="31" name="TextBox 31"/>
          <p:cNvSpPr txBox="1"/>
          <p:nvPr/>
        </p:nvSpPr>
        <p:spPr>
          <a:xfrm>
            <a:off x="5572382" y="4300692"/>
            <a:ext cx="4050670" cy="490334"/>
          </a:xfrm>
          <a:prstGeom prst="rect">
            <a:avLst/>
          </a:prstGeom>
        </p:spPr>
        <p:txBody>
          <a:bodyPr vert="horz" wrap="square" lIns="66008" tIns="33052" rIns="66008" bIns="33052" rtlCol="0" anchor="ctr" anchorCtr="1">
            <a:normAutofit/>
          </a:bodyPr>
          <a:lstStyle/>
          <a:p>
            <a:pPr algn="ctr">
              <a:lnSpc>
                <a:spcPct val="120000"/>
              </a:lnSpc>
            </a:pPr>
            <a:r>
              <a:rPr lang="en-US" sz="2025" b="1">
                <a:solidFill>
                  <a:srgbClr val="FDFCFC">
                    <a:alpha val="100000"/>
                  </a:srgbClr>
                </a:solidFill>
                <a:latin typeface="微软雅黑" panose="020B0503020204020204" charset="-122"/>
                <a:ea typeface="微软雅黑" panose="020B0503020204020204" charset="-122"/>
                <a:cs typeface="微软雅黑" panose="020B0503020204020204" charset="-122"/>
              </a:rPr>
              <a:t>控制器外形尺寸</a:t>
            </a:r>
            <a:endParaRPr lang="en-US" sz="2025" b="1">
              <a:solidFill>
                <a:srgbClr val="FDFCFC">
                  <a:alpha val="100000"/>
                </a:srgbClr>
              </a:solidFill>
              <a:latin typeface="微软雅黑" panose="020B0503020204020204" charset="-122"/>
              <a:ea typeface="微软雅黑" panose="020B0503020204020204" charset="-122"/>
              <a:cs typeface="微软雅黑" panose="020B0503020204020204" charset="-122"/>
            </a:endParaRPr>
          </a:p>
        </p:txBody>
      </p:sp>
      <p:sp>
        <p:nvSpPr>
          <p:cNvPr id="32" name="TextBox 32"/>
          <p:cNvSpPr txBox="1"/>
          <p:nvPr/>
        </p:nvSpPr>
        <p:spPr>
          <a:xfrm>
            <a:off x="5572382" y="4815178"/>
            <a:ext cx="4050670" cy="1117070"/>
          </a:xfrm>
          <a:prstGeom prst="rect">
            <a:avLst/>
          </a:prstGeom>
        </p:spPr>
        <p:txBody>
          <a:bodyPr vert="horz" wrap="square" lIns="66008" tIns="33052" rIns="66008" bIns="33052" rtlCol="0" anchor="t" anchorCtr="1">
            <a:normAutofit/>
          </a:bodyPr>
          <a:lstStyle/>
          <a:p>
            <a:pPr algn="ctr">
              <a:lnSpc>
                <a:spcPct val="140000"/>
              </a:lnSpc>
            </a:pPr>
            <a:r>
              <a:rPr lang="en-US" sz="1500">
                <a:solidFill>
                  <a:srgbClr val="FDFCFC">
                    <a:alpha val="100000"/>
                  </a:srgbClr>
                </a:solidFill>
                <a:latin typeface="微软雅黑" panose="020B0503020204020204" charset="-122"/>
                <a:ea typeface="微软雅黑" panose="020B0503020204020204" charset="-122"/>
                <a:cs typeface="微软雅黑" panose="020B0503020204020204" charset="-122"/>
              </a:rPr>
              <a:t>330*250*160mm，确保设备具有合适的尺寸，方便安装和使用。</a:t>
            </a:r>
            <a:endParaRPr lang="en-US" sz="1500">
              <a:solidFill>
                <a:srgbClr val="FDFCFC">
                  <a:alpha val="100000"/>
                </a:srgbClr>
              </a:solidFill>
              <a:latin typeface="微软雅黑" panose="020B0503020204020204" charset="-122"/>
              <a:ea typeface="微软雅黑" panose="020B0503020204020204" charset="-122"/>
              <a:cs typeface="微软雅黑" panose="020B0503020204020204" charset="-122"/>
            </a:endParaRPr>
          </a:p>
        </p:txBody>
      </p:sp>
      <p:pic>
        <p:nvPicPr>
          <p:cNvPr id="33" name="图片 3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123843"/>
            <a:ext cx="6440394" cy="6021692"/>
          </a:xfrm>
          <a:prstGeom prst="rect">
            <a:avLst/>
          </a:prstGeom>
        </p:spPr>
      </p:pic>
      <p:pic>
        <p:nvPicPr>
          <p:cNvPr id="54" name="图片 53" descr="欧莱克科技"/>
          <p:cNvPicPr>
            <a:picLocks noChangeAspect="1"/>
          </p:cNvPicPr>
          <p:nvPr/>
        </p:nvPicPr>
        <p:blipFill>
          <a:blip r:embed="rId4"/>
          <a:stretch>
            <a:fillRect/>
          </a:stretch>
        </p:blipFill>
        <p:spPr>
          <a:xfrm>
            <a:off x="9405620" y="283210"/>
            <a:ext cx="2681605" cy="6985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6" name="TextBox 6"/>
          <p:cNvSpPr txBox="1"/>
          <p:nvPr/>
        </p:nvSpPr>
        <p:spPr>
          <a:xfrm>
            <a:off x="1867037" y="1055664"/>
            <a:ext cx="9115425" cy="2602123"/>
          </a:xfrm>
          <a:prstGeom prst="rect">
            <a:avLst/>
          </a:prstGeom>
        </p:spPr>
        <p:txBody>
          <a:bodyPr vert="horz" wrap="square" lIns="123825" tIns="123825" rIns="57150" bIns="123825" rtlCol="0" anchor="t" anchorCtr="0">
            <a:spAutoFit/>
          </a:bodyPr>
          <a:lstStyle/>
          <a:p>
            <a:pPr>
              <a:lnSpc>
                <a:spcPct val="150000"/>
              </a:lnSpc>
              <a:spcBef>
                <a:spcPts val="450"/>
              </a:spcBef>
            </a:pPr>
            <a:r>
              <a:rPr lang="en-US" sz="11550" b="1" dirty="0" smtClean="0">
                <a:solidFill>
                  <a:srgbClr val="FFFFFF">
                    <a:alpha val="100000"/>
                  </a:srgbClr>
                </a:solidFill>
                <a:latin typeface="微软雅黑" panose="020B0503020204020204" charset="-122"/>
                <a:ea typeface="微软雅黑" panose="020B0503020204020204" charset="-122"/>
                <a:cs typeface="微软雅黑" panose="020B0503020204020204" charset="-122"/>
              </a:rPr>
              <a:t>0</a:t>
            </a:r>
            <a:r>
              <a:rPr lang="en-US" altLang="zh-CN" sz="11550" b="1" dirty="0" smtClean="0">
                <a:solidFill>
                  <a:srgbClr val="FFFFFF">
                    <a:alpha val="100000"/>
                  </a:srgbClr>
                </a:solidFill>
                <a:latin typeface="微软雅黑" panose="020B0503020204020204" charset="-122"/>
                <a:ea typeface="微软雅黑" panose="020B0503020204020204" charset="-122"/>
                <a:cs typeface="微软雅黑" panose="020B0503020204020204" charset="-122"/>
              </a:rPr>
              <a:t>4</a:t>
            </a:r>
            <a:endParaRPr lang="en-US" sz="11550" b="1" dirty="0">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7" name="TextBox 7"/>
          <p:cNvSpPr txBox="1"/>
          <p:nvPr/>
        </p:nvSpPr>
        <p:spPr>
          <a:xfrm>
            <a:off x="1969467" y="3476591"/>
            <a:ext cx="8460177" cy="2669937"/>
          </a:xfrm>
          <a:prstGeom prst="rect">
            <a:avLst/>
          </a:prstGeom>
        </p:spPr>
        <p:txBody>
          <a:bodyPr vert="horz" wrap="square" lIns="123825" tIns="123825" rIns="57150" bIns="123825" rtlCol="0" anchor="t" anchorCtr="0">
            <a:normAutofit/>
          </a:bodyPr>
          <a:lstStyle/>
          <a:p>
            <a:pPr>
              <a:lnSpc>
                <a:spcPct val="174000"/>
              </a:lnSpc>
            </a:pPr>
            <a:r>
              <a:rPr lang="zh-CN" altLang="en-US" sz="3075" b="1" dirty="0" smtClean="0">
                <a:solidFill>
                  <a:srgbClr val="FFFFFF">
                    <a:alpha val="100000"/>
                  </a:srgbClr>
                </a:solidFill>
                <a:latin typeface="微软雅黑" panose="020B0503020204020204" charset="-122"/>
                <a:ea typeface="微软雅黑" panose="020B0503020204020204" charset="-122"/>
                <a:cs typeface="微软雅黑" panose="020B0503020204020204" charset="-122"/>
              </a:rPr>
              <a:t>如何运行</a:t>
            </a:r>
            <a:endParaRPr lang="en-US" sz="3075" b="1" dirty="0">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pic>
        <p:nvPicPr>
          <p:cNvPr id="8" name="图片 7" descr="欧莱克科技"/>
          <p:cNvPicPr>
            <a:picLocks noChangeAspect="1"/>
          </p:cNvPicPr>
          <p:nvPr/>
        </p:nvPicPr>
        <p:blipFill>
          <a:blip r:embed="rId2"/>
          <a:stretch>
            <a:fillRect/>
          </a:stretch>
        </p:blipFill>
        <p:spPr>
          <a:xfrm>
            <a:off x="9829800" y="228600"/>
            <a:ext cx="1873250" cy="48768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16667" r="16667"/>
          <a:stretch>
            <a:fillRect/>
          </a:stretch>
        </p:blipFill>
        <p:spPr>
          <a:xfrm>
            <a:off x="454963" y="1569535"/>
            <a:ext cx="4219249" cy="4219249"/>
          </a:xfrm>
          <a:prstGeom prst="ellipse">
            <a:avLst/>
          </a:prstGeom>
        </p:spPr>
      </p:pic>
      <p:grpSp>
        <p:nvGrpSpPr>
          <p:cNvPr id="3" name="Group 3"/>
          <p:cNvGrpSpPr/>
          <p:nvPr/>
        </p:nvGrpSpPr>
        <p:grpSpPr>
          <a:xfrm>
            <a:off x="5163133" y="1294832"/>
            <a:ext cx="6264882" cy="1468186"/>
            <a:chOff x="5163133" y="1294832"/>
            <a:chExt cx="6264882" cy="1468186"/>
          </a:xfrm>
        </p:grpSpPr>
        <p:sp>
          <p:nvSpPr>
            <p:cNvPr id="4" name="AutoShape 4"/>
            <p:cNvSpPr/>
            <p:nvPr/>
          </p:nvSpPr>
          <p:spPr>
            <a:xfrm>
              <a:off x="5328795" y="1294832"/>
              <a:ext cx="6099220" cy="1468186"/>
            </a:xfrm>
            <a:prstGeom prst="rect">
              <a:avLst/>
            </a:prstGeom>
            <a:solidFill>
              <a:schemeClr val="accent2">
                <a:alpha val="100000"/>
              </a:schemeClr>
            </a:solidFill>
          </p:spPr>
        </p:sp>
        <p:sp>
          <p:nvSpPr>
            <p:cNvPr id="5" name="TextBox 5"/>
            <p:cNvSpPr txBox="1"/>
            <p:nvPr/>
          </p:nvSpPr>
          <p:spPr>
            <a:xfrm>
              <a:off x="5632910" y="1424361"/>
              <a:ext cx="3055242" cy="398526"/>
            </a:xfrm>
            <a:prstGeom prst="rect">
              <a:avLst/>
            </a:prstGeom>
          </p:spPr>
          <p:txBody>
            <a:bodyPr vert="horz" wrap="square" lIns="114300" tIns="57150" rIns="114300" bIns="57150" rtlCol="0" anchor="t" anchorCtr="0">
              <a:spAutoFit/>
            </a:bodyPr>
            <a:lstStyle/>
            <a:p>
              <a:pPr>
                <a:lnSpc>
                  <a:spcPct val="77000"/>
                </a:lnSpc>
                <a:spcBef>
                  <a:spcPts val="450"/>
                </a:spcBef>
              </a:pPr>
              <a:r>
                <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rPr>
                <a:t>负荷较低时</a:t>
              </a:r>
              <a:endPar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6" name="TextBox 6"/>
            <p:cNvSpPr txBox="1"/>
            <p:nvPr/>
          </p:nvSpPr>
          <p:spPr>
            <a:xfrm>
              <a:off x="5632910" y="1910708"/>
              <a:ext cx="5568066" cy="702183"/>
            </a:xfrm>
            <a:prstGeom prst="rect">
              <a:avLst/>
            </a:prstGeom>
          </p:spPr>
          <p:txBody>
            <a:bodyPr vert="horz" wrap="square" lIns="114300" tIns="57150" rIns="114300" bIns="57150" rtlCol="0" anchor="t" anchorCtr="0">
              <a:spAutoFit/>
            </a:bodyPr>
            <a:lstStyle/>
            <a:p>
              <a:pPr>
                <a:lnSpc>
                  <a:spcPct val="120000"/>
                </a:lnSpc>
              </a:pPr>
              <a:r>
                <a:rPr lang="en-US" sz="1500" dirty="0">
                  <a:solidFill>
                    <a:srgbClr val="FFFFFF">
                      <a:alpha val="100000"/>
                    </a:srgbClr>
                  </a:solidFill>
                  <a:latin typeface="微软雅黑" panose="020B0503020204020204" charset="-122"/>
                  <a:ea typeface="微软雅黑" panose="020B0503020204020204" charset="-122"/>
                  <a:cs typeface="微软雅黑" panose="020B0503020204020204" charset="-122"/>
                </a:rPr>
                <a:t>在换热站供热负荷较低时，VPU-24型高精度广域调节系统采用小口径电调阀进行调控。</a:t>
              </a:r>
              <a:endParaRPr lang="en-US" sz="1500" dirty="0">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7" name="AutoShape 7"/>
            <p:cNvSpPr/>
            <p:nvPr/>
          </p:nvSpPr>
          <p:spPr>
            <a:xfrm>
              <a:off x="5163133" y="1294832"/>
              <a:ext cx="165663" cy="1468186"/>
            </a:xfrm>
            <a:prstGeom prst="rect">
              <a:avLst/>
            </a:prstGeom>
            <a:solidFill>
              <a:schemeClr val="accent1">
                <a:alpha val="100000"/>
              </a:schemeClr>
            </a:solidFill>
          </p:spPr>
        </p:sp>
      </p:grpSp>
      <p:grpSp>
        <p:nvGrpSpPr>
          <p:cNvPr id="8" name="Group 8"/>
          <p:cNvGrpSpPr/>
          <p:nvPr/>
        </p:nvGrpSpPr>
        <p:grpSpPr>
          <a:xfrm>
            <a:off x="5163133" y="2945066"/>
            <a:ext cx="6264882" cy="1468186"/>
            <a:chOff x="5163133" y="2945066"/>
            <a:chExt cx="6264882" cy="1468186"/>
          </a:xfrm>
        </p:grpSpPr>
        <p:sp>
          <p:nvSpPr>
            <p:cNvPr id="9" name="AutoShape 9"/>
            <p:cNvSpPr/>
            <p:nvPr/>
          </p:nvSpPr>
          <p:spPr>
            <a:xfrm>
              <a:off x="5328795" y="2945066"/>
              <a:ext cx="6099220" cy="1468186"/>
            </a:xfrm>
            <a:prstGeom prst="rect">
              <a:avLst/>
            </a:prstGeom>
            <a:solidFill>
              <a:schemeClr val="accent2">
                <a:alpha val="100000"/>
              </a:schemeClr>
            </a:solidFill>
          </p:spPr>
        </p:sp>
        <p:sp>
          <p:nvSpPr>
            <p:cNvPr id="10" name="TextBox 10"/>
            <p:cNvSpPr txBox="1"/>
            <p:nvPr/>
          </p:nvSpPr>
          <p:spPr>
            <a:xfrm>
              <a:off x="5632910" y="3074595"/>
              <a:ext cx="3055242" cy="398526"/>
            </a:xfrm>
            <a:prstGeom prst="rect">
              <a:avLst/>
            </a:prstGeom>
          </p:spPr>
          <p:txBody>
            <a:bodyPr vert="horz" wrap="square" lIns="114300" tIns="57150" rIns="114300" bIns="57150" rtlCol="0" anchor="t" anchorCtr="0">
              <a:spAutoFit/>
            </a:bodyPr>
            <a:lstStyle/>
            <a:p>
              <a:pPr>
                <a:lnSpc>
                  <a:spcPct val="77000"/>
                </a:lnSpc>
                <a:spcBef>
                  <a:spcPts val="450"/>
                </a:spcBef>
              </a:pPr>
              <a:r>
                <a:rPr lang="en-US" sz="2325" b="1" dirty="0" err="1">
                  <a:solidFill>
                    <a:srgbClr val="FFFFFF">
                      <a:alpha val="100000"/>
                    </a:srgbClr>
                  </a:solidFill>
                  <a:latin typeface="微软雅黑" panose="020B0503020204020204" charset="-122"/>
                  <a:ea typeface="微软雅黑" panose="020B0503020204020204" charset="-122"/>
                  <a:cs typeface="微软雅黑" panose="020B0503020204020204" charset="-122"/>
                </a:rPr>
                <a:t>高负荷运行时</a:t>
              </a:r>
              <a:endParaRPr lang="en-US" sz="2325" b="1" dirty="0">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11" name="TextBox 11"/>
            <p:cNvSpPr txBox="1"/>
            <p:nvPr/>
          </p:nvSpPr>
          <p:spPr>
            <a:xfrm>
              <a:off x="5632910" y="3560941"/>
              <a:ext cx="5568066" cy="669414"/>
            </a:xfrm>
            <a:prstGeom prst="rect">
              <a:avLst/>
            </a:prstGeom>
          </p:spPr>
          <p:txBody>
            <a:bodyPr vert="horz" wrap="square" lIns="114300" tIns="57150" rIns="114300" bIns="57150" rtlCol="0" anchor="t" anchorCtr="0">
              <a:spAutoFit/>
            </a:bodyPr>
            <a:lstStyle/>
            <a:p>
              <a:pPr>
                <a:lnSpc>
                  <a:spcPct val="120000"/>
                </a:lnSpc>
              </a:pPr>
              <a:r>
                <a:rPr lang="en-US" sz="1500" dirty="0">
                  <a:solidFill>
                    <a:srgbClr val="FFFFFF">
                      <a:alpha val="100000"/>
                    </a:srgbClr>
                  </a:solidFill>
                  <a:latin typeface="微软雅黑" panose="020B0503020204020204" charset="-122"/>
                  <a:ea typeface="微软雅黑" panose="020B0503020204020204" charset="-122"/>
                  <a:cs typeface="微软雅黑" panose="020B0503020204020204" charset="-122"/>
                </a:rPr>
                <a:t>在高负荷运行时，VPU-24</a:t>
              </a:r>
              <a:r>
                <a:rPr lang="en-US" sz="1500" dirty="0" smtClean="0">
                  <a:solidFill>
                    <a:srgbClr val="FFFFFF">
                      <a:alpha val="100000"/>
                    </a:srgbClr>
                  </a:solidFill>
                  <a:latin typeface="微软雅黑" panose="020B0503020204020204" charset="-122"/>
                  <a:ea typeface="微软雅黑" panose="020B0503020204020204" charset="-122"/>
                  <a:cs typeface="微软雅黑" panose="020B0503020204020204" charset="-122"/>
                </a:rPr>
                <a:t>型高精度广域调节系统采用大口径电调阀进行调控</a:t>
              </a:r>
              <a:r>
                <a:rPr lang="zh-CN" altLang="en-US" sz="1500" dirty="0" smtClean="0">
                  <a:solidFill>
                    <a:srgbClr val="FFFFFF">
                      <a:alpha val="100000"/>
                    </a:srgbClr>
                  </a:solidFill>
                  <a:latin typeface="微软雅黑" panose="020B0503020204020204" charset="-122"/>
                  <a:ea typeface="微软雅黑" panose="020B0503020204020204" charset="-122"/>
                  <a:cs typeface="微软雅黑" panose="020B0503020204020204" charset="-122"/>
                </a:rPr>
                <a:t>，必要时开启</a:t>
              </a:r>
              <a:r>
                <a:rPr lang="en-US" altLang="zh-CN" sz="1500" dirty="0" err="1">
                  <a:solidFill>
                    <a:srgbClr val="FFFFFF">
                      <a:alpha val="100000"/>
                    </a:srgbClr>
                  </a:solidFill>
                  <a:latin typeface="微软雅黑" panose="020B0503020204020204" charset="-122"/>
                  <a:ea typeface="微软雅黑" panose="020B0503020204020204" charset="-122"/>
                  <a:cs typeface="微软雅黑" panose="020B0503020204020204" charset="-122"/>
                </a:rPr>
                <a:t>小口径电调阀</a:t>
              </a:r>
              <a:r>
                <a:rPr lang="en-US" sz="1500" dirty="0" smtClean="0">
                  <a:solidFill>
                    <a:srgbClr val="FFFFFF">
                      <a:alpha val="100000"/>
                    </a:srgbClr>
                  </a:solidFill>
                  <a:latin typeface="微软雅黑" panose="020B0503020204020204" charset="-122"/>
                  <a:ea typeface="微软雅黑" panose="020B0503020204020204" charset="-122"/>
                  <a:cs typeface="微软雅黑" panose="020B0503020204020204" charset="-122"/>
                </a:rPr>
                <a:t>。</a:t>
              </a:r>
              <a:endParaRPr lang="en-US" sz="1500" dirty="0">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12" name="AutoShape 12"/>
            <p:cNvSpPr/>
            <p:nvPr/>
          </p:nvSpPr>
          <p:spPr>
            <a:xfrm>
              <a:off x="5163133" y="2945066"/>
              <a:ext cx="165663" cy="1468186"/>
            </a:xfrm>
            <a:prstGeom prst="rect">
              <a:avLst/>
            </a:prstGeom>
            <a:solidFill>
              <a:schemeClr val="accent1">
                <a:alpha val="100000"/>
              </a:schemeClr>
            </a:solidFill>
          </p:spPr>
        </p:sp>
      </p:grpSp>
      <p:grpSp>
        <p:nvGrpSpPr>
          <p:cNvPr id="13" name="Group 13"/>
          <p:cNvGrpSpPr/>
          <p:nvPr/>
        </p:nvGrpSpPr>
        <p:grpSpPr>
          <a:xfrm>
            <a:off x="5163133" y="4595300"/>
            <a:ext cx="6264882" cy="1468186"/>
            <a:chOff x="5163133" y="4595300"/>
            <a:chExt cx="6264882" cy="1468186"/>
          </a:xfrm>
        </p:grpSpPr>
        <p:sp>
          <p:nvSpPr>
            <p:cNvPr id="14" name="AutoShape 14"/>
            <p:cNvSpPr/>
            <p:nvPr/>
          </p:nvSpPr>
          <p:spPr>
            <a:xfrm>
              <a:off x="5328795" y="4595300"/>
              <a:ext cx="6099220" cy="1468186"/>
            </a:xfrm>
            <a:prstGeom prst="rect">
              <a:avLst/>
            </a:prstGeom>
            <a:solidFill>
              <a:schemeClr val="accent2">
                <a:alpha val="100000"/>
              </a:schemeClr>
            </a:solidFill>
          </p:spPr>
        </p:sp>
        <p:sp>
          <p:nvSpPr>
            <p:cNvPr id="15" name="TextBox 15"/>
            <p:cNvSpPr txBox="1"/>
            <p:nvPr/>
          </p:nvSpPr>
          <p:spPr>
            <a:xfrm>
              <a:off x="5632910" y="4724828"/>
              <a:ext cx="3055242" cy="390941"/>
            </a:xfrm>
            <a:prstGeom prst="rect">
              <a:avLst/>
            </a:prstGeom>
          </p:spPr>
          <p:txBody>
            <a:bodyPr vert="horz" wrap="square" lIns="114300" tIns="57150" rIns="114300" bIns="57150" rtlCol="0" anchor="t" anchorCtr="0">
              <a:spAutoFit/>
            </a:bodyPr>
            <a:lstStyle/>
            <a:p>
              <a:pPr>
                <a:lnSpc>
                  <a:spcPct val="77000"/>
                </a:lnSpc>
                <a:spcBef>
                  <a:spcPts val="450"/>
                </a:spcBef>
              </a:pPr>
              <a:r>
                <a:rPr lang="zh-CN" altLang="en-US" sz="2325" b="1" dirty="0" smtClean="0">
                  <a:solidFill>
                    <a:srgbClr val="FFFFFF">
                      <a:alpha val="100000"/>
                    </a:srgbClr>
                  </a:solidFill>
                  <a:latin typeface="微软雅黑" panose="020B0503020204020204" charset="-122"/>
                  <a:ea typeface="微软雅黑" panose="020B0503020204020204" charset="-122"/>
                  <a:cs typeface="微软雅黑" panose="020B0503020204020204" charset="-122"/>
                </a:rPr>
                <a:t>单独调控，避免互扰</a:t>
              </a:r>
              <a:endParaRPr lang="en-US" sz="2325" b="1" dirty="0">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16" name="TextBox 16"/>
            <p:cNvSpPr txBox="1"/>
            <p:nvPr/>
          </p:nvSpPr>
          <p:spPr>
            <a:xfrm>
              <a:off x="5632910" y="5211175"/>
              <a:ext cx="5568066" cy="669414"/>
            </a:xfrm>
            <a:prstGeom prst="rect">
              <a:avLst/>
            </a:prstGeom>
          </p:spPr>
          <p:txBody>
            <a:bodyPr vert="horz" wrap="square" lIns="114300" tIns="57150" rIns="114300" bIns="57150" rtlCol="0" anchor="t" anchorCtr="0">
              <a:spAutoFit/>
            </a:bodyPr>
            <a:lstStyle/>
            <a:p>
              <a:pPr>
                <a:lnSpc>
                  <a:spcPct val="120000"/>
                </a:lnSpc>
              </a:pPr>
              <a:r>
                <a:rPr lang="en-US" sz="1500" dirty="0">
                  <a:solidFill>
                    <a:srgbClr val="FFFFFF">
                      <a:alpha val="100000"/>
                    </a:srgbClr>
                  </a:solidFill>
                  <a:latin typeface="微软雅黑" panose="020B0503020204020204" charset="-122"/>
                  <a:ea typeface="微软雅黑" panose="020B0503020204020204" charset="-122"/>
                  <a:cs typeface="微软雅黑" panose="020B0503020204020204" charset="-122"/>
                </a:rPr>
                <a:t>在大口径电调阀打开的同时，VPU-24</a:t>
              </a:r>
              <a:r>
                <a:rPr lang="en-US" sz="1500" dirty="0" smtClean="0">
                  <a:solidFill>
                    <a:srgbClr val="FFFFFF">
                      <a:alpha val="100000"/>
                    </a:srgbClr>
                  </a:solidFill>
                  <a:latin typeface="微软雅黑" panose="020B0503020204020204" charset="-122"/>
                  <a:ea typeface="微软雅黑" panose="020B0503020204020204" charset="-122"/>
                  <a:cs typeface="微软雅黑" panose="020B0503020204020204" charset="-122"/>
                </a:rPr>
                <a:t>型高精度广域调节系统会关闭小电调阀</a:t>
              </a:r>
              <a:r>
                <a:rPr lang="zh-CN" altLang="en-US" sz="1500" dirty="0" smtClean="0">
                  <a:solidFill>
                    <a:srgbClr val="FFFFFF">
                      <a:alpha val="100000"/>
                    </a:srgbClr>
                  </a:solidFill>
                  <a:latin typeface="微软雅黑" panose="020B0503020204020204" charset="-122"/>
                  <a:ea typeface="微软雅黑" panose="020B0503020204020204" charset="-122"/>
                  <a:cs typeface="微软雅黑" panose="020B0503020204020204" charset="-122"/>
                </a:rPr>
                <a:t>，防止阀门互扰</a:t>
              </a:r>
              <a:r>
                <a:rPr lang="en-US" sz="1500" dirty="0" smtClean="0">
                  <a:solidFill>
                    <a:srgbClr val="FFFFFF">
                      <a:alpha val="100000"/>
                    </a:srgbClr>
                  </a:solidFill>
                  <a:latin typeface="微软雅黑" panose="020B0503020204020204" charset="-122"/>
                  <a:ea typeface="微软雅黑" panose="020B0503020204020204" charset="-122"/>
                  <a:cs typeface="微软雅黑" panose="020B0503020204020204" charset="-122"/>
                </a:rPr>
                <a:t>。</a:t>
              </a:r>
              <a:endParaRPr lang="en-US" sz="1500" dirty="0">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17" name="AutoShape 17"/>
            <p:cNvSpPr/>
            <p:nvPr/>
          </p:nvSpPr>
          <p:spPr>
            <a:xfrm>
              <a:off x="5163133" y="4595300"/>
              <a:ext cx="165663" cy="1468186"/>
            </a:xfrm>
            <a:prstGeom prst="rect">
              <a:avLst/>
            </a:prstGeom>
            <a:solidFill>
              <a:schemeClr val="accent1">
                <a:alpha val="100000"/>
              </a:schemeClr>
            </a:solidFill>
          </p:spPr>
        </p:sp>
      </p:gr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sp>
        <p:sp>
          <p:nvSpPr>
            <p:cNvPr id="20" name="AutoShape 20"/>
            <p:cNvSpPr/>
            <p:nvPr/>
          </p:nvSpPr>
          <p:spPr>
            <a:xfrm>
              <a:off x="575049" y="337743"/>
              <a:ext cx="78137" cy="78137"/>
            </a:xfrm>
            <a:prstGeom prst="ellipse">
              <a:avLst/>
            </a:prstGeom>
            <a:solidFill>
              <a:schemeClr val="accent1">
                <a:alpha val="80000"/>
              </a:schemeClr>
            </a:solidFill>
          </p:spPr>
        </p:sp>
        <p:sp>
          <p:nvSpPr>
            <p:cNvPr id="21" name="AutoShape 21"/>
            <p:cNvSpPr/>
            <p:nvPr/>
          </p:nvSpPr>
          <p:spPr>
            <a:xfrm>
              <a:off x="689125" y="339460"/>
              <a:ext cx="74704" cy="74704"/>
            </a:xfrm>
            <a:prstGeom prst="ellipse">
              <a:avLst/>
            </a:prstGeom>
            <a:solidFill>
              <a:schemeClr val="accent1">
                <a:alpha val="60000"/>
              </a:schemeClr>
            </a:solidFill>
          </p:spPr>
        </p:sp>
        <p:sp>
          <p:nvSpPr>
            <p:cNvPr id="22" name="AutoShape 22"/>
            <p:cNvSpPr/>
            <p:nvPr/>
          </p:nvSpPr>
          <p:spPr>
            <a:xfrm>
              <a:off x="799768" y="348430"/>
              <a:ext cx="69238" cy="69238"/>
            </a:xfrm>
            <a:prstGeom prst="ellipse">
              <a:avLst/>
            </a:prstGeom>
            <a:solidFill>
              <a:schemeClr val="accent1">
                <a:alpha val="40000"/>
              </a:schemeClr>
            </a:solidFill>
          </p:spPr>
        </p:sp>
        <p:sp>
          <p:nvSpPr>
            <p:cNvPr id="23" name="AutoShape 23"/>
            <p:cNvSpPr/>
            <p:nvPr/>
          </p:nvSpPr>
          <p:spPr>
            <a:xfrm>
              <a:off x="904945" y="344297"/>
              <a:ext cx="65594" cy="65594"/>
            </a:xfrm>
            <a:prstGeom prst="ellipse">
              <a:avLst/>
            </a:prstGeom>
            <a:solidFill>
              <a:schemeClr val="accent1">
                <a:alpha val="20000"/>
              </a:schemeClr>
            </a:solidFill>
          </p:spPr>
        </p:sp>
        <p:sp>
          <p:nvSpPr>
            <p:cNvPr id="24" name="AutoShape 24"/>
            <p:cNvSpPr/>
            <p:nvPr/>
          </p:nvSpPr>
          <p:spPr>
            <a:xfrm>
              <a:off x="454963" y="448942"/>
              <a:ext cx="84147" cy="84147"/>
            </a:xfrm>
            <a:prstGeom prst="ellipse">
              <a:avLst/>
            </a:prstGeom>
            <a:solidFill>
              <a:schemeClr val="accent1">
                <a:alpha val="100000"/>
              </a:schemeClr>
            </a:solidFill>
          </p:spPr>
        </p:sp>
        <p:sp>
          <p:nvSpPr>
            <p:cNvPr id="25" name="AutoShape 25"/>
            <p:cNvSpPr/>
            <p:nvPr/>
          </p:nvSpPr>
          <p:spPr>
            <a:xfrm>
              <a:off x="575049" y="455517"/>
              <a:ext cx="78137" cy="78137"/>
            </a:xfrm>
            <a:prstGeom prst="ellipse">
              <a:avLst/>
            </a:prstGeom>
            <a:solidFill>
              <a:schemeClr val="accent1">
                <a:alpha val="80000"/>
              </a:schemeClr>
            </a:solidFill>
          </p:spPr>
        </p:sp>
        <p:sp>
          <p:nvSpPr>
            <p:cNvPr id="26" name="AutoShape 26"/>
            <p:cNvSpPr/>
            <p:nvPr/>
          </p:nvSpPr>
          <p:spPr>
            <a:xfrm>
              <a:off x="689125" y="457233"/>
              <a:ext cx="74704" cy="74704"/>
            </a:xfrm>
            <a:prstGeom prst="ellipse">
              <a:avLst/>
            </a:prstGeom>
            <a:solidFill>
              <a:schemeClr val="accent1">
                <a:alpha val="60000"/>
              </a:schemeClr>
            </a:solidFill>
          </p:spPr>
        </p:sp>
        <p:sp>
          <p:nvSpPr>
            <p:cNvPr id="27" name="AutoShape 27"/>
            <p:cNvSpPr/>
            <p:nvPr/>
          </p:nvSpPr>
          <p:spPr>
            <a:xfrm>
              <a:off x="799768" y="466203"/>
              <a:ext cx="69238" cy="69238"/>
            </a:xfrm>
            <a:prstGeom prst="ellipse">
              <a:avLst/>
            </a:prstGeom>
            <a:solidFill>
              <a:schemeClr val="accent1">
                <a:alpha val="40000"/>
              </a:schemeClr>
            </a:solidFill>
          </p:spPr>
        </p:sp>
        <p:sp>
          <p:nvSpPr>
            <p:cNvPr id="28" name="AutoShape 28"/>
            <p:cNvSpPr/>
            <p:nvPr/>
          </p:nvSpPr>
          <p:spPr>
            <a:xfrm>
              <a:off x="904945" y="462070"/>
              <a:ext cx="65594" cy="65594"/>
            </a:xfrm>
            <a:prstGeom prst="ellipse">
              <a:avLst/>
            </a:prstGeom>
            <a:solidFill>
              <a:schemeClr val="accent1">
                <a:alpha val="20000"/>
              </a:schemeClr>
            </a:solidFill>
          </p:spPr>
        </p:sp>
        <p:sp>
          <p:nvSpPr>
            <p:cNvPr id="29" name="AutoShape 29"/>
            <p:cNvSpPr/>
            <p:nvPr/>
          </p:nvSpPr>
          <p:spPr>
            <a:xfrm>
              <a:off x="454963" y="566715"/>
              <a:ext cx="84147" cy="84147"/>
            </a:xfrm>
            <a:prstGeom prst="ellipse">
              <a:avLst/>
            </a:prstGeom>
            <a:solidFill>
              <a:schemeClr val="accent1">
                <a:alpha val="100000"/>
              </a:schemeClr>
            </a:solidFill>
          </p:spPr>
        </p:sp>
        <p:sp>
          <p:nvSpPr>
            <p:cNvPr id="30" name="AutoShape 30"/>
            <p:cNvSpPr/>
            <p:nvPr/>
          </p:nvSpPr>
          <p:spPr>
            <a:xfrm>
              <a:off x="575049" y="573291"/>
              <a:ext cx="78137" cy="78137"/>
            </a:xfrm>
            <a:prstGeom prst="ellipse">
              <a:avLst/>
            </a:prstGeom>
            <a:solidFill>
              <a:schemeClr val="accent1">
                <a:alpha val="80000"/>
              </a:schemeClr>
            </a:solidFill>
          </p:spPr>
        </p:sp>
        <p:sp>
          <p:nvSpPr>
            <p:cNvPr id="31" name="AutoShape 31"/>
            <p:cNvSpPr/>
            <p:nvPr/>
          </p:nvSpPr>
          <p:spPr>
            <a:xfrm>
              <a:off x="689125" y="575007"/>
              <a:ext cx="74704" cy="74704"/>
            </a:xfrm>
            <a:prstGeom prst="ellipse">
              <a:avLst/>
            </a:prstGeom>
            <a:solidFill>
              <a:schemeClr val="accent1">
                <a:alpha val="60000"/>
              </a:schemeClr>
            </a:solidFill>
          </p:spPr>
        </p:sp>
        <p:sp>
          <p:nvSpPr>
            <p:cNvPr id="32" name="AutoShape 32"/>
            <p:cNvSpPr/>
            <p:nvPr/>
          </p:nvSpPr>
          <p:spPr>
            <a:xfrm>
              <a:off x="799768" y="583977"/>
              <a:ext cx="69238" cy="69238"/>
            </a:xfrm>
            <a:prstGeom prst="ellipse">
              <a:avLst/>
            </a:prstGeom>
            <a:solidFill>
              <a:schemeClr val="accent1">
                <a:alpha val="40000"/>
              </a:schemeClr>
            </a:solidFill>
          </p:spPr>
        </p:sp>
        <p:sp>
          <p:nvSpPr>
            <p:cNvPr id="33" name="AutoShape 33"/>
            <p:cNvSpPr/>
            <p:nvPr/>
          </p:nvSpPr>
          <p:spPr>
            <a:xfrm>
              <a:off x="904945" y="579844"/>
              <a:ext cx="65594" cy="65594"/>
            </a:xfrm>
            <a:prstGeom prst="ellipse">
              <a:avLst/>
            </a:prstGeom>
            <a:solidFill>
              <a:schemeClr val="accent1">
                <a:alpha val="20000"/>
              </a:schemeClr>
            </a:solidFill>
          </p:spPr>
        </p:sp>
        <p:sp>
          <p:nvSpPr>
            <p:cNvPr id="34" name="AutoShape 34"/>
            <p:cNvSpPr/>
            <p:nvPr/>
          </p:nvSpPr>
          <p:spPr>
            <a:xfrm>
              <a:off x="454963" y="684489"/>
              <a:ext cx="84147" cy="84147"/>
            </a:xfrm>
            <a:prstGeom prst="ellipse">
              <a:avLst/>
            </a:prstGeom>
            <a:solidFill>
              <a:schemeClr val="accent1">
                <a:alpha val="100000"/>
              </a:schemeClr>
            </a:solidFill>
          </p:spPr>
        </p:sp>
        <p:sp>
          <p:nvSpPr>
            <p:cNvPr id="35" name="AutoShape 35"/>
            <p:cNvSpPr/>
            <p:nvPr/>
          </p:nvSpPr>
          <p:spPr>
            <a:xfrm>
              <a:off x="575049" y="691064"/>
              <a:ext cx="78137" cy="78137"/>
            </a:xfrm>
            <a:prstGeom prst="ellipse">
              <a:avLst/>
            </a:prstGeom>
            <a:solidFill>
              <a:schemeClr val="accent1">
                <a:alpha val="80000"/>
              </a:schemeClr>
            </a:solidFill>
          </p:spPr>
        </p:sp>
        <p:sp>
          <p:nvSpPr>
            <p:cNvPr id="36" name="AutoShape 36"/>
            <p:cNvSpPr/>
            <p:nvPr/>
          </p:nvSpPr>
          <p:spPr>
            <a:xfrm>
              <a:off x="689125" y="692781"/>
              <a:ext cx="74704" cy="74704"/>
            </a:xfrm>
            <a:prstGeom prst="ellipse">
              <a:avLst/>
            </a:prstGeom>
            <a:solidFill>
              <a:schemeClr val="accent1">
                <a:alpha val="60000"/>
              </a:schemeClr>
            </a:solidFill>
          </p:spPr>
        </p:sp>
        <p:sp>
          <p:nvSpPr>
            <p:cNvPr id="37" name="AutoShape 37"/>
            <p:cNvSpPr/>
            <p:nvPr/>
          </p:nvSpPr>
          <p:spPr>
            <a:xfrm>
              <a:off x="799768" y="701751"/>
              <a:ext cx="69238" cy="69238"/>
            </a:xfrm>
            <a:prstGeom prst="ellipse">
              <a:avLst/>
            </a:prstGeom>
            <a:solidFill>
              <a:schemeClr val="accent1">
                <a:alpha val="40000"/>
              </a:schemeClr>
            </a:solidFill>
          </p:spPr>
        </p:sp>
        <p:sp>
          <p:nvSpPr>
            <p:cNvPr id="38" name="AutoShape 38"/>
            <p:cNvSpPr/>
            <p:nvPr/>
          </p:nvSpPr>
          <p:spPr>
            <a:xfrm>
              <a:off x="904945" y="697618"/>
              <a:ext cx="65594" cy="65594"/>
            </a:xfrm>
            <a:prstGeom prst="ellipse">
              <a:avLst/>
            </a:prstGeom>
            <a:solidFill>
              <a:schemeClr val="accent1">
                <a:alpha val="20000"/>
              </a:schemeClr>
            </a:solidFill>
          </p:spPr>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VPU-24型高精度广域调节系统</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pic>
        <p:nvPicPr>
          <p:cNvPr id="54" name="图片 53" descr="欧莱克科技"/>
          <p:cNvPicPr>
            <a:picLocks noChangeAspect="1"/>
          </p:cNvPicPr>
          <p:nvPr/>
        </p:nvPicPr>
        <p:blipFill>
          <a:blip r:embed="rId3"/>
          <a:stretch>
            <a:fillRect/>
          </a:stretch>
        </p:blipFill>
        <p:spPr>
          <a:xfrm>
            <a:off x="9405620" y="283210"/>
            <a:ext cx="2681605" cy="69850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21875" r="21875"/>
          <a:stretch>
            <a:fillRect/>
          </a:stretch>
        </p:blipFill>
        <p:spPr>
          <a:xfrm>
            <a:off x="3352886" y="2055085"/>
            <a:ext cx="2476500" cy="2476500"/>
          </a:xfrm>
          <a:prstGeom prst="ellipse">
            <a:avLst/>
          </a:prstGeom>
        </p:spPr>
      </p:pic>
      <p:pic>
        <p:nvPicPr>
          <p:cNvPr id="3" name="Picture 3"/>
          <p:cNvPicPr>
            <a:picLocks noChangeAspect="1"/>
          </p:cNvPicPr>
          <p:nvPr/>
        </p:nvPicPr>
        <p:blipFill>
          <a:blip r:embed="rId3"/>
          <a:srcRect l="16675" r="16675"/>
          <a:stretch>
            <a:fillRect/>
          </a:stretch>
        </p:blipFill>
        <p:spPr>
          <a:xfrm>
            <a:off x="6374798" y="2055085"/>
            <a:ext cx="2476500" cy="2476500"/>
          </a:xfrm>
          <a:prstGeom prst="ellipse">
            <a:avLst/>
          </a:prstGeom>
        </p:spPr>
      </p:pic>
      <p:grpSp>
        <p:nvGrpSpPr>
          <p:cNvPr id="4" name="Group 4"/>
          <p:cNvGrpSpPr/>
          <p:nvPr/>
        </p:nvGrpSpPr>
        <p:grpSpPr>
          <a:xfrm>
            <a:off x="3352886" y="2107432"/>
            <a:ext cx="665795" cy="665791"/>
            <a:chOff x="3352886" y="2107432"/>
            <a:chExt cx="665795" cy="665791"/>
          </a:xfrm>
        </p:grpSpPr>
        <p:sp>
          <p:nvSpPr>
            <p:cNvPr id="5" name="AutoShape 5"/>
            <p:cNvSpPr/>
            <p:nvPr/>
          </p:nvSpPr>
          <p:spPr>
            <a:xfrm>
              <a:off x="3352886" y="2107432"/>
              <a:ext cx="665795" cy="665791"/>
            </a:xfrm>
            <a:prstGeom prst="ellipse">
              <a:avLst/>
            </a:prstGeom>
            <a:solidFill>
              <a:schemeClr val="accent1">
                <a:alpha val="100000"/>
              </a:schemeClr>
            </a:solidFill>
            <a:ln w="28575">
              <a:solidFill>
                <a:schemeClr val="accent1">
                  <a:alpha val="100000"/>
                  <a:lumMod val="60000"/>
                  <a:lumMod val="40000"/>
                </a:schemeClr>
              </a:solidFill>
              <a:prstDash val="solid"/>
            </a:ln>
          </p:spPr>
        </p:sp>
        <p:sp>
          <p:nvSpPr>
            <p:cNvPr id="6" name="Freeform 6"/>
            <p:cNvSpPr/>
            <p:nvPr/>
          </p:nvSpPr>
          <p:spPr>
            <a:xfrm>
              <a:off x="3532726" y="2292906"/>
              <a:ext cx="306115" cy="294843"/>
            </a:xfrm>
            <a:custGeom>
              <a:avLst/>
              <a:gdLst/>
              <a:ahLst/>
              <a:cxnLst/>
              <a:rect l="l" t="t" r="r" b="b"/>
              <a:pathLst>
                <a:path w="6827" h="6827">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rgbClr val="FFFFFF">
                <a:alpha val="100000"/>
              </a:srgbClr>
            </a:solidFill>
          </p:spPr>
        </p:sp>
      </p:grpSp>
      <p:grpSp>
        <p:nvGrpSpPr>
          <p:cNvPr id="7" name="Group 7"/>
          <p:cNvGrpSpPr/>
          <p:nvPr/>
        </p:nvGrpSpPr>
        <p:grpSpPr>
          <a:xfrm>
            <a:off x="8174522" y="2107432"/>
            <a:ext cx="665795" cy="665791"/>
            <a:chOff x="8174522" y="2107432"/>
            <a:chExt cx="665795" cy="665791"/>
          </a:xfrm>
        </p:grpSpPr>
        <p:sp>
          <p:nvSpPr>
            <p:cNvPr id="8" name="AutoShape 8"/>
            <p:cNvSpPr/>
            <p:nvPr/>
          </p:nvSpPr>
          <p:spPr>
            <a:xfrm>
              <a:off x="8174522" y="2107432"/>
              <a:ext cx="665795" cy="665791"/>
            </a:xfrm>
            <a:prstGeom prst="ellipse">
              <a:avLst/>
            </a:prstGeom>
            <a:solidFill>
              <a:schemeClr val="accent1">
                <a:alpha val="100000"/>
              </a:schemeClr>
            </a:solidFill>
            <a:ln w="28575">
              <a:solidFill>
                <a:schemeClr val="accent1">
                  <a:alpha val="100000"/>
                  <a:lumMod val="60000"/>
                  <a:lumMod val="40000"/>
                </a:schemeClr>
              </a:solidFill>
              <a:prstDash val="solid"/>
            </a:ln>
          </p:spPr>
        </p:sp>
        <p:sp>
          <p:nvSpPr>
            <p:cNvPr id="9" name="Freeform 9"/>
            <p:cNvSpPr/>
            <p:nvPr/>
          </p:nvSpPr>
          <p:spPr>
            <a:xfrm>
              <a:off x="8354362" y="2273856"/>
              <a:ext cx="306115" cy="294843"/>
            </a:xfrm>
            <a:custGeom>
              <a:avLst/>
              <a:gdLst/>
              <a:ahLst/>
              <a:cxnLst/>
              <a:rect l="l" t="t" r="r" b="b"/>
              <a:pathLst>
                <a:path w="6827"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rgbClr val="FFFFFF">
                <a:alpha val="100000"/>
              </a:srgbClr>
            </a:solidFill>
          </p:spPr>
        </p:sp>
      </p:grpSp>
      <p:grpSp>
        <p:nvGrpSpPr>
          <p:cNvPr id="10" name="Group 10"/>
          <p:cNvGrpSpPr/>
          <p:nvPr/>
        </p:nvGrpSpPr>
        <p:grpSpPr>
          <a:xfrm>
            <a:off x="4252748" y="4178300"/>
            <a:ext cx="665795" cy="665791"/>
            <a:chOff x="4252748" y="4178300"/>
            <a:chExt cx="665795" cy="665791"/>
          </a:xfrm>
        </p:grpSpPr>
        <p:sp>
          <p:nvSpPr>
            <p:cNvPr id="11" name="AutoShape 11"/>
            <p:cNvSpPr/>
            <p:nvPr/>
          </p:nvSpPr>
          <p:spPr>
            <a:xfrm>
              <a:off x="4252748" y="4178300"/>
              <a:ext cx="665795" cy="665791"/>
            </a:xfrm>
            <a:prstGeom prst="ellipse">
              <a:avLst/>
            </a:prstGeom>
            <a:solidFill>
              <a:schemeClr val="accent1">
                <a:alpha val="100000"/>
              </a:schemeClr>
            </a:solidFill>
            <a:ln w="28575">
              <a:solidFill>
                <a:schemeClr val="accent1">
                  <a:alpha val="100000"/>
                  <a:lumMod val="60000"/>
                  <a:lumMod val="40000"/>
                </a:schemeClr>
              </a:solidFill>
              <a:prstDash val="solid"/>
            </a:ln>
          </p:spPr>
        </p:sp>
        <p:sp>
          <p:nvSpPr>
            <p:cNvPr id="12" name="Freeform 12"/>
            <p:cNvSpPr/>
            <p:nvPr/>
          </p:nvSpPr>
          <p:spPr>
            <a:xfrm>
              <a:off x="4432588" y="4363773"/>
              <a:ext cx="306115" cy="294843"/>
            </a:xfrm>
            <a:custGeom>
              <a:avLst/>
              <a:gdLst/>
              <a:ahLst/>
              <a:cxnLst/>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rgbClr val="FFFFFF">
                <a:alpha val="100000"/>
              </a:srgbClr>
            </a:solidFill>
          </p:spPr>
        </p:sp>
      </p:grpSp>
      <p:grpSp>
        <p:nvGrpSpPr>
          <p:cNvPr id="13" name="Group 13"/>
          <p:cNvGrpSpPr/>
          <p:nvPr/>
        </p:nvGrpSpPr>
        <p:grpSpPr>
          <a:xfrm>
            <a:off x="7274660" y="4178300"/>
            <a:ext cx="665795" cy="665791"/>
            <a:chOff x="7274660" y="4178300"/>
            <a:chExt cx="665795" cy="665791"/>
          </a:xfrm>
        </p:grpSpPr>
        <p:sp>
          <p:nvSpPr>
            <p:cNvPr id="14" name="AutoShape 14"/>
            <p:cNvSpPr/>
            <p:nvPr/>
          </p:nvSpPr>
          <p:spPr>
            <a:xfrm>
              <a:off x="7274660" y="4178300"/>
              <a:ext cx="665795" cy="665791"/>
            </a:xfrm>
            <a:prstGeom prst="ellipse">
              <a:avLst/>
            </a:prstGeom>
            <a:solidFill>
              <a:schemeClr val="accent1">
                <a:alpha val="100000"/>
              </a:schemeClr>
            </a:solidFill>
            <a:ln w="28575">
              <a:solidFill>
                <a:schemeClr val="accent1">
                  <a:alpha val="100000"/>
                  <a:lumMod val="60000"/>
                  <a:lumMod val="40000"/>
                </a:schemeClr>
              </a:solidFill>
              <a:prstDash val="solid"/>
            </a:ln>
          </p:spPr>
        </p:sp>
        <p:sp>
          <p:nvSpPr>
            <p:cNvPr id="15" name="Freeform 15"/>
            <p:cNvSpPr/>
            <p:nvPr/>
          </p:nvSpPr>
          <p:spPr>
            <a:xfrm>
              <a:off x="7469003" y="4363774"/>
              <a:ext cx="306115" cy="294843"/>
            </a:xfrm>
            <a:custGeom>
              <a:avLst/>
              <a:gdLst/>
              <a:ahLst/>
              <a:cxnLst/>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rgbClr val="FFFFFF">
                <a:alpha val="100000"/>
              </a:srgbClr>
            </a:solidFill>
          </p:spPr>
        </p:sp>
      </p:grpSp>
      <p:sp>
        <p:nvSpPr>
          <p:cNvPr id="16" name="AutoShape 16"/>
          <p:cNvSpPr/>
          <p:nvPr/>
        </p:nvSpPr>
        <p:spPr>
          <a:xfrm>
            <a:off x="633036" y="2037683"/>
            <a:ext cx="2553871" cy="422629"/>
          </a:xfrm>
          <a:prstGeom prst="rect">
            <a:avLst/>
          </a:prstGeom>
          <a:noFill/>
        </p:spPr>
        <p:txBody>
          <a:bodyPr vert="horz" wrap="square" lIns="91440" tIns="45720" rIns="91440" bIns="45720" rtlCol="0" anchor="t" anchorCtr="0">
            <a:noAutofit/>
          </a:bodyPr>
          <a:lstStyle/>
          <a:p>
            <a:pPr algn="r">
              <a:spcBef>
                <a:spcPts val="270"/>
              </a:spcBef>
              <a:defRPr/>
            </a:pPr>
            <a:r>
              <a:rPr lang="en-US" sz="1575" b="1">
                <a:solidFill>
                  <a:schemeClr val="accent1">
                    <a:alpha val="100000"/>
                  </a:schemeClr>
                </a:solidFill>
                <a:latin typeface="微软雅黑" panose="020B0503020204020204" charset="-122"/>
                <a:ea typeface="微软雅黑" panose="020B0503020204020204" charset="-122"/>
                <a:cs typeface="微软雅黑" panose="020B0503020204020204" charset="-122"/>
              </a:rPr>
              <a:t>负荷较低时</a:t>
            </a:r>
            <a:endParaRPr lang="en-US" sz="1100"/>
          </a:p>
        </p:txBody>
      </p:sp>
      <p:sp>
        <p:nvSpPr>
          <p:cNvPr id="17" name="AutoShape 17"/>
          <p:cNvSpPr/>
          <p:nvPr/>
        </p:nvSpPr>
        <p:spPr>
          <a:xfrm>
            <a:off x="1940528" y="4661950"/>
            <a:ext cx="2084356" cy="403578"/>
          </a:xfrm>
          <a:prstGeom prst="rect">
            <a:avLst/>
          </a:prstGeom>
          <a:noFill/>
        </p:spPr>
        <p:txBody>
          <a:bodyPr vert="horz" wrap="square" lIns="91440" tIns="45720" rIns="91440" bIns="45720" rtlCol="0" anchor="t" anchorCtr="0">
            <a:noAutofit/>
          </a:bodyPr>
          <a:lstStyle/>
          <a:p>
            <a:pPr algn="l">
              <a:lnSpc>
                <a:spcPct val="120000"/>
              </a:lnSpc>
              <a:defRPr/>
            </a:pPr>
            <a:r>
              <a:rPr lang="en-US" sz="1575" b="1">
                <a:solidFill>
                  <a:schemeClr val="accent1">
                    <a:alpha val="100000"/>
                  </a:schemeClr>
                </a:solidFill>
                <a:latin typeface="微软雅黑" panose="020B0503020204020204" charset="-122"/>
                <a:ea typeface="微软雅黑" panose="020B0503020204020204" charset="-122"/>
                <a:cs typeface="微软雅黑" panose="020B0503020204020204" charset="-122"/>
              </a:rPr>
              <a:t>中负荷运行</a:t>
            </a:r>
            <a:endParaRPr lang="en-US" sz="1100"/>
          </a:p>
        </p:txBody>
      </p:sp>
      <p:sp>
        <p:nvSpPr>
          <p:cNvPr id="18" name="AutoShape 18"/>
          <p:cNvSpPr/>
          <p:nvPr/>
        </p:nvSpPr>
        <p:spPr>
          <a:xfrm>
            <a:off x="9015108" y="2037683"/>
            <a:ext cx="2569478" cy="441680"/>
          </a:xfrm>
          <a:prstGeom prst="rect">
            <a:avLst/>
          </a:prstGeom>
          <a:noFill/>
        </p:spPr>
        <p:txBody>
          <a:bodyPr vert="horz" wrap="square" lIns="91440" tIns="45720" rIns="91440" bIns="45720" rtlCol="0" anchor="t" anchorCtr="0">
            <a:noAutofit/>
          </a:bodyPr>
          <a:lstStyle/>
          <a:p>
            <a:pPr algn="l">
              <a:lnSpc>
                <a:spcPct val="120000"/>
              </a:lnSpc>
              <a:defRPr/>
            </a:pPr>
            <a:r>
              <a:rPr lang="en-US" sz="1575" b="1" dirty="0" err="1">
                <a:solidFill>
                  <a:schemeClr val="accent1">
                    <a:alpha val="100000"/>
                  </a:schemeClr>
                </a:solidFill>
                <a:latin typeface="微软雅黑" panose="020B0503020204020204" charset="-122"/>
                <a:ea typeface="微软雅黑" panose="020B0503020204020204" charset="-122"/>
                <a:cs typeface="微软雅黑" panose="020B0503020204020204" charset="-122"/>
              </a:rPr>
              <a:t>高负荷运行</a:t>
            </a:r>
            <a:endParaRPr lang="en-US" sz="1100" dirty="0"/>
          </a:p>
        </p:txBody>
      </p:sp>
      <p:grpSp>
        <p:nvGrpSpPr>
          <p:cNvPr id="20" name="Group 20"/>
          <p:cNvGrpSpPr/>
          <p:nvPr/>
        </p:nvGrpSpPr>
        <p:grpSpPr>
          <a:xfrm>
            <a:off x="454963" y="93878"/>
            <a:ext cx="10641129" cy="914400"/>
            <a:chOff x="454963" y="93878"/>
            <a:chExt cx="10641129" cy="914400"/>
          </a:xfrm>
        </p:grpSpPr>
        <p:sp>
          <p:nvSpPr>
            <p:cNvPr id="21" name="AutoShape 21"/>
            <p:cNvSpPr/>
            <p:nvPr/>
          </p:nvSpPr>
          <p:spPr>
            <a:xfrm>
              <a:off x="454963" y="331168"/>
              <a:ext cx="84147" cy="84147"/>
            </a:xfrm>
            <a:prstGeom prst="ellipse">
              <a:avLst/>
            </a:prstGeom>
            <a:solidFill>
              <a:schemeClr val="accent1">
                <a:alpha val="100000"/>
              </a:schemeClr>
            </a:solidFill>
          </p:spPr>
        </p:sp>
        <p:sp>
          <p:nvSpPr>
            <p:cNvPr id="22" name="AutoShape 22"/>
            <p:cNvSpPr/>
            <p:nvPr/>
          </p:nvSpPr>
          <p:spPr>
            <a:xfrm>
              <a:off x="575049" y="337743"/>
              <a:ext cx="78137" cy="78137"/>
            </a:xfrm>
            <a:prstGeom prst="ellipse">
              <a:avLst/>
            </a:prstGeom>
            <a:solidFill>
              <a:schemeClr val="accent1">
                <a:alpha val="80000"/>
              </a:schemeClr>
            </a:solidFill>
          </p:spPr>
        </p:sp>
        <p:sp>
          <p:nvSpPr>
            <p:cNvPr id="23" name="AutoShape 23"/>
            <p:cNvSpPr/>
            <p:nvPr/>
          </p:nvSpPr>
          <p:spPr>
            <a:xfrm>
              <a:off x="689125" y="339460"/>
              <a:ext cx="74704" cy="74704"/>
            </a:xfrm>
            <a:prstGeom prst="ellipse">
              <a:avLst/>
            </a:prstGeom>
            <a:solidFill>
              <a:schemeClr val="accent1">
                <a:alpha val="60000"/>
              </a:schemeClr>
            </a:solidFill>
          </p:spPr>
        </p:sp>
        <p:sp>
          <p:nvSpPr>
            <p:cNvPr id="24" name="AutoShape 24"/>
            <p:cNvSpPr/>
            <p:nvPr/>
          </p:nvSpPr>
          <p:spPr>
            <a:xfrm>
              <a:off x="799768" y="348430"/>
              <a:ext cx="69238" cy="69238"/>
            </a:xfrm>
            <a:prstGeom prst="ellipse">
              <a:avLst/>
            </a:prstGeom>
            <a:solidFill>
              <a:schemeClr val="accent1">
                <a:alpha val="40000"/>
              </a:schemeClr>
            </a:solidFill>
          </p:spPr>
        </p:sp>
        <p:sp>
          <p:nvSpPr>
            <p:cNvPr id="25" name="AutoShape 25"/>
            <p:cNvSpPr/>
            <p:nvPr/>
          </p:nvSpPr>
          <p:spPr>
            <a:xfrm>
              <a:off x="904945" y="344297"/>
              <a:ext cx="65594" cy="65594"/>
            </a:xfrm>
            <a:prstGeom prst="ellipse">
              <a:avLst/>
            </a:prstGeom>
            <a:solidFill>
              <a:schemeClr val="accent1">
                <a:alpha val="20000"/>
              </a:schemeClr>
            </a:solidFill>
          </p:spPr>
        </p:sp>
        <p:sp>
          <p:nvSpPr>
            <p:cNvPr id="26" name="AutoShape 26"/>
            <p:cNvSpPr/>
            <p:nvPr/>
          </p:nvSpPr>
          <p:spPr>
            <a:xfrm>
              <a:off x="454963" y="448942"/>
              <a:ext cx="84147" cy="84147"/>
            </a:xfrm>
            <a:prstGeom prst="ellipse">
              <a:avLst/>
            </a:prstGeom>
            <a:solidFill>
              <a:schemeClr val="accent1">
                <a:alpha val="100000"/>
              </a:schemeClr>
            </a:solidFill>
          </p:spPr>
        </p:sp>
        <p:sp>
          <p:nvSpPr>
            <p:cNvPr id="27" name="AutoShape 27"/>
            <p:cNvSpPr/>
            <p:nvPr/>
          </p:nvSpPr>
          <p:spPr>
            <a:xfrm>
              <a:off x="575049" y="455517"/>
              <a:ext cx="78137" cy="78137"/>
            </a:xfrm>
            <a:prstGeom prst="ellipse">
              <a:avLst/>
            </a:prstGeom>
            <a:solidFill>
              <a:schemeClr val="accent1">
                <a:alpha val="80000"/>
              </a:schemeClr>
            </a:solidFill>
          </p:spPr>
        </p:sp>
        <p:sp>
          <p:nvSpPr>
            <p:cNvPr id="28" name="AutoShape 28"/>
            <p:cNvSpPr/>
            <p:nvPr/>
          </p:nvSpPr>
          <p:spPr>
            <a:xfrm>
              <a:off x="689125" y="457233"/>
              <a:ext cx="74704" cy="74704"/>
            </a:xfrm>
            <a:prstGeom prst="ellipse">
              <a:avLst/>
            </a:prstGeom>
            <a:solidFill>
              <a:schemeClr val="accent1">
                <a:alpha val="60000"/>
              </a:schemeClr>
            </a:solidFill>
          </p:spPr>
        </p:sp>
        <p:sp>
          <p:nvSpPr>
            <p:cNvPr id="29" name="AutoShape 29"/>
            <p:cNvSpPr/>
            <p:nvPr/>
          </p:nvSpPr>
          <p:spPr>
            <a:xfrm>
              <a:off x="799768" y="466203"/>
              <a:ext cx="69238" cy="69238"/>
            </a:xfrm>
            <a:prstGeom prst="ellipse">
              <a:avLst/>
            </a:prstGeom>
            <a:solidFill>
              <a:schemeClr val="accent1">
                <a:alpha val="40000"/>
              </a:schemeClr>
            </a:solidFill>
          </p:spPr>
        </p:sp>
        <p:sp>
          <p:nvSpPr>
            <p:cNvPr id="30" name="AutoShape 30"/>
            <p:cNvSpPr/>
            <p:nvPr/>
          </p:nvSpPr>
          <p:spPr>
            <a:xfrm>
              <a:off x="904945" y="462070"/>
              <a:ext cx="65594" cy="65594"/>
            </a:xfrm>
            <a:prstGeom prst="ellipse">
              <a:avLst/>
            </a:prstGeom>
            <a:solidFill>
              <a:schemeClr val="accent1">
                <a:alpha val="20000"/>
              </a:schemeClr>
            </a:solidFill>
          </p:spPr>
        </p:sp>
        <p:sp>
          <p:nvSpPr>
            <p:cNvPr id="31" name="AutoShape 31"/>
            <p:cNvSpPr/>
            <p:nvPr/>
          </p:nvSpPr>
          <p:spPr>
            <a:xfrm>
              <a:off x="454963" y="566715"/>
              <a:ext cx="84147" cy="84147"/>
            </a:xfrm>
            <a:prstGeom prst="ellipse">
              <a:avLst/>
            </a:prstGeom>
            <a:solidFill>
              <a:schemeClr val="accent1">
                <a:alpha val="100000"/>
              </a:schemeClr>
            </a:solidFill>
          </p:spPr>
        </p:sp>
        <p:sp>
          <p:nvSpPr>
            <p:cNvPr id="32" name="AutoShape 32"/>
            <p:cNvSpPr/>
            <p:nvPr/>
          </p:nvSpPr>
          <p:spPr>
            <a:xfrm>
              <a:off x="575049" y="573291"/>
              <a:ext cx="78137" cy="78137"/>
            </a:xfrm>
            <a:prstGeom prst="ellipse">
              <a:avLst/>
            </a:prstGeom>
            <a:solidFill>
              <a:schemeClr val="accent1">
                <a:alpha val="80000"/>
              </a:schemeClr>
            </a:solidFill>
          </p:spPr>
        </p:sp>
        <p:sp>
          <p:nvSpPr>
            <p:cNvPr id="33" name="AutoShape 33"/>
            <p:cNvSpPr/>
            <p:nvPr/>
          </p:nvSpPr>
          <p:spPr>
            <a:xfrm>
              <a:off x="689125" y="575007"/>
              <a:ext cx="74704" cy="74704"/>
            </a:xfrm>
            <a:prstGeom prst="ellipse">
              <a:avLst/>
            </a:prstGeom>
            <a:solidFill>
              <a:schemeClr val="accent1">
                <a:alpha val="60000"/>
              </a:schemeClr>
            </a:solidFill>
          </p:spPr>
        </p:sp>
        <p:sp>
          <p:nvSpPr>
            <p:cNvPr id="34" name="AutoShape 34"/>
            <p:cNvSpPr/>
            <p:nvPr/>
          </p:nvSpPr>
          <p:spPr>
            <a:xfrm>
              <a:off x="799768" y="583977"/>
              <a:ext cx="69238" cy="69238"/>
            </a:xfrm>
            <a:prstGeom prst="ellipse">
              <a:avLst/>
            </a:prstGeom>
            <a:solidFill>
              <a:schemeClr val="accent1">
                <a:alpha val="40000"/>
              </a:schemeClr>
            </a:solidFill>
          </p:spPr>
        </p:sp>
        <p:sp>
          <p:nvSpPr>
            <p:cNvPr id="35" name="AutoShape 35"/>
            <p:cNvSpPr/>
            <p:nvPr/>
          </p:nvSpPr>
          <p:spPr>
            <a:xfrm>
              <a:off x="904945" y="579844"/>
              <a:ext cx="65594" cy="65594"/>
            </a:xfrm>
            <a:prstGeom prst="ellipse">
              <a:avLst/>
            </a:prstGeom>
            <a:solidFill>
              <a:schemeClr val="accent1">
                <a:alpha val="20000"/>
              </a:schemeClr>
            </a:solidFill>
          </p:spPr>
        </p:sp>
        <p:sp>
          <p:nvSpPr>
            <p:cNvPr id="36" name="AutoShape 36"/>
            <p:cNvSpPr/>
            <p:nvPr/>
          </p:nvSpPr>
          <p:spPr>
            <a:xfrm>
              <a:off x="454963" y="684489"/>
              <a:ext cx="84147" cy="84147"/>
            </a:xfrm>
            <a:prstGeom prst="ellipse">
              <a:avLst/>
            </a:prstGeom>
            <a:solidFill>
              <a:schemeClr val="accent1">
                <a:alpha val="100000"/>
              </a:schemeClr>
            </a:solidFill>
          </p:spPr>
        </p:sp>
        <p:sp>
          <p:nvSpPr>
            <p:cNvPr id="37" name="AutoShape 37"/>
            <p:cNvSpPr/>
            <p:nvPr/>
          </p:nvSpPr>
          <p:spPr>
            <a:xfrm>
              <a:off x="575049" y="691064"/>
              <a:ext cx="78137" cy="78137"/>
            </a:xfrm>
            <a:prstGeom prst="ellipse">
              <a:avLst/>
            </a:prstGeom>
            <a:solidFill>
              <a:schemeClr val="accent1">
                <a:alpha val="80000"/>
              </a:schemeClr>
            </a:solidFill>
          </p:spPr>
        </p:sp>
        <p:sp>
          <p:nvSpPr>
            <p:cNvPr id="38" name="AutoShape 38"/>
            <p:cNvSpPr/>
            <p:nvPr/>
          </p:nvSpPr>
          <p:spPr>
            <a:xfrm>
              <a:off x="689125" y="692781"/>
              <a:ext cx="74704" cy="74704"/>
            </a:xfrm>
            <a:prstGeom prst="ellipse">
              <a:avLst/>
            </a:prstGeom>
            <a:solidFill>
              <a:schemeClr val="accent1">
                <a:alpha val="60000"/>
              </a:schemeClr>
            </a:solidFill>
          </p:spPr>
        </p:sp>
        <p:sp>
          <p:nvSpPr>
            <p:cNvPr id="39" name="AutoShape 39"/>
            <p:cNvSpPr/>
            <p:nvPr/>
          </p:nvSpPr>
          <p:spPr>
            <a:xfrm>
              <a:off x="799768" y="701751"/>
              <a:ext cx="69238" cy="69238"/>
            </a:xfrm>
            <a:prstGeom prst="ellipse">
              <a:avLst/>
            </a:prstGeom>
            <a:solidFill>
              <a:schemeClr val="accent1">
                <a:alpha val="40000"/>
              </a:schemeClr>
            </a:solidFill>
          </p:spPr>
        </p:sp>
        <p:sp>
          <p:nvSpPr>
            <p:cNvPr id="40" name="AutoShape 40"/>
            <p:cNvSpPr/>
            <p:nvPr/>
          </p:nvSpPr>
          <p:spPr>
            <a:xfrm>
              <a:off x="904945" y="697618"/>
              <a:ext cx="65594" cy="65594"/>
            </a:xfrm>
            <a:prstGeom prst="ellipse">
              <a:avLst/>
            </a:prstGeom>
            <a:solidFill>
              <a:schemeClr val="accent1">
                <a:alpha val="20000"/>
              </a:schemeClr>
            </a:solidFill>
          </p:spPr>
        </p:sp>
        <p:sp>
          <p:nvSpPr>
            <p:cNvPr id="41" name="TextBox 41"/>
            <p:cNvSpPr txBox="1"/>
            <p:nvPr/>
          </p:nvSpPr>
          <p:spPr>
            <a:xfrm>
              <a:off x="1094842" y="93878"/>
              <a:ext cx="1000125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VPU-24-B型高精度广域调节系统</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sp>
        <p:nvSpPr>
          <p:cNvPr id="42" name="TextBox 42"/>
          <p:cNvSpPr txBox="1"/>
          <p:nvPr/>
        </p:nvSpPr>
        <p:spPr>
          <a:xfrm>
            <a:off x="633255" y="2402205"/>
            <a:ext cx="2553653" cy="1082789"/>
          </a:xfrm>
          <a:prstGeom prst="rect">
            <a:avLst/>
          </a:prstGeom>
        </p:spPr>
        <p:txBody>
          <a:bodyPr vert="horz" wrap="square" lIns="91440" tIns="45720" rIns="91440" bIns="45720" rtlCol="0" anchor="t" anchorCtr="0">
            <a:normAutofit/>
          </a:bodyPr>
          <a:lstStyle/>
          <a:p>
            <a:pPr algn="r">
              <a:lnSpc>
                <a:spcPct val="150000"/>
              </a:lnSpc>
              <a:spcBef>
                <a:spcPts val="375"/>
              </a:spcBef>
            </a:pPr>
            <a:r>
              <a:rPr lang="en-US" sz="1275">
                <a:solidFill>
                  <a:schemeClr val="dk1">
                    <a:alpha val="100000"/>
                  </a:schemeClr>
                </a:solidFill>
                <a:latin typeface="微软雅黑" panose="020B0503020204020204" charset="-122"/>
                <a:ea typeface="微软雅黑" panose="020B0503020204020204" charset="-122"/>
                <a:cs typeface="微软雅黑" panose="020B0503020204020204" charset="-122"/>
              </a:rPr>
              <a:t>在换热站供热负荷较低时，VPU-24-B型高精度广域调节系统采用小口径电调阀进行调控。</a:t>
            </a:r>
            <a:endParaRPr lang="en-US" sz="1275">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43" name="TextBox 43"/>
          <p:cNvSpPr txBox="1"/>
          <p:nvPr/>
        </p:nvSpPr>
        <p:spPr>
          <a:xfrm>
            <a:off x="9015108" y="2402205"/>
            <a:ext cx="2553653" cy="1082789"/>
          </a:xfrm>
          <a:prstGeom prst="rect">
            <a:avLst/>
          </a:prstGeom>
        </p:spPr>
        <p:txBody>
          <a:bodyPr vert="horz" wrap="square" lIns="91440" tIns="45720" rIns="91440" bIns="45720" rtlCol="0" anchor="t" anchorCtr="0">
            <a:normAutofit fontScale="85000" lnSpcReduction="10000"/>
          </a:bodyPr>
          <a:lstStyle/>
          <a:p>
            <a:pPr>
              <a:lnSpc>
                <a:spcPct val="150000"/>
              </a:lnSpc>
              <a:spcBef>
                <a:spcPts val="375"/>
              </a:spcBef>
            </a:pPr>
            <a:r>
              <a:rPr lang="en-US" sz="1350" dirty="0" err="1">
                <a:solidFill>
                  <a:schemeClr val="dk1">
                    <a:alpha val="100000"/>
                  </a:schemeClr>
                </a:solidFill>
                <a:latin typeface="微软雅黑" panose="020B0503020204020204" charset="-122"/>
                <a:ea typeface="微软雅黑" panose="020B0503020204020204" charset="-122"/>
                <a:cs typeface="微软雅黑" panose="020B0503020204020204" charset="-122"/>
              </a:rPr>
              <a:t>在高负荷运行（大阀全开仍然达不到温度要求）时，保持大口径电调阀全开</a:t>
            </a:r>
            <a:r>
              <a:rPr lang="en-US" sz="1350" dirty="0" smtClean="0">
                <a:solidFill>
                  <a:schemeClr val="dk1">
                    <a:alpha val="100000"/>
                  </a:schemeClr>
                </a:solidFill>
                <a:latin typeface="微软雅黑" panose="020B0503020204020204" charset="-122"/>
                <a:ea typeface="微软雅黑" panose="020B0503020204020204" charset="-122"/>
                <a:cs typeface="微软雅黑" panose="020B0503020204020204" charset="-122"/>
              </a:rPr>
              <a:t>。</a:t>
            </a:r>
            <a:r>
              <a:rPr lang="zh-CN" altLang="en-US" sz="1350" dirty="0">
                <a:solidFill>
                  <a:schemeClr val="dk1">
                    <a:alpha val="100000"/>
                  </a:schemeClr>
                </a:solidFill>
                <a:latin typeface="微软雅黑" panose="020B0503020204020204" charset="-122"/>
                <a:ea typeface="微软雅黑" panose="020B0503020204020204" charset="-122"/>
                <a:cs typeface="微软雅黑" panose="020B0503020204020204" charset="-122"/>
              </a:rPr>
              <a:t>同时打开小电调阀进行调控，以进一步调整温度并确保供热效果</a:t>
            </a:r>
            <a:endParaRPr lang="en-US" sz="1350" dirty="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44" name="TextBox 44"/>
          <p:cNvSpPr txBox="1"/>
          <p:nvPr/>
        </p:nvSpPr>
        <p:spPr>
          <a:xfrm>
            <a:off x="1940528" y="5112856"/>
            <a:ext cx="2553653" cy="1082789"/>
          </a:xfrm>
          <a:prstGeom prst="rect">
            <a:avLst/>
          </a:prstGeom>
        </p:spPr>
        <p:txBody>
          <a:bodyPr vert="horz" wrap="square" lIns="91440" tIns="45720" rIns="91440" bIns="45720" rtlCol="0" anchor="t" anchorCtr="0">
            <a:normAutofit/>
          </a:bodyPr>
          <a:lstStyle/>
          <a:p>
            <a:pPr algn="l">
              <a:lnSpc>
                <a:spcPct val="150000"/>
              </a:lnSpc>
              <a:spcBef>
                <a:spcPts val="375"/>
              </a:spcBef>
            </a:pPr>
            <a:r>
              <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rPr>
              <a:t>在中负荷运行（小阀全开仍然达不到温度要求）时，采用大口径电调阀进行调控。</a:t>
            </a:r>
            <a:endPar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45" name="TextBox 45"/>
          <p:cNvSpPr txBox="1"/>
          <p:nvPr/>
        </p:nvSpPr>
        <p:spPr>
          <a:xfrm>
            <a:off x="7845361" y="5065527"/>
            <a:ext cx="2553653" cy="1082789"/>
          </a:xfrm>
          <a:prstGeom prst="rect">
            <a:avLst/>
          </a:prstGeom>
        </p:spPr>
        <p:txBody>
          <a:bodyPr vert="horz" wrap="square" lIns="91440" tIns="45720" rIns="91440" bIns="45720" rtlCol="0" anchor="t" anchorCtr="0">
            <a:normAutofit/>
          </a:bodyPr>
          <a:lstStyle/>
          <a:p>
            <a:pPr algn="r">
              <a:lnSpc>
                <a:spcPct val="150000"/>
              </a:lnSpc>
              <a:spcBef>
                <a:spcPts val="375"/>
              </a:spcBef>
            </a:pPr>
            <a:endParaRPr lang="en-US" sz="1350" dirty="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pic>
        <p:nvPicPr>
          <p:cNvPr id="54" name="图片 53" descr="欧莱克科技"/>
          <p:cNvPicPr>
            <a:picLocks noChangeAspect="1"/>
          </p:cNvPicPr>
          <p:nvPr/>
        </p:nvPicPr>
        <p:blipFill>
          <a:blip r:embed="rId4"/>
          <a:stretch>
            <a:fillRect/>
          </a:stretch>
        </p:blipFill>
        <p:spPr>
          <a:xfrm>
            <a:off x="9405620" y="283210"/>
            <a:ext cx="2681605" cy="69850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6" name="TextBox 6"/>
          <p:cNvSpPr txBox="1"/>
          <p:nvPr/>
        </p:nvSpPr>
        <p:spPr>
          <a:xfrm>
            <a:off x="1867037" y="1055664"/>
            <a:ext cx="9115425" cy="2602123"/>
          </a:xfrm>
          <a:prstGeom prst="rect">
            <a:avLst/>
          </a:prstGeom>
        </p:spPr>
        <p:txBody>
          <a:bodyPr vert="horz" wrap="square" lIns="123825" tIns="123825" rIns="57150" bIns="123825" rtlCol="0" anchor="t" anchorCtr="0">
            <a:spAutoFit/>
          </a:bodyPr>
          <a:lstStyle/>
          <a:p>
            <a:pPr>
              <a:lnSpc>
                <a:spcPct val="150000"/>
              </a:lnSpc>
              <a:spcBef>
                <a:spcPts val="450"/>
              </a:spcBef>
            </a:pPr>
            <a:r>
              <a:rPr lang="en-US" sz="11550" b="1" dirty="0" smtClean="0">
                <a:solidFill>
                  <a:srgbClr val="FFFFFF">
                    <a:alpha val="100000"/>
                  </a:srgbClr>
                </a:solidFill>
                <a:latin typeface="微软雅黑" panose="020B0503020204020204" charset="-122"/>
                <a:ea typeface="微软雅黑" panose="020B0503020204020204" charset="-122"/>
                <a:cs typeface="微软雅黑" panose="020B0503020204020204" charset="-122"/>
              </a:rPr>
              <a:t>0</a:t>
            </a:r>
            <a:r>
              <a:rPr lang="en-US" altLang="zh-CN" sz="11550" b="1" dirty="0" smtClean="0">
                <a:solidFill>
                  <a:srgbClr val="FFFFFF">
                    <a:alpha val="100000"/>
                  </a:srgbClr>
                </a:solidFill>
                <a:latin typeface="微软雅黑" panose="020B0503020204020204" charset="-122"/>
                <a:ea typeface="微软雅黑" panose="020B0503020204020204" charset="-122"/>
                <a:cs typeface="微软雅黑" panose="020B0503020204020204" charset="-122"/>
              </a:rPr>
              <a:t>5</a:t>
            </a:r>
            <a:endParaRPr lang="en-US" sz="11550" b="1" dirty="0">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7" name="TextBox 7"/>
          <p:cNvSpPr txBox="1"/>
          <p:nvPr/>
        </p:nvSpPr>
        <p:spPr>
          <a:xfrm>
            <a:off x="1969467" y="3476591"/>
            <a:ext cx="8460177" cy="2669937"/>
          </a:xfrm>
          <a:prstGeom prst="rect">
            <a:avLst/>
          </a:prstGeom>
        </p:spPr>
        <p:txBody>
          <a:bodyPr vert="horz" wrap="square" lIns="123825" tIns="123825" rIns="57150" bIns="123825" rtlCol="0" anchor="t" anchorCtr="0">
            <a:normAutofit/>
          </a:bodyPr>
          <a:lstStyle/>
          <a:p>
            <a:pPr>
              <a:lnSpc>
                <a:spcPct val="174000"/>
              </a:lnSpc>
            </a:pPr>
            <a:r>
              <a:rPr lang="zh-CN" altLang="en-US" sz="3075" b="1" dirty="0" smtClean="0">
                <a:solidFill>
                  <a:srgbClr val="FFFFFF">
                    <a:alpha val="100000"/>
                  </a:srgbClr>
                </a:solidFill>
                <a:latin typeface="微软雅黑" panose="020B0503020204020204" charset="-122"/>
                <a:ea typeface="微软雅黑" panose="020B0503020204020204" charset="-122"/>
                <a:cs typeface="微软雅黑" panose="020B0503020204020204" charset="-122"/>
              </a:rPr>
              <a:t>技术</a:t>
            </a:r>
            <a:r>
              <a:rPr lang="en-US" sz="3075" b="1" dirty="0" err="1" smtClean="0">
                <a:solidFill>
                  <a:srgbClr val="FFFFFF">
                    <a:alpha val="100000"/>
                  </a:srgbClr>
                </a:solidFill>
                <a:latin typeface="微软雅黑" panose="020B0503020204020204" charset="-122"/>
                <a:ea typeface="微软雅黑" panose="020B0503020204020204" charset="-122"/>
                <a:cs typeface="微软雅黑" panose="020B0503020204020204" charset="-122"/>
              </a:rPr>
              <a:t>特点</a:t>
            </a:r>
            <a:endParaRPr lang="en-US" sz="3075" b="1" dirty="0">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pic>
        <p:nvPicPr>
          <p:cNvPr id="8" name="图片 7" descr="欧莱克科技"/>
          <p:cNvPicPr>
            <a:picLocks noChangeAspect="1"/>
          </p:cNvPicPr>
          <p:nvPr/>
        </p:nvPicPr>
        <p:blipFill>
          <a:blip r:embed="rId2"/>
          <a:stretch>
            <a:fillRect/>
          </a:stretch>
        </p:blipFill>
        <p:spPr>
          <a:xfrm>
            <a:off x="9829800" y="228600"/>
            <a:ext cx="1873250" cy="487680"/>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1"/>
          <a:srcRect l="15083" r="15083"/>
          <a:stretch>
            <a:fillRect/>
          </a:stretch>
        </p:blipFill>
        <p:spPr>
          <a:xfrm>
            <a:off x="7092557" y="1559288"/>
            <a:ext cx="4492828" cy="4492828"/>
          </a:xfrm>
          <a:prstGeom prst="roundRect">
            <a:avLst/>
          </a:prstGeom>
        </p:spPr>
      </p:pic>
      <p:sp>
        <p:nvSpPr>
          <p:cNvPr id="3" name="Freeform 3"/>
          <p:cNvSpPr/>
          <p:nvPr/>
        </p:nvSpPr>
        <p:spPr>
          <a:xfrm>
            <a:off x="539110" y="1488377"/>
            <a:ext cx="1511760" cy="1373901"/>
          </a:xfrm>
          <a:custGeom>
            <a:avLst/>
            <a:gdLst/>
            <a:ahLst/>
            <a:cxnLst/>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sp>
      <p:sp>
        <p:nvSpPr>
          <p:cNvPr id="4" name="TextBox 4"/>
          <p:cNvSpPr txBox="1"/>
          <p:nvPr/>
        </p:nvSpPr>
        <p:spPr>
          <a:xfrm>
            <a:off x="739477" y="1370655"/>
            <a:ext cx="1111026" cy="1615440"/>
          </a:xfrm>
          <a:prstGeom prst="rect">
            <a:avLst/>
          </a:prstGeom>
        </p:spPr>
        <p:txBody>
          <a:bodyPr vert="horz" wrap="square" lIns="123825" tIns="123825" rIns="57150" bIns="123825" rtlCol="0" anchor="t" anchorCtr="0">
            <a:spAutoFit/>
          </a:bodyPr>
          <a:lstStyle/>
          <a:p>
            <a:pPr algn="ctr">
              <a:lnSpc>
                <a:spcPct val="150000"/>
              </a:lnSpc>
            </a:pPr>
            <a:r>
              <a:rPr lang="en-US" sz="5775" b="1">
                <a:solidFill>
                  <a:srgbClr val="FFFFFF">
                    <a:alpha val="100000"/>
                  </a:srgbClr>
                </a:solidFill>
                <a:latin typeface="微软雅黑" panose="020B0503020204020204" charset="-122"/>
                <a:ea typeface="微软雅黑" panose="020B0503020204020204" charset="-122"/>
                <a:cs typeface="微软雅黑" panose="020B0503020204020204" charset="-122"/>
              </a:rPr>
              <a:t>1</a:t>
            </a:r>
            <a:endParaRPr lang="en-US" sz="577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5" name="Freeform 5"/>
          <p:cNvSpPr/>
          <p:nvPr/>
        </p:nvSpPr>
        <p:spPr>
          <a:xfrm>
            <a:off x="539110" y="3205847"/>
            <a:ext cx="1511760" cy="1373901"/>
          </a:xfrm>
          <a:custGeom>
            <a:avLst/>
            <a:gdLst/>
            <a:ahLst/>
            <a:cxnLst/>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sp>
      <p:sp>
        <p:nvSpPr>
          <p:cNvPr id="6" name="TextBox 6"/>
          <p:cNvSpPr txBox="1"/>
          <p:nvPr/>
        </p:nvSpPr>
        <p:spPr>
          <a:xfrm>
            <a:off x="739477" y="3088125"/>
            <a:ext cx="1111026" cy="1615440"/>
          </a:xfrm>
          <a:prstGeom prst="rect">
            <a:avLst/>
          </a:prstGeom>
        </p:spPr>
        <p:txBody>
          <a:bodyPr vert="horz" wrap="square" lIns="123825" tIns="123825" rIns="57150" bIns="123825" rtlCol="0" anchor="t" anchorCtr="0">
            <a:spAutoFit/>
          </a:bodyPr>
          <a:lstStyle/>
          <a:p>
            <a:pPr algn="ctr">
              <a:lnSpc>
                <a:spcPct val="150000"/>
              </a:lnSpc>
            </a:pPr>
            <a:r>
              <a:rPr lang="en-US" sz="5775" b="1">
                <a:solidFill>
                  <a:srgbClr val="FFFFFF">
                    <a:alpha val="100000"/>
                  </a:srgbClr>
                </a:solidFill>
                <a:latin typeface="微软雅黑" panose="020B0503020204020204" charset="-122"/>
                <a:ea typeface="微软雅黑" panose="020B0503020204020204" charset="-122"/>
                <a:cs typeface="微软雅黑" panose="020B0503020204020204" charset="-122"/>
              </a:rPr>
              <a:t>2</a:t>
            </a:r>
            <a:endParaRPr lang="en-US" sz="577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7" name="Freeform 7"/>
          <p:cNvSpPr/>
          <p:nvPr/>
        </p:nvSpPr>
        <p:spPr>
          <a:xfrm>
            <a:off x="539110" y="4984278"/>
            <a:ext cx="1511760" cy="1373901"/>
          </a:xfrm>
          <a:custGeom>
            <a:avLst/>
            <a:gdLst/>
            <a:ahLst/>
            <a:cxnLst/>
            <a:rect l="l" t="t" r="r" b="b"/>
            <a:pathLst>
              <a:path w="1181062" h="1073360">
                <a:moveTo>
                  <a:pt x="0" y="0"/>
                </a:moveTo>
                <a:lnTo>
                  <a:pt x="1046892" y="0"/>
                </a:lnTo>
                <a:quadBezTo>
                  <a:pt x="1181062" y="0"/>
                  <a:pt x="1181062" y="134170"/>
                </a:quadBezTo>
                <a:lnTo>
                  <a:pt x="1181062" y="1073360"/>
                </a:lnTo>
                <a:lnTo>
                  <a:pt x="134170" y="1073360"/>
                </a:lnTo>
                <a:quadBezTo>
                  <a:pt x="0" y="1073360"/>
                  <a:pt x="0" y="939190"/>
                </a:quadBezTo>
                <a:lnTo>
                  <a:pt x="0" y="0"/>
                </a:lnTo>
                <a:close/>
              </a:path>
            </a:pathLst>
          </a:custGeom>
          <a:solidFill>
            <a:schemeClr val="accent2">
              <a:alpha val="100000"/>
            </a:schemeClr>
          </a:solidFill>
        </p:spPr>
      </p:sp>
      <p:sp>
        <p:nvSpPr>
          <p:cNvPr id="8" name="TextBox 8"/>
          <p:cNvSpPr txBox="1"/>
          <p:nvPr/>
        </p:nvSpPr>
        <p:spPr>
          <a:xfrm>
            <a:off x="739477" y="4866556"/>
            <a:ext cx="1111026" cy="1615440"/>
          </a:xfrm>
          <a:prstGeom prst="rect">
            <a:avLst/>
          </a:prstGeom>
        </p:spPr>
        <p:txBody>
          <a:bodyPr vert="horz" wrap="square" lIns="123825" tIns="123825" rIns="57150" bIns="123825" rtlCol="0" anchor="t" anchorCtr="0">
            <a:spAutoFit/>
          </a:bodyPr>
          <a:lstStyle/>
          <a:p>
            <a:pPr algn="ctr">
              <a:lnSpc>
                <a:spcPct val="150000"/>
              </a:lnSpc>
            </a:pPr>
            <a:r>
              <a:rPr lang="en-US" sz="5775" b="1">
                <a:solidFill>
                  <a:srgbClr val="FFFFFF">
                    <a:alpha val="100000"/>
                  </a:srgbClr>
                </a:solidFill>
                <a:latin typeface="微软雅黑" panose="020B0503020204020204" charset="-122"/>
                <a:ea typeface="微软雅黑" panose="020B0503020204020204" charset="-122"/>
                <a:cs typeface="微软雅黑" panose="020B0503020204020204" charset="-122"/>
              </a:rPr>
              <a:t>3</a:t>
            </a:r>
            <a:endParaRPr lang="en-US" sz="577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9" name="TextBox 9"/>
          <p:cNvSpPr txBox="1"/>
          <p:nvPr/>
        </p:nvSpPr>
        <p:spPr>
          <a:xfrm>
            <a:off x="2248535" y="1715158"/>
            <a:ext cx="4235703" cy="1341120"/>
          </a:xfrm>
          <a:prstGeom prst="rect">
            <a:avLst/>
          </a:prstGeom>
        </p:spPr>
        <p:txBody>
          <a:bodyPr vert="horz" wrap="square" lIns="123825" tIns="123825" rIns="57150" bIns="123825" rtlCol="0" anchor="t" anchorCtr="0">
            <a:spAutoFit/>
          </a:bodyPr>
          <a:lstStyle/>
          <a:p>
            <a:pPr>
              <a:lnSpc>
                <a:spcPct val="15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本产品采用领先的分布式控制模型和专用处理器，实现了高集成高稳定的硬件配置。</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0" name="TextBox 10"/>
          <p:cNvSpPr txBox="1"/>
          <p:nvPr/>
        </p:nvSpPr>
        <p:spPr>
          <a:xfrm>
            <a:off x="2248535" y="1250513"/>
            <a:ext cx="4219575" cy="628650"/>
          </a:xfrm>
          <a:prstGeom prst="rect">
            <a:avLst/>
          </a:prstGeom>
        </p:spPr>
        <p:txBody>
          <a:bodyPr vert="horz" wrap="square" lIns="123825" tIns="123825" rIns="57150" bIns="123825" rtlCol="0" anchor="t" anchorCtr="0">
            <a:spAutoFit/>
          </a:bodyPr>
          <a:lstStyle/>
          <a:p>
            <a:pPr>
              <a:lnSpc>
                <a:spcPct val="150000"/>
              </a:lnSpc>
            </a:pPr>
            <a:r>
              <a:rPr lang="en-US" sz="1605" b="1">
                <a:solidFill>
                  <a:schemeClr val="accent1">
                    <a:alpha val="100000"/>
                  </a:schemeClr>
                </a:solidFill>
                <a:latin typeface="微软雅黑" panose="020B0503020204020204" charset="-122"/>
                <a:ea typeface="微软雅黑" panose="020B0503020204020204" charset="-122"/>
                <a:cs typeface="微软雅黑" panose="020B0503020204020204" charset="-122"/>
              </a:rPr>
              <a:t>分布式控制模型</a:t>
            </a:r>
            <a:endParaRPr lang="en-US" sz="160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1" name="TextBox 11"/>
          <p:cNvSpPr txBox="1"/>
          <p:nvPr/>
        </p:nvSpPr>
        <p:spPr>
          <a:xfrm>
            <a:off x="2248535" y="3368732"/>
            <a:ext cx="4235703" cy="1341120"/>
          </a:xfrm>
          <a:prstGeom prst="rect">
            <a:avLst/>
          </a:prstGeom>
        </p:spPr>
        <p:txBody>
          <a:bodyPr vert="horz" wrap="square" lIns="123825" tIns="123825" rIns="57150" bIns="123825" rtlCol="0" anchor="t" anchorCtr="0">
            <a:spAutoFit/>
          </a:bodyPr>
          <a:lstStyle/>
          <a:p>
            <a:pPr>
              <a:lnSpc>
                <a:spcPct val="15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软件实现零死机、零错误、零维护，从而实现超高可靠性，能够满足特殊需要情况时的人工介入机制。</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2" name="TextBox 12"/>
          <p:cNvSpPr txBox="1"/>
          <p:nvPr/>
        </p:nvSpPr>
        <p:spPr>
          <a:xfrm>
            <a:off x="2248535" y="2928472"/>
            <a:ext cx="4219575" cy="628650"/>
          </a:xfrm>
          <a:prstGeom prst="rect">
            <a:avLst/>
          </a:prstGeom>
        </p:spPr>
        <p:txBody>
          <a:bodyPr vert="horz" wrap="square" lIns="123825" tIns="123825" rIns="57150" bIns="123825" rtlCol="0" anchor="t" anchorCtr="0">
            <a:spAutoFit/>
          </a:bodyPr>
          <a:lstStyle/>
          <a:p>
            <a:pPr>
              <a:lnSpc>
                <a:spcPct val="150000"/>
              </a:lnSpc>
            </a:pPr>
            <a:r>
              <a:rPr lang="en-US" sz="1605" b="1">
                <a:solidFill>
                  <a:schemeClr val="accent1">
                    <a:alpha val="100000"/>
                  </a:schemeClr>
                </a:solidFill>
                <a:latin typeface="微软雅黑" panose="020B0503020204020204" charset="-122"/>
                <a:ea typeface="微软雅黑" panose="020B0503020204020204" charset="-122"/>
                <a:cs typeface="微软雅黑" panose="020B0503020204020204" charset="-122"/>
              </a:rPr>
              <a:t>全程自动化处理</a:t>
            </a:r>
            <a:endParaRPr lang="en-US" sz="160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3" name="TextBox 13"/>
          <p:cNvSpPr txBox="1"/>
          <p:nvPr/>
        </p:nvSpPr>
        <p:spPr>
          <a:xfrm>
            <a:off x="2248535" y="5134585"/>
            <a:ext cx="4235703" cy="1341120"/>
          </a:xfrm>
          <a:prstGeom prst="rect">
            <a:avLst/>
          </a:prstGeom>
        </p:spPr>
        <p:txBody>
          <a:bodyPr vert="horz" wrap="square" lIns="123825" tIns="123825" rIns="57150" bIns="123825" rtlCol="0" anchor="t" anchorCtr="0">
            <a:spAutoFit/>
          </a:bodyPr>
          <a:lstStyle/>
          <a:p>
            <a:pPr>
              <a:lnSpc>
                <a:spcPct val="15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系统直接接收自控系统的控制信号，按需控制相应阀门进行供热调节工作，可全程自动化处理与调度，不需要人工介入。</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4" name="TextBox 14"/>
          <p:cNvSpPr txBox="1"/>
          <p:nvPr/>
        </p:nvSpPr>
        <p:spPr>
          <a:xfrm>
            <a:off x="2248535" y="4694325"/>
            <a:ext cx="4219575" cy="628650"/>
          </a:xfrm>
          <a:prstGeom prst="rect">
            <a:avLst/>
          </a:prstGeom>
        </p:spPr>
        <p:txBody>
          <a:bodyPr vert="horz" wrap="square" lIns="123825" tIns="123825" rIns="57150" bIns="123825" rtlCol="0" anchor="t" anchorCtr="0">
            <a:spAutoFit/>
          </a:bodyPr>
          <a:lstStyle/>
          <a:p>
            <a:pPr>
              <a:lnSpc>
                <a:spcPct val="150000"/>
              </a:lnSpc>
            </a:pPr>
            <a:r>
              <a:rPr lang="en-US" sz="1605" b="1">
                <a:solidFill>
                  <a:schemeClr val="accent1">
                    <a:alpha val="100000"/>
                  </a:schemeClr>
                </a:solidFill>
                <a:latin typeface="微软雅黑" panose="020B0503020204020204" charset="-122"/>
                <a:ea typeface="微软雅黑" panose="020B0503020204020204" charset="-122"/>
                <a:cs typeface="微软雅黑" panose="020B0503020204020204" charset="-122"/>
              </a:rPr>
              <a:t>人工手动指定</a:t>
            </a:r>
            <a:endParaRPr lang="en-US" sz="160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nvGrpSpPr>
          <p:cNvPr id="15" name="Group 15"/>
          <p:cNvGrpSpPr/>
          <p:nvPr/>
        </p:nvGrpSpPr>
        <p:grpSpPr>
          <a:xfrm>
            <a:off x="454963" y="93878"/>
            <a:ext cx="10641129" cy="914400"/>
            <a:chOff x="454963" y="93878"/>
            <a:chExt cx="10641129" cy="914400"/>
          </a:xfrm>
        </p:grpSpPr>
        <p:sp>
          <p:nvSpPr>
            <p:cNvPr id="16" name="AutoShape 16"/>
            <p:cNvSpPr/>
            <p:nvPr/>
          </p:nvSpPr>
          <p:spPr>
            <a:xfrm>
              <a:off x="454963" y="331168"/>
              <a:ext cx="84147" cy="84147"/>
            </a:xfrm>
            <a:prstGeom prst="ellipse">
              <a:avLst/>
            </a:prstGeom>
            <a:solidFill>
              <a:schemeClr val="accent1">
                <a:alpha val="100000"/>
              </a:schemeClr>
            </a:solidFill>
          </p:spPr>
        </p:sp>
        <p:sp>
          <p:nvSpPr>
            <p:cNvPr id="17" name="AutoShape 17"/>
            <p:cNvSpPr/>
            <p:nvPr/>
          </p:nvSpPr>
          <p:spPr>
            <a:xfrm>
              <a:off x="575049" y="337743"/>
              <a:ext cx="78137" cy="78137"/>
            </a:xfrm>
            <a:prstGeom prst="ellipse">
              <a:avLst/>
            </a:prstGeom>
            <a:solidFill>
              <a:schemeClr val="accent1">
                <a:alpha val="80000"/>
              </a:schemeClr>
            </a:solidFill>
          </p:spPr>
        </p:sp>
        <p:sp>
          <p:nvSpPr>
            <p:cNvPr id="18" name="AutoShape 18"/>
            <p:cNvSpPr/>
            <p:nvPr/>
          </p:nvSpPr>
          <p:spPr>
            <a:xfrm>
              <a:off x="689125" y="339460"/>
              <a:ext cx="74704" cy="74704"/>
            </a:xfrm>
            <a:prstGeom prst="ellipse">
              <a:avLst/>
            </a:prstGeom>
            <a:solidFill>
              <a:schemeClr val="accent1">
                <a:alpha val="60000"/>
              </a:schemeClr>
            </a:solidFill>
          </p:spPr>
        </p:sp>
        <p:sp>
          <p:nvSpPr>
            <p:cNvPr id="19" name="AutoShape 19"/>
            <p:cNvSpPr/>
            <p:nvPr/>
          </p:nvSpPr>
          <p:spPr>
            <a:xfrm>
              <a:off x="799768" y="348430"/>
              <a:ext cx="69238" cy="69238"/>
            </a:xfrm>
            <a:prstGeom prst="ellipse">
              <a:avLst/>
            </a:prstGeom>
            <a:solidFill>
              <a:schemeClr val="accent1">
                <a:alpha val="40000"/>
              </a:schemeClr>
            </a:solidFill>
          </p:spPr>
        </p:sp>
        <p:sp>
          <p:nvSpPr>
            <p:cNvPr id="20" name="AutoShape 20"/>
            <p:cNvSpPr/>
            <p:nvPr/>
          </p:nvSpPr>
          <p:spPr>
            <a:xfrm>
              <a:off x="904945" y="344297"/>
              <a:ext cx="65594" cy="65594"/>
            </a:xfrm>
            <a:prstGeom prst="ellipse">
              <a:avLst/>
            </a:prstGeom>
            <a:solidFill>
              <a:schemeClr val="accent1">
                <a:alpha val="20000"/>
              </a:schemeClr>
            </a:solidFill>
          </p:spPr>
        </p:sp>
        <p:sp>
          <p:nvSpPr>
            <p:cNvPr id="21" name="AutoShape 21"/>
            <p:cNvSpPr/>
            <p:nvPr/>
          </p:nvSpPr>
          <p:spPr>
            <a:xfrm>
              <a:off x="454963" y="448942"/>
              <a:ext cx="84147" cy="84147"/>
            </a:xfrm>
            <a:prstGeom prst="ellipse">
              <a:avLst/>
            </a:prstGeom>
            <a:solidFill>
              <a:schemeClr val="accent1">
                <a:alpha val="100000"/>
              </a:schemeClr>
            </a:solidFill>
          </p:spPr>
        </p:sp>
        <p:sp>
          <p:nvSpPr>
            <p:cNvPr id="22" name="AutoShape 22"/>
            <p:cNvSpPr/>
            <p:nvPr/>
          </p:nvSpPr>
          <p:spPr>
            <a:xfrm>
              <a:off x="575049" y="455517"/>
              <a:ext cx="78137" cy="78137"/>
            </a:xfrm>
            <a:prstGeom prst="ellipse">
              <a:avLst/>
            </a:prstGeom>
            <a:solidFill>
              <a:schemeClr val="accent1">
                <a:alpha val="80000"/>
              </a:schemeClr>
            </a:solidFill>
          </p:spPr>
        </p:sp>
        <p:sp>
          <p:nvSpPr>
            <p:cNvPr id="23" name="AutoShape 23"/>
            <p:cNvSpPr/>
            <p:nvPr/>
          </p:nvSpPr>
          <p:spPr>
            <a:xfrm>
              <a:off x="689125" y="457233"/>
              <a:ext cx="74704" cy="74704"/>
            </a:xfrm>
            <a:prstGeom prst="ellipse">
              <a:avLst/>
            </a:prstGeom>
            <a:solidFill>
              <a:schemeClr val="accent1">
                <a:alpha val="60000"/>
              </a:schemeClr>
            </a:solidFill>
          </p:spPr>
        </p:sp>
        <p:sp>
          <p:nvSpPr>
            <p:cNvPr id="24" name="AutoShape 24"/>
            <p:cNvSpPr/>
            <p:nvPr/>
          </p:nvSpPr>
          <p:spPr>
            <a:xfrm>
              <a:off x="799768" y="466203"/>
              <a:ext cx="69238" cy="69238"/>
            </a:xfrm>
            <a:prstGeom prst="ellipse">
              <a:avLst/>
            </a:prstGeom>
            <a:solidFill>
              <a:schemeClr val="accent1">
                <a:alpha val="40000"/>
              </a:schemeClr>
            </a:solidFill>
          </p:spPr>
        </p:sp>
        <p:sp>
          <p:nvSpPr>
            <p:cNvPr id="25" name="AutoShape 25"/>
            <p:cNvSpPr/>
            <p:nvPr/>
          </p:nvSpPr>
          <p:spPr>
            <a:xfrm>
              <a:off x="904945" y="462070"/>
              <a:ext cx="65594" cy="65594"/>
            </a:xfrm>
            <a:prstGeom prst="ellipse">
              <a:avLst/>
            </a:prstGeom>
            <a:solidFill>
              <a:schemeClr val="accent1">
                <a:alpha val="20000"/>
              </a:schemeClr>
            </a:solidFill>
          </p:spPr>
        </p:sp>
        <p:sp>
          <p:nvSpPr>
            <p:cNvPr id="26" name="AutoShape 26"/>
            <p:cNvSpPr/>
            <p:nvPr/>
          </p:nvSpPr>
          <p:spPr>
            <a:xfrm>
              <a:off x="454963" y="566715"/>
              <a:ext cx="84147" cy="84147"/>
            </a:xfrm>
            <a:prstGeom prst="ellipse">
              <a:avLst/>
            </a:prstGeom>
            <a:solidFill>
              <a:schemeClr val="accent1">
                <a:alpha val="100000"/>
              </a:schemeClr>
            </a:solidFill>
          </p:spPr>
        </p:sp>
        <p:sp>
          <p:nvSpPr>
            <p:cNvPr id="27" name="AutoShape 27"/>
            <p:cNvSpPr/>
            <p:nvPr/>
          </p:nvSpPr>
          <p:spPr>
            <a:xfrm>
              <a:off x="575049" y="573291"/>
              <a:ext cx="78137" cy="78137"/>
            </a:xfrm>
            <a:prstGeom prst="ellipse">
              <a:avLst/>
            </a:prstGeom>
            <a:solidFill>
              <a:schemeClr val="accent1">
                <a:alpha val="80000"/>
              </a:schemeClr>
            </a:solidFill>
          </p:spPr>
        </p:sp>
        <p:sp>
          <p:nvSpPr>
            <p:cNvPr id="28" name="AutoShape 28"/>
            <p:cNvSpPr/>
            <p:nvPr/>
          </p:nvSpPr>
          <p:spPr>
            <a:xfrm>
              <a:off x="689125" y="575007"/>
              <a:ext cx="74704" cy="74704"/>
            </a:xfrm>
            <a:prstGeom prst="ellipse">
              <a:avLst/>
            </a:prstGeom>
            <a:solidFill>
              <a:schemeClr val="accent1">
                <a:alpha val="60000"/>
              </a:schemeClr>
            </a:solidFill>
          </p:spPr>
        </p:sp>
        <p:sp>
          <p:nvSpPr>
            <p:cNvPr id="29" name="AutoShape 29"/>
            <p:cNvSpPr/>
            <p:nvPr/>
          </p:nvSpPr>
          <p:spPr>
            <a:xfrm>
              <a:off x="799768" y="583977"/>
              <a:ext cx="69238" cy="69238"/>
            </a:xfrm>
            <a:prstGeom prst="ellipse">
              <a:avLst/>
            </a:prstGeom>
            <a:solidFill>
              <a:schemeClr val="accent1">
                <a:alpha val="40000"/>
              </a:schemeClr>
            </a:solidFill>
          </p:spPr>
        </p:sp>
        <p:sp>
          <p:nvSpPr>
            <p:cNvPr id="30" name="AutoShape 30"/>
            <p:cNvSpPr/>
            <p:nvPr/>
          </p:nvSpPr>
          <p:spPr>
            <a:xfrm>
              <a:off x="904945" y="579844"/>
              <a:ext cx="65594" cy="65594"/>
            </a:xfrm>
            <a:prstGeom prst="ellipse">
              <a:avLst/>
            </a:prstGeom>
            <a:solidFill>
              <a:schemeClr val="accent1">
                <a:alpha val="20000"/>
              </a:schemeClr>
            </a:solidFill>
          </p:spPr>
        </p:sp>
        <p:sp>
          <p:nvSpPr>
            <p:cNvPr id="31" name="AutoShape 31"/>
            <p:cNvSpPr/>
            <p:nvPr/>
          </p:nvSpPr>
          <p:spPr>
            <a:xfrm>
              <a:off x="454963" y="684489"/>
              <a:ext cx="84147" cy="84147"/>
            </a:xfrm>
            <a:prstGeom prst="ellipse">
              <a:avLst/>
            </a:prstGeom>
            <a:solidFill>
              <a:schemeClr val="accent1">
                <a:alpha val="100000"/>
              </a:schemeClr>
            </a:solidFill>
          </p:spPr>
        </p:sp>
        <p:sp>
          <p:nvSpPr>
            <p:cNvPr id="32" name="AutoShape 32"/>
            <p:cNvSpPr/>
            <p:nvPr/>
          </p:nvSpPr>
          <p:spPr>
            <a:xfrm>
              <a:off x="575049" y="691064"/>
              <a:ext cx="78137" cy="78137"/>
            </a:xfrm>
            <a:prstGeom prst="ellipse">
              <a:avLst/>
            </a:prstGeom>
            <a:solidFill>
              <a:schemeClr val="accent1">
                <a:alpha val="80000"/>
              </a:schemeClr>
            </a:solidFill>
          </p:spPr>
        </p:sp>
        <p:sp>
          <p:nvSpPr>
            <p:cNvPr id="33" name="AutoShape 33"/>
            <p:cNvSpPr/>
            <p:nvPr/>
          </p:nvSpPr>
          <p:spPr>
            <a:xfrm>
              <a:off x="689125" y="692781"/>
              <a:ext cx="74704" cy="74704"/>
            </a:xfrm>
            <a:prstGeom prst="ellipse">
              <a:avLst/>
            </a:prstGeom>
            <a:solidFill>
              <a:schemeClr val="accent1">
                <a:alpha val="60000"/>
              </a:schemeClr>
            </a:solidFill>
          </p:spPr>
        </p:sp>
        <p:sp>
          <p:nvSpPr>
            <p:cNvPr id="34" name="AutoShape 34"/>
            <p:cNvSpPr/>
            <p:nvPr/>
          </p:nvSpPr>
          <p:spPr>
            <a:xfrm>
              <a:off x="799768" y="701751"/>
              <a:ext cx="69238" cy="69238"/>
            </a:xfrm>
            <a:prstGeom prst="ellipse">
              <a:avLst/>
            </a:prstGeom>
            <a:solidFill>
              <a:schemeClr val="accent1">
                <a:alpha val="40000"/>
              </a:schemeClr>
            </a:solidFill>
          </p:spPr>
        </p:sp>
        <p:sp>
          <p:nvSpPr>
            <p:cNvPr id="35" name="AutoShape 35"/>
            <p:cNvSpPr/>
            <p:nvPr/>
          </p:nvSpPr>
          <p:spPr>
            <a:xfrm>
              <a:off x="904945" y="697618"/>
              <a:ext cx="65594" cy="65594"/>
            </a:xfrm>
            <a:prstGeom prst="ellipse">
              <a:avLst/>
            </a:prstGeom>
            <a:solidFill>
              <a:schemeClr val="accent1">
                <a:alpha val="20000"/>
              </a:schemeClr>
            </a:solidFill>
          </p:spPr>
        </p:sp>
        <p:sp>
          <p:nvSpPr>
            <p:cNvPr id="36" name="TextBox 36"/>
            <p:cNvSpPr txBox="1"/>
            <p:nvPr/>
          </p:nvSpPr>
          <p:spPr>
            <a:xfrm>
              <a:off x="1094842" y="93878"/>
              <a:ext cx="1000125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技术特点</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pic>
        <p:nvPicPr>
          <p:cNvPr id="54" name="图片 53" descr="欧莱克科技"/>
          <p:cNvPicPr>
            <a:picLocks noChangeAspect="1"/>
          </p:cNvPicPr>
          <p:nvPr/>
        </p:nvPicPr>
        <p:blipFill>
          <a:blip r:embed="rId2"/>
          <a:stretch>
            <a:fillRect/>
          </a:stretch>
        </p:blipFill>
        <p:spPr>
          <a:xfrm>
            <a:off x="9405620" y="283210"/>
            <a:ext cx="2681605" cy="698500"/>
          </a:xfrm>
          <a:prstGeom prst="rect">
            <a:avLst/>
          </a:prstGeo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3850940" y="1500214"/>
            <a:ext cx="1609344" cy="1609344"/>
          </a:xfrm>
          <a:prstGeom prst="ellipse">
            <a:avLst/>
          </a:prstGeom>
          <a:solidFill>
            <a:schemeClr val="accent1">
              <a:alpha val="100000"/>
            </a:schemeClr>
          </a:solidFill>
        </p:spPr>
      </p:sp>
      <p:sp>
        <p:nvSpPr>
          <p:cNvPr id="3" name="AutoShape 3"/>
          <p:cNvSpPr/>
          <p:nvPr/>
        </p:nvSpPr>
        <p:spPr>
          <a:xfrm>
            <a:off x="1085171" y="1500214"/>
            <a:ext cx="1609344" cy="1609344"/>
          </a:xfrm>
          <a:prstGeom prst="ellipse">
            <a:avLst/>
          </a:prstGeom>
          <a:solidFill>
            <a:schemeClr val="accent2">
              <a:alpha val="100000"/>
            </a:schemeClr>
          </a:solidFill>
        </p:spPr>
      </p:sp>
      <p:sp>
        <p:nvSpPr>
          <p:cNvPr id="4" name="AutoShape 4"/>
          <p:cNvSpPr/>
          <p:nvPr/>
        </p:nvSpPr>
        <p:spPr>
          <a:xfrm>
            <a:off x="9382477" y="1500214"/>
            <a:ext cx="1609344" cy="1609344"/>
          </a:xfrm>
          <a:prstGeom prst="ellipse">
            <a:avLst/>
          </a:prstGeom>
          <a:solidFill>
            <a:schemeClr val="accent1">
              <a:alpha val="100000"/>
            </a:schemeClr>
          </a:solidFill>
        </p:spPr>
      </p:sp>
      <p:sp>
        <p:nvSpPr>
          <p:cNvPr id="5" name="AutoShape 5"/>
          <p:cNvSpPr/>
          <p:nvPr/>
        </p:nvSpPr>
        <p:spPr>
          <a:xfrm>
            <a:off x="6616708" y="1500214"/>
            <a:ext cx="1609344" cy="1609344"/>
          </a:xfrm>
          <a:prstGeom prst="ellipse">
            <a:avLst/>
          </a:prstGeom>
          <a:solidFill>
            <a:schemeClr val="accent2">
              <a:alpha val="100000"/>
            </a:schemeClr>
          </a:solidFill>
        </p:spPr>
      </p:sp>
      <p:sp>
        <p:nvSpPr>
          <p:cNvPr id="6" name="TextBox 6"/>
          <p:cNvSpPr txBox="1"/>
          <p:nvPr/>
        </p:nvSpPr>
        <p:spPr>
          <a:xfrm>
            <a:off x="625434" y="3303708"/>
            <a:ext cx="2482200" cy="1024128"/>
          </a:xfrm>
          <a:prstGeom prst="rect">
            <a:avLst/>
          </a:prstGeom>
        </p:spPr>
        <p:txBody>
          <a:bodyPr vert="horz" wrap="square" lIns="123825" tIns="123825" rIns="57150" bIns="123825" rtlCol="0" anchor="t" anchorCtr="0">
            <a:spAutoFit/>
          </a:bodyPr>
          <a:lstStyle/>
          <a:p>
            <a:pPr algn="ctr">
              <a:lnSpc>
                <a:spcPct val="120000"/>
              </a:lnSpc>
            </a:pPr>
            <a:r>
              <a:rPr lang="en-US" sz="1605" b="1">
                <a:solidFill>
                  <a:schemeClr val="accent2">
                    <a:alpha val="100000"/>
                  </a:schemeClr>
                </a:solidFill>
                <a:latin typeface="微软雅黑" panose="020B0503020204020204" charset="-122"/>
                <a:ea typeface="微软雅黑" panose="020B0503020204020204" charset="-122"/>
                <a:cs typeface="微软雅黑" panose="020B0503020204020204" charset="-122"/>
              </a:rPr>
              <a:t>极简人机交互界面</a:t>
            </a:r>
            <a:endParaRPr lang="en-US" sz="1605" b="1">
              <a:solidFill>
                <a:schemeClr val="accent2">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7" name="TextBox 7"/>
          <p:cNvSpPr txBox="1"/>
          <p:nvPr/>
        </p:nvSpPr>
        <p:spPr>
          <a:xfrm>
            <a:off x="625434" y="4167831"/>
            <a:ext cx="2486025" cy="2181225"/>
          </a:xfrm>
          <a:prstGeom prst="rect">
            <a:avLst/>
          </a:prstGeom>
        </p:spPr>
        <p:txBody>
          <a:bodyPr vert="horz" wrap="square" lIns="123825" tIns="123825" rIns="57150" bIns="123825" rtlCol="0" anchor="t" anchorCtr="0">
            <a:spAutoFit/>
          </a:bodyPr>
          <a:lstStyle/>
          <a:p>
            <a:pPr>
              <a:lnSpc>
                <a:spcPct val="150000"/>
              </a:lnSpc>
            </a:pPr>
            <a:r>
              <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rPr>
              <a:t>本系统具有能够一键式傻瓜操作的极简人机交互界面技术和阀门开度数字显示功能，使用难度远低于基于PLC的控制系统。</a:t>
            </a:r>
            <a:endPar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8" name="TextBox 8"/>
          <p:cNvSpPr txBox="1"/>
          <p:nvPr/>
        </p:nvSpPr>
        <p:spPr>
          <a:xfrm>
            <a:off x="3431316" y="4167831"/>
            <a:ext cx="2486025" cy="2181225"/>
          </a:xfrm>
          <a:prstGeom prst="rect">
            <a:avLst/>
          </a:prstGeom>
        </p:spPr>
        <p:txBody>
          <a:bodyPr vert="horz" wrap="square" lIns="123825" tIns="123825" rIns="57150" bIns="123825" rtlCol="0" anchor="t" anchorCtr="0">
            <a:spAutoFit/>
          </a:bodyPr>
          <a:lstStyle/>
          <a:p>
            <a:pPr>
              <a:lnSpc>
                <a:spcPct val="150000"/>
              </a:lnSpc>
            </a:pPr>
            <a:r>
              <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rPr>
              <a:t>本产品可显著降低自控系统实现全负荷范围高精度调节的技术难度与建设成本，直接拉高供热企业的运营水平。</a:t>
            </a:r>
            <a:endPar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9" name="TextBox 9"/>
          <p:cNvSpPr txBox="1"/>
          <p:nvPr/>
        </p:nvSpPr>
        <p:spPr>
          <a:xfrm>
            <a:off x="6197085" y="4167831"/>
            <a:ext cx="2486025" cy="2181225"/>
          </a:xfrm>
          <a:prstGeom prst="rect">
            <a:avLst/>
          </a:prstGeom>
        </p:spPr>
        <p:txBody>
          <a:bodyPr vert="horz" wrap="square" lIns="123825" tIns="123825" rIns="57150" bIns="123825" rtlCol="0" anchor="t" anchorCtr="0">
            <a:spAutoFit/>
          </a:bodyPr>
          <a:lstStyle/>
          <a:p>
            <a:pPr>
              <a:lnSpc>
                <a:spcPct val="150000"/>
              </a:lnSpc>
            </a:pPr>
            <a:r>
              <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rPr>
              <a:t>使用维护成本明显低于基于PLC的控制系统，可靠性高于现有PLC控制系统，全部软硬件自主可控，不存在被国外卡脖子等断供风险。</a:t>
            </a:r>
            <a:endPar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0" name="TextBox 10"/>
          <p:cNvSpPr txBox="1"/>
          <p:nvPr/>
        </p:nvSpPr>
        <p:spPr>
          <a:xfrm>
            <a:off x="8962853" y="4167831"/>
            <a:ext cx="2486025" cy="2181225"/>
          </a:xfrm>
          <a:prstGeom prst="rect">
            <a:avLst/>
          </a:prstGeom>
        </p:spPr>
        <p:txBody>
          <a:bodyPr vert="horz" wrap="square" lIns="123825" tIns="123825" rIns="57150" bIns="123825" rtlCol="0" anchor="t" anchorCtr="0">
            <a:spAutoFit/>
          </a:bodyPr>
          <a:lstStyle/>
          <a:p>
            <a:pPr>
              <a:lnSpc>
                <a:spcPct val="150000"/>
              </a:lnSpc>
            </a:pPr>
            <a:r>
              <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rPr>
              <a:t>不存在木马入侵等安全风险，可靠性高于现有PLC控制系统，全部软硬件自主可控，不存在被国外卡脖子等断供风险。</a:t>
            </a:r>
            <a:endPar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1" name="TextBox 11"/>
          <p:cNvSpPr txBox="1"/>
          <p:nvPr/>
        </p:nvSpPr>
        <p:spPr>
          <a:xfrm>
            <a:off x="3414511" y="3303708"/>
            <a:ext cx="2482200" cy="1024128"/>
          </a:xfrm>
          <a:prstGeom prst="rect">
            <a:avLst/>
          </a:prstGeom>
        </p:spPr>
        <p:txBody>
          <a:bodyPr vert="horz" wrap="square" lIns="123825" tIns="123825" rIns="57150" bIns="123825" rtlCol="0" anchor="t" anchorCtr="0">
            <a:spAutoFit/>
          </a:bodyPr>
          <a:lstStyle/>
          <a:p>
            <a:pPr algn="ctr">
              <a:lnSpc>
                <a:spcPct val="120000"/>
              </a:lnSpc>
            </a:pPr>
            <a:r>
              <a:rPr lang="en-US" sz="1605" b="1">
                <a:solidFill>
                  <a:schemeClr val="accent2">
                    <a:alpha val="100000"/>
                  </a:schemeClr>
                </a:solidFill>
                <a:latin typeface="微软雅黑" panose="020B0503020204020204" charset="-122"/>
                <a:ea typeface="微软雅黑" panose="020B0503020204020204" charset="-122"/>
                <a:cs typeface="微软雅黑" panose="020B0503020204020204" charset="-122"/>
              </a:rPr>
              <a:t>降低自控系统技术难度与成本</a:t>
            </a:r>
            <a:endParaRPr lang="en-US" sz="1605" b="1">
              <a:solidFill>
                <a:schemeClr val="accent2">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2" name="TextBox 12"/>
          <p:cNvSpPr txBox="1"/>
          <p:nvPr/>
        </p:nvSpPr>
        <p:spPr>
          <a:xfrm>
            <a:off x="6180280" y="3303708"/>
            <a:ext cx="2482200" cy="1024128"/>
          </a:xfrm>
          <a:prstGeom prst="rect">
            <a:avLst/>
          </a:prstGeom>
        </p:spPr>
        <p:txBody>
          <a:bodyPr vert="horz" wrap="square" lIns="123825" tIns="123825" rIns="57150" bIns="123825" rtlCol="0" anchor="t" anchorCtr="0">
            <a:spAutoFit/>
          </a:bodyPr>
          <a:lstStyle/>
          <a:p>
            <a:pPr algn="ctr">
              <a:lnSpc>
                <a:spcPct val="120000"/>
              </a:lnSpc>
            </a:pPr>
            <a:r>
              <a:rPr lang="en-US" sz="1605" b="1">
                <a:solidFill>
                  <a:schemeClr val="accent2">
                    <a:alpha val="100000"/>
                  </a:schemeClr>
                </a:solidFill>
                <a:latin typeface="微软雅黑" panose="020B0503020204020204" charset="-122"/>
                <a:ea typeface="微软雅黑" panose="020B0503020204020204" charset="-122"/>
                <a:cs typeface="微软雅黑" panose="020B0503020204020204" charset="-122"/>
              </a:rPr>
              <a:t>可靠性高于PLC控制系统</a:t>
            </a:r>
            <a:endParaRPr lang="en-US" sz="1605" b="1">
              <a:solidFill>
                <a:schemeClr val="accent2">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3" name="TextBox 13"/>
          <p:cNvSpPr txBox="1"/>
          <p:nvPr/>
        </p:nvSpPr>
        <p:spPr>
          <a:xfrm>
            <a:off x="8946049" y="3303708"/>
            <a:ext cx="2482200" cy="1024128"/>
          </a:xfrm>
          <a:prstGeom prst="rect">
            <a:avLst/>
          </a:prstGeom>
        </p:spPr>
        <p:txBody>
          <a:bodyPr vert="horz" wrap="square" lIns="123825" tIns="123825" rIns="57150" bIns="123825" rtlCol="0" anchor="t" anchorCtr="0">
            <a:spAutoFit/>
          </a:bodyPr>
          <a:lstStyle/>
          <a:p>
            <a:pPr algn="ctr">
              <a:lnSpc>
                <a:spcPct val="120000"/>
              </a:lnSpc>
            </a:pPr>
            <a:r>
              <a:rPr lang="en-US" sz="1605" b="1">
                <a:solidFill>
                  <a:schemeClr val="accent2">
                    <a:alpha val="100000"/>
                  </a:schemeClr>
                </a:solidFill>
                <a:latin typeface="微软雅黑" panose="020B0503020204020204" charset="-122"/>
                <a:ea typeface="微软雅黑" panose="020B0503020204020204" charset="-122"/>
                <a:cs typeface="微软雅黑" panose="020B0503020204020204" charset="-122"/>
              </a:rPr>
              <a:t>安全风险</a:t>
            </a:r>
            <a:endParaRPr lang="en-US" sz="1605" b="1">
              <a:solidFill>
                <a:schemeClr val="accent2">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4" name="Freeform 14"/>
          <p:cNvSpPr/>
          <p:nvPr/>
        </p:nvSpPr>
        <p:spPr>
          <a:xfrm>
            <a:off x="1551674" y="1945132"/>
            <a:ext cx="676339" cy="719509"/>
          </a:xfrm>
          <a:custGeom>
            <a:avLst/>
            <a:gdLst/>
            <a:ahLst/>
            <a:cxnLst/>
            <a:rect l="l" t="t" r="r" b="b"/>
            <a:pathLst>
              <a:path w="304800" h="304800">
                <a:moveTo>
                  <a:pt x="45720" y="91440"/>
                </a:moveTo>
                <a:cubicBezTo>
                  <a:pt x="45720" y="74676"/>
                  <a:pt x="59436" y="60960"/>
                  <a:pt x="76200" y="60960"/>
                </a:cubicBezTo>
                <a:lnTo>
                  <a:pt x="198120" y="60960"/>
                </a:lnTo>
                <a:lnTo>
                  <a:pt x="259080" y="0"/>
                </a:lnTo>
                <a:lnTo>
                  <a:pt x="289560" y="0"/>
                </a:lnTo>
                <a:lnTo>
                  <a:pt x="289560" y="243840"/>
                </a:lnTo>
                <a:lnTo>
                  <a:pt x="259080" y="243840"/>
                </a:lnTo>
                <a:lnTo>
                  <a:pt x="198120" y="182880"/>
                </a:lnTo>
                <a:lnTo>
                  <a:pt x="76200" y="182880"/>
                </a:lnTo>
                <a:cubicBezTo>
                  <a:pt x="59369" y="182880"/>
                  <a:pt x="45720" y="169231"/>
                  <a:pt x="45720" y="152400"/>
                </a:cubicBezTo>
                <a:lnTo>
                  <a:pt x="45720" y="152400"/>
                </a:lnTo>
                <a:lnTo>
                  <a:pt x="15240" y="152400"/>
                </a:lnTo>
                <a:lnTo>
                  <a:pt x="15240" y="91440"/>
                </a:lnTo>
                <a:lnTo>
                  <a:pt x="45720" y="91440"/>
                </a:lnTo>
                <a:close/>
                <a:moveTo>
                  <a:pt x="167640" y="228600"/>
                </a:moveTo>
                <a:lnTo>
                  <a:pt x="167640" y="304800"/>
                </a:lnTo>
                <a:lnTo>
                  <a:pt x="121920" y="304800"/>
                </a:lnTo>
                <a:lnTo>
                  <a:pt x="96469" y="228600"/>
                </a:lnTo>
                <a:lnTo>
                  <a:pt x="76200" y="228600"/>
                </a:lnTo>
                <a:lnTo>
                  <a:pt x="76200" y="198120"/>
                </a:lnTo>
                <a:lnTo>
                  <a:pt x="198120" y="198120"/>
                </a:lnTo>
                <a:lnTo>
                  <a:pt x="198120" y="228600"/>
                </a:lnTo>
                <a:lnTo>
                  <a:pt x="167640" y="228600"/>
                </a:lnTo>
                <a:close/>
              </a:path>
            </a:pathLst>
          </a:custGeom>
          <a:solidFill>
            <a:srgbClr val="FFFFFF">
              <a:alpha val="100000"/>
            </a:srgbClr>
          </a:solidFill>
        </p:spPr>
      </p:sp>
      <p:sp>
        <p:nvSpPr>
          <p:cNvPr id="15" name="Freeform 15"/>
          <p:cNvSpPr/>
          <p:nvPr/>
        </p:nvSpPr>
        <p:spPr>
          <a:xfrm>
            <a:off x="4217981" y="1867256"/>
            <a:ext cx="875262" cy="875262"/>
          </a:xfrm>
          <a:custGeom>
            <a:avLst/>
            <a:gdLst/>
            <a:ahLst/>
            <a:cxnLst/>
            <a:rect l="l" t="t" r="r" b="b"/>
            <a:pathLst>
              <a:path w="304800" h="304800">
                <a:moveTo>
                  <a:pt x="261518" y="97841"/>
                </a:moveTo>
                <a:cubicBezTo>
                  <a:pt x="249460" y="74143"/>
                  <a:pt x="230657" y="55340"/>
                  <a:pt x="207655" y="43605"/>
                </a:cubicBezTo>
                <a:lnTo>
                  <a:pt x="206959" y="43282"/>
                </a:lnTo>
                <a:lnTo>
                  <a:pt x="186538" y="84277"/>
                </a:lnTo>
                <a:cubicBezTo>
                  <a:pt x="201292" y="91802"/>
                  <a:pt x="212998" y="103508"/>
                  <a:pt x="220323" y="117834"/>
                </a:cubicBezTo>
                <a:lnTo>
                  <a:pt x="220523" y="118262"/>
                </a:lnTo>
                <a:lnTo>
                  <a:pt x="261518" y="97841"/>
                </a:lnTo>
                <a:close/>
                <a:moveTo>
                  <a:pt x="261518" y="206959"/>
                </a:moveTo>
                <a:lnTo>
                  <a:pt x="220523" y="186538"/>
                </a:lnTo>
                <a:cubicBezTo>
                  <a:pt x="212998" y="201292"/>
                  <a:pt x="201292" y="212998"/>
                  <a:pt x="186966" y="220323"/>
                </a:cubicBezTo>
                <a:lnTo>
                  <a:pt x="186538" y="220523"/>
                </a:lnTo>
                <a:lnTo>
                  <a:pt x="206959" y="261518"/>
                </a:lnTo>
                <a:cubicBezTo>
                  <a:pt x="230657" y="249460"/>
                  <a:pt x="249460" y="230657"/>
                  <a:pt x="261195" y="207655"/>
                </a:cubicBezTo>
                <a:lnTo>
                  <a:pt x="261518" y="206959"/>
                </a:lnTo>
                <a:close/>
                <a:moveTo>
                  <a:pt x="97841" y="43282"/>
                </a:moveTo>
                <a:cubicBezTo>
                  <a:pt x="74143" y="55340"/>
                  <a:pt x="55340" y="74143"/>
                  <a:pt x="43605" y="97145"/>
                </a:cubicBezTo>
                <a:lnTo>
                  <a:pt x="43282" y="97841"/>
                </a:lnTo>
                <a:lnTo>
                  <a:pt x="84277" y="118262"/>
                </a:lnTo>
                <a:cubicBezTo>
                  <a:pt x="91802" y="103508"/>
                  <a:pt x="103508" y="91802"/>
                  <a:pt x="117834" y="84477"/>
                </a:cubicBezTo>
                <a:lnTo>
                  <a:pt x="118262" y="84277"/>
                </a:lnTo>
                <a:lnTo>
                  <a:pt x="97841" y="43282"/>
                </a:lnTo>
                <a:close/>
                <a:moveTo>
                  <a:pt x="43282" y="206959"/>
                </a:moveTo>
                <a:cubicBezTo>
                  <a:pt x="55340" y="230657"/>
                  <a:pt x="74143" y="249460"/>
                  <a:pt x="97145" y="261195"/>
                </a:cubicBezTo>
                <a:lnTo>
                  <a:pt x="97841" y="261518"/>
                </a:lnTo>
                <a:lnTo>
                  <a:pt x="118262" y="220523"/>
                </a:lnTo>
                <a:cubicBezTo>
                  <a:pt x="103508" y="212998"/>
                  <a:pt x="91802" y="201292"/>
                  <a:pt x="84477" y="186966"/>
                </a:cubicBezTo>
                <a:lnTo>
                  <a:pt x="84277" y="186538"/>
                </a:lnTo>
                <a:lnTo>
                  <a:pt x="43282" y="206959"/>
                </a:lnTo>
                <a:close/>
                <a:moveTo>
                  <a:pt x="152400" y="304800"/>
                </a:moveTo>
                <a:cubicBezTo>
                  <a:pt x="68228" y="304800"/>
                  <a:pt x="0" y="236572"/>
                  <a:pt x="0" y="152400"/>
                </a:cubicBezTo>
                <a:cubicBezTo>
                  <a:pt x="0" y="68228"/>
                  <a:pt x="68228" y="0"/>
                  <a:pt x="152400" y="0"/>
                </a:cubicBezTo>
                <a:lnTo>
                  <a:pt x="152400" y="0"/>
                </a:lnTo>
                <a:cubicBezTo>
                  <a:pt x="236572" y="0"/>
                  <a:pt x="304800" y="68228"/>
                  <a:pt x="304800" y="152400"/>
                </a:cubicBezTo>
                <a:cubicBezTo>
                  <a:pt x="304800" y="236572"/>
                  <a:pt x="236572" y="304800"/>
                  <a:pt x="152400" y="304800"/>
                </a:cubicBezTo>
                <a:lnTo>
                  <a:pt x="152400" y="304800"/>
                </a:lnTo>
                <a:close/>
                <a:moveTo>
                  <a:pt x="152400" y="198120"/>
                </a:moveTo>
                <a:cubicBezTo>
                  <a:pt x="177651" y="198120"/>
                  <a:pt x="198120" y="177651"/>
                  <a:pt x="198120" y="152400"/>
                </a:cubicBezTo>
                <a:cubicBezTo>
                  <a:pt x="198120" y="127149"/>
                  <a:pt x="177651" y="106680"/>
                  <a:pt x="152400" y="106680"/>
                </a:cubicBezTo>
                <a:lnTo>
                  <a:pt x="152400" y="106680"/>
                </a:lnTo>
                <a:cubicBezTo>
                  <a:pt x="127149" y="106680"/>
                  <a:pt x="106680" y="127149"/>
                  <a:pt x="106680" y="152400"/>
                </a:cubicBezTo>
                <a:cubicBezTo>
                  <a:pt x="106680" y="177651"/>
                  <a:pt x="127149" y="198120"/>
                  <a:pt x="152400" y="198120"/>
                </a:cubicBezTo>
                <a:lnTo>
                  <a:pt x="152400" y="198120"/>
                </a:lnTo>
                <a:close/>
              </a:path>
            </a:pathLst>
          </a:custGeom>
          <a:solidFill>
            <a:srgbClr val="FFFFFF">
              <a:alpha val="100000"/>
            </a:srgbClr>
          </a:solidFill>
        </p:spPr>
      </p:sp>
      <p:sp>
        <p:nvSpPr>
          <p:cNvPr id="16" name="Freeform 16"/>
          <p:cNvSpPr/>
          <p:nvPr/>
        </p:nvSpPr>
        <p:spPr>
          <a:xfrm>
            <a:off x="6838497" y="1841557"/>
            <a:ext cx="884044" cy="884044"/>
          </a:xfrm>
          <a:custGeom>
            <a:avLst/>
            <a:gdLst/>
            <a:ahLst/>
            <a:cxnLst/>
            <a:rect l="l" t="t" r="r" b="b"/>
            <a:pathLst>
              <a:path w="304800" h="304800">
                <a:moveTo>
                  <a:pt x="310886" y="167269"/>
                </a:moveTo>
                <a:cubicBezTo>
                  <a:pt x="310886" y="167269"/>
                  <a:pt x="267148" y="122672"/>
                  <a:pt x="206873" y="122672"/>
                </a:cubicBezTo>
                <a:cubicBezTo>
                  <a:pt x="147980" y="122672"/>
                  <a:pt x="89764" y="167269"/>
                  <a:pt x="89764" y="167269"/>
                </a:cubicBezTo>
                <a:lnTo>
                  <a:pt x="57064" y="153619"/>
                </a:lnTo>
                <a:lnTo>
                  <a:pt x="57064" y="193662"/>
                </a:lnTo>
                <a:cubicBezTo>
                  <a:pt x="62217" y="195415"/>
                  <a:pt x="65989" y="200158"/>
                  <a:pt x="65989" y="205902"/>
                </a:cubicBezTo>
                <a:cubicBezTo>
                  <a:pt x="65989" y="211703"/>
                  <a:pt x="62141" y="216456"/>
                  <a:pt x="56912" y="218170"/>
                </a:cubicBezTo>
                <a:lnTo>
                  <a:pt x="66580" y="245135"/>
                </a:lnTo>
                <a:lnTo>
                  <a:pt x="38043" y="245135"/>
                </a:lnTo>
                <a:lnTo>
                  <a:pt x="47796" y="217942"/>
                </a:lnTo>
                <a:cubicBezTo>
                  <a:pt x="43110" y="215951"/>
                  <a:pt x="39834" y="211322"/>
                  <a:pt x="39834" y="205902"/>
                </a:cubicBezTo>
                <a:cubicBezTo>
                  <a:pt x="39834" y="200597"/>
                  <a:pt x="43015" y="196082"/>
                  <a:pt x="47558" y="194024"/>
                </a:cubicBezTo>
                <a:lnTo>
                  <a:pt x="47558" y="149647"/>
                </a:lnTo>
                <a:lnTo>
                  <a:pt x="0" y="129816"/>
                </a:lnTo>
                <a:lnTo>
                  <a:pt x="209255" y="35890"/>
                </a:lnTo>
                <a:lnTo>
                  <a:pt x="401241" y="130997"/>
                </a:lnTo>
                <a:lnTo>
                  <a:pt x="310886" y="167269"/>
                </a:lnTo>
                <a:close/>
                <a:moveTo>
                  <a:pt x="204492" y="145266"/>
                </a:moveTo>
                <a:cubicBezTo>
                  <a:pt x="265128" y="145266"/>
                  <a:pt x="294846" y="177365"/>
                  <a:pt x="294846" y="177365"/>
                </a:cubicBezTo>
                <a:lnTo>
                  <a:pt x="294846" y="243945"/>
                </a:lnTo>
                <a:cubicBezTo>
                  <a:pt x="294846" y="243945"/>
                  <a:pt x="263938" y="268910"/>
                  <a:pt x="199739" y="268910"/>
                </a:cubicBezTo>
                <a:cubicBezTo>
                  <a:pt x="135541" y="268910"/>
                  <a:pt x="114138" y="243945"/>
                  <a:pt x="114138" y="243945"/>
                </a:cubicBezTo>
                <a:lnTo>
                  <a:pt x="114138" y="177365"/>
                </a:lnTo>
                <a:cubicBezTo>
                  <a:pt x="114138" y="177365"/>
                  <a:pt x="143856" y="145266"/>
                  <a:pt x="204492" y="145266"/>
                </a:cubicBezTo>
                <a:close/>
                <a:moveTo>
                  <a:pt x="203302" y="254641"/>
                </a:moveTo>
                <a:cubicBezTo>
                  <a:pt x="245326" y="254641"/>
                  <a:pt x="279397" y="246116"/>
                  <a:pt x="279397" y="235620"/>
                </a:cubicBezTo>
                <a:cubicBezTo>
                  <a:pt x="279397" y="225123"/>
                  <a:pt x="245326" y="216599"/>
                  <a:pt x="203302" y="216599"/>
                </a:cubicBezTo>
                <a:cubicBezTo>
                  <a:pt x="161277" y="216599"/>
                  <a:pt x="127216" y="225123"/>
                  <a:pt x="127216" y="235620"/>
                </a:cubicBezTo>
                <a:cubicBezTo>
                  <a:pt x="127216" y="246116"/>
                  <a:pt x="161277" y="254641"/>
                  <a:pt x="203302" y="254641"/>
                </a:cubicBezTo>
                <a:close/>
              </a:path>
            </a:pathLst>
          </a:custGeom>
          <a:solidFill>
            <a:srgbClr val="FFFFFF">
              <a:alpha val="100000"/>
            </a:srgbClr>
          </a:solidFill>
        </p:spPr>
      </p:sp>
      <p:sp>
        <p:nvSpPr>
          <p:cNvPr id="17" name="Freeform 17"/>
          <p:cNvSpPr/>
          <p:nvPr/>
        </p:nvSpPr>
        <p:spPr>
          <a:xfrm>
            <a:off x="9781268" y="1899006"/>
            <a:ext cx="811761" cy="811761"/>
          </a:xfrm>
          <a:custGeom>
            <a:avLst/>
            <a:gdLst/>
            <a:ahLst/>
            <a:cxnLst/>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sp>
      <p:grpSp>
        <p:nvGrpSpPr>
          <p:cNvPr id="18" name="Group 18"/>
          <p:cNvGrpSpPr/>
          <p:nvPr/>
        </p:nvGrpSpPr>
        <p:grpSpPr>
          <a:xfrm>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sp>
        <p:sp>
          <p:nvSpPr>
            <p:cNvPr id="20" name="AutoShape 20"/>
            <p:cNvSpPr/>
            <p:nvPr/>
          </p:nvSpPr>
          <p:spPr>
            <a:xfrm>
              <a:off x="575049" y="337743"/>
              <a:ext cx="78137" cy="78137"/>
            </a:xfrm>
            <a:prstGeom prst="ellipse">
              <a:avLst/>
            </a:prstGeom>
            <a:solidFill>
              <a:schemeClr val="accent1">
                <a:alpha val="80000"/>
              </a:schemeClr>
            </a:solidFill>
          </p:spPr>
        </p:sp>
        <p:sp>
          <p:nvSpPr>
            <p:cNvPr id="21" name="AutoShape 21"/>
            <p:cNvSpPr/>
            <p:nvPr/>
          </p:nvSpPr>
          <p:spPr>
            <a:xfrm>
              <a:off x="689125" y="339460"/>
              <a:ext cx="74704" cy="74704"/>
            </a:xfrm>
            <a:prstGeom prst="ellipse">
              <a:avLst/>
            </a:prstGeom>
            <a:solidFill>
              <a:schemeClr val="accent1">
                <a:alpha val="60000"/>
              </a:schemeClr>
            </a:solidFill>
          </p:spPr>
        </p:sp>
        <p:sp>
          <p:nvSpPr>
            <p:cNvPr id="22" name="AutoShape 22"/>
            <p:cNvSpPr/>
            <p:nvPr/>
          </p:nvSpPr>
          <p:spPr>
            <a:xfrm>
              <a:off x="799768" y="348430"/>
              <a:ext cx="69238" cy="69238"/>
            </a:xfrm>
            <a:prstGeom prst="ellipse">
              <a:avLst/>
            </a:prstGeom>
            <a:solidFill>
              <a:schemeClr val="accent1">
                <a:alpha val="40000"/>
              </a:schemeClr>
            </a:solidFill>
          </p:spPr>
        </p:sp>
        <p:sp>
          <p:nvSpPr>
            <p:cNvPr id="23" name="AutoShape 23"/>
            <p:cNvSpPr/>
            <p:nvPr/>
          </p:nvSpPr>
          <p:spPr>
            <a:xfrm>
              <a:off x="904945" y="344297"/>
              <a:ext cx="65594" cy="65594"/>
            </a:xfrm>
            <a:prstGeom prst="ellipse">
              <a:avLst/>
            </a:prstGeom>
            <a:solidFill>
              <a:schemeClr val="accent1">
                <a:alpha val="20000"/>
              </a:schemeClr>
            </a:solidFill>
          </p:spPr>
        </p:sp>
        <p:sp>
          <p:nvSpPr>
            <p:cNvPr id="24" name="AutoShape 24"/>
            <p:cNvSpPr/>
            <p:nvPr/>
          </p:nvSpPr>
          <p:spPr>
            <a:xfrm>
              <a:off x="454963" y="448942"/>
              <a:ext cx="84147" cy="84147"/>
            </a:xfrm>
            <a:prstGeom prst="ellipse">
              <a:avLst/>
            </a:prstGeom>
            <a:solidFill>
              <a:schemeClr val="accent1">
                <a:alpha val="100000"/>
              </a:schemeClr>
            </a:solidFill>
          </p:spPr>
        </p:sp>
        <p:sp>
          <p:nvSpPr>
            <p:cNvPr id="25" name="AutoShape 25"/>
            <p:cNvSpPr/>
            <p:nvPr/>
          </p:nvSpPr>
          <p:spPr>
            <a:xfrm>
              <a:off x="575049" y="455517"/>
              <a:ext cx="78137" cy="78137"/>
            </a:xfrm>
            <a:prstGeom prst="ellipse">
              <a:avLst/>
            </a:prstGeom>
            <a:solidFill>
              <a:schemeClr val="accent1">
                <a:alpha val="80000"/>
              </a:schemeClr>
            </a:solidFill>
          </p:spPr>
        </p:sp>
        <p:sp>
          <p:nvSpPr>
            <p:cNvPr id="26" name="AutoShape 26"/>
            <p:cNvSpPr/>
            <p:nvPr/>
          </p:nvSpPr>
          <p:spPr>
            <a:xfrm>
              <a:off x="689125" y="457233"/>
              <a:ext cx="74704" cy="74704"/>
            </a:xfrm>
            <a:prstGeom prst="ellipse">
              <a:avLst/>
            </a:prstGeom>
            <a:solidFill>
              <a:schemeClr val="accent1">
                <a:alpha val="60000"/>
              </a:schemeClr>
            </a:solidFill>
          </p:spPr>
        </p:sp>
        <p:sp>
          <p:nvSpPr>
            <p:cNvPr id="27" name="AutoShape 27"/>
            <p:cNvSpPr/>
            <p:nvPr/>
          </p:nvSpPr>
          <p:spPr>
            <a:xfrm>
              <a:off x="799768" y="466203"/>
              <a:ext cx="69238" cy="69238"/>
            </a:xfrm>
            <a:prstGeom prst="ellipse">
              <a:avLst/>
            </a:prstGeom>
            <a:solidFill>
              <a:schemeClr val="accent1">
                <a:alpha val="40000"/>
              </a:schemeClr>
            </a:solidFill>
          </p:spPr>
        </p:sp>
        <p:sp>
          <p:nvSpPr>
            <p:cNvPr id="28" name="AutoShape 28"/>
            <p:cNvSpPr/>
            <p:nvPr/>
          </p:nvSpPr>
          <p:spPr>
            <a:xfrm>
              <a:off x="904945" y="462070"/>
              <a:ext cx="65594" cy="65594"/>
            </a:xfrm>
            <a:prstGeom prst="ellipse">
              <a:avLst/>
            </a:prstGeom>
            <a:solidFill>
              <a:schemeClr val="accent1">
                <a:alpha val="20000"/>
              </a:schemeClr>
            </a:solidFill>
          </p:spPr>
        </p:sp>
        <p:sp>
          <p:nvSpPr>
            <p:cNvPr id="29" name="AutoShape 29"/>
            <p:cNvSpPr/>
            <p:nvPr/>
          </p:nvSpPr>
          <p:spPr>
            <a:xfrm>
              <a:off x="454963" y="566715"/>
              <a:ext cx="84147" cy="84147"/>
            </a:xfrm>
            <a:prstGeom prst="ellipse">
              <a:avLst/>
            </a:prstGeom>
            <a:solidFill>
              <a:schemeClr val="accent1">
                <a:alpha val="100000"/>
              </a:schemeClr>
            </a:solidFill>
          </p:spPr>
        </p:sp>
        <p:sp>
          <p:nvSpPr>
            <p:cNvPr id="30" name="AutoShape 30"/>
            <p:cNvSpPr/>
            <p:nvPr/>
          </p:nvSpPr>
          <p:spPr>
            <a:xfrm>
              <a:off x="575049" y="573291"/>
              <a:ext cx="78137" cy="78137"/>
            </a:xfrm>
            <a:prstGeom prst="ellipse">
              <a:avLst/>
            </a:prstGeom>
            <a:solidFill>
              <a:schemeClr val="accent1">
                <a:alpha val="80000"/>
              </a:schemeClr>
            </a:solidFill>
          </p:spPr>
        </p:sp>
        <p:sp>
          <p:nvSpPr>
            <p:cNvPr id="31" name="AutoShape 31"/>
            <p:cNvSpPr/>
            <p:nvPr/>
          </p:nvSpPr>
          <p:spPr>
            <a:xfrm>
              <a:off x="689125" y="575007"/>
              <a:ext cx="74704" cy="74704"/>
            </a:xfrm>
            <a:prstGeom prst="ellipse">
              <a:avLst/>
            </a:prstGeom>
            <a:solidFill>
              <a:schemeClr val="accent1">
                <a:alpha val="60000"/>
              </a:schemeClr>
            </a:solidFill>
          </p:spPr>
        </p:sp>
        <p:sp>
          <p:nvSpPr>
            <p:cNvPr id="32" name="AutoShape 32"/>
            <p:cNvSpPr/>
            <p:nvPr/>
          </p:nvSpPr>
          <p:spPr>
            <a:xfrm>
              <a:off x="799768" y="583977"/>
              <a:ext cx="69238" cy="69238"/>
            </a:xfrm>
            <a:prstGeom prst="ellipse">
              <a:avLst/>
            </a:prstGeom>
            <a:solidFill>
              <a:schemeClr val="accent1">
                <a:alpha val="40000"/>
              </a:schemeClr>
            </a:solidFill>
          </p:spPr>
        </p:sp>
        <p:sp>
          <p:nvSpPr>
            <p:cNvPr id="33" name="AutoShape 33"/>
            <p:cNvSpPr/>
            <p:nvPr/>
          </p:nvSpPr>
          <p:spPr>
            <a:xfrm>
              <a:off x="904945" y="579844"/>
              <a:ext cx="65594" cy="65594"/>
            </a:xfrm>
            <a:prstGeom prst="ellipse">
              <a:avLst/>
            </a:prstGeom>
            <a:solidFill>
              <a:schemeClr val="accent1">
                <a:alpha val="20000"/>
              </a:schemeClr>
            </a:solidFill>
          </p:spPr>
        </p:sp>
        <p:sp>
          <p:nvSpPr>
            <p:cNvPr id="34" name="AutoShape 34"/>
            <p:cNvSpPr/>
            <p:nvPr/>
          </p:nvSpPr>
          <p:spPr>
            <a:xfrm>
              <a:off x="454963" y="684489"/>
              <a:ext cx="84147" cy="84147"/>
            </a:xfrm>
            <a:prstGeom prst="ellipse">
              <a:avLst/>
            </a:prstGeom>
            <a:solidFill>
              <a:schemeClr val="accent1">
                <a:alpha val="100000"/>
              </a:schemeClr>
            </a:solidFill>
          </p:spPr>
        </p:sp>
        <p:sp>
          <p:nvSpPr>
            <p:cNvPr id="35" name="AutoShape 35"/>
            <p:cNvSpPr/>
            <p:nvPr/>
          </p:nvSpPr>
          <p:spPr>
            <a:xfrm>
              <a:off x="575049" y="691064"/>
              <a:ext cx="78137" cy="78137"/>
            </a:xfrm>
            <a:prstGeom prst="ellipse">
              <a:avLst/>
            </a:prstGeom>
            <a:solidFill>
              <a:schemeClr val="accent1">
                <a:alpha val="80000"/>
              </a:schemeClr>
            </a:solidFill>
          </p:spPr>
        </p:sp>
        <p:sp>
          <p:nvSpPr>
            <p:cNvPr id="36" name="AutoShape 36"/>
            <p:cNvSpPr/>
            <p:nvPr/>
          </p:nvSpPr>
          <p:spPr>
            <a:xfrm>
              <a:off x="689125" y="692781"/>
              <a:ext cx="74704" cy="74704"/>
            </a:xfrm>
            <a:prstGeom prst="ellipse">
              <a:avLst/>
            </a:prstGeom>
            <a:solidFill>
              <a:schemeClr val="accent1">
                <a:alpha val="60000"/>
              </a:schemeClr>
            </a:solidFill>
          </p:spPr>
        </p:sp>
        <p:sp>
          <p:nvSpPr>
            <p:cNvPr id="37" name="AutoShape 37"/>
            <p:cNvSpPr/>
            <p:nvPr/>
          </p:nvSpPr>
          <p:spPr>
            <a:xfrm>
              <a:off x="799768" y="701751"/>
              <a:ext cx="69238" cy="69238"/>
            </a:xfrm>
            <a:prstGeom prst="ellipse">
              <a:avLst/>
            </a:prstGeom>
            <a:solidFill>
              <a:schemeClr val="accent1">
                <a:alpha val="40000"/>
              </a:schemeClr>
            </a:solidFill>
          </p:spPr>
        </p:sp>
        <p:sp>
          <p:nvSpPr>
            <p:cNvPr id="38" name="AutoShape 38"/>
            <p:cNvSpPr/>
            <p:nvPr/>
          </p:nvSpPr>
          <p:spPr>
            <a:xfrm>
              <a:off x="904945" y="697618"/>
              <a:ext cx="65594" cy="65594"/>
            </a:xfrm>
            <a:prstGeom prst="ellipse">
              <a:avLst/>
            </a:prstGeom>
            <a:solidFill>
              <a:schemeClr val="accent1">
                <a:alpha val="20000"/>
              </a:schemeClr>
            </a:solidFill>
          </p:spPr>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技术特点</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pic>
        <p:nvPicPr>
          <p:cNvPr id="54" name="图片 53" descr="欧莱克科技"/>
          <p:cNvPicPr>
            <a:picLocks noChangeAspect="1"/>
          </p:cNvPicPr>
          <p:nvPr/>
        </p:nvPicPr>
        <p:blipFill>
          <a:blip r:embed="rId1"/>
          <a:stretch>
            <a:fillRect/>
          </a:stretch>
        </p:blipFill>
        <p:spPr>
          <a:xfrm>
            <a:off x="9405620" y="283210"/>
            <a:ext cx="2681605" cy="698500"/>
          </a:xfrm>
          <a:prstGeom prst="rect">
            <a:avLst/>
          </a:prstGeo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6" name="TextBox 6"/>
          <p:cNvSpPr txBox="1"/>
          <p:nvPr/>
        </p:nvSpPr>
        <p:spPr>
          <a:xfrm>
            <a:off x="1867037" y="1055664"/>
            <a:ext cx="9115425" cy="2602123"/>
          </a:xfrm>
          <a:prstGeom prst="rect">
            <a:avLst/>
          </a:prstGeom>
        </p:spPr>
        <p:txBody>
          <a:bodyPr vert="horz" wrap="square" lIns="123825" tIns="123825" rIns="57150" bIns="123825" rtlCol="0" anchor="t" anchorCtr="0">
            <a:spAutoFit/>
          </a:bodyPr>
          <a:lstStyle/>
          <a:p>
            <a:pPr>
              <a:lnSpc>
                <a:spcPct val="150000"/>
              </a:lnSpc>
              <a:spcBef>
                <a:spcPts val="450"/>
              </a:spcBef>
            </a:pPr>
            <a:r>
              <a:rPr lang="en-US" sz="11550" b="1" dirty="0" smtClean="0">
                <a:solidFill>
                  <a:srgbClr val="FFFFFF">
                    <a:alpha val="100000"/>
                  </a:srgbClr>
                </a:solidFill>
                <a:latin typeface="微软雅黑" panose="020B0503020204020204" charset="-122"/>
                <a:ea typeface="微软雅黑" panose="020B0503020204020204" charset="-122"/>
                <a:cs typeface="微软雅黑" panose="020B0503020204020204" charset="-122"/>
              </a:rPr>
              <a:t>0</a:t>
            </a:r>
            <a:r>
              <a:rPr lang="en-US" altLang="zh-CN" sz="11550" b="1" dirty="0" smtClean="0">
                <a:solidFill>
                  <a:srgbClr val="FFFFFF">
                    <a:alpha val="100000"/>
                  </a:srgbClr>
                </a:solidFill>
                <a:latin typeface="微软雅黑" panose="020B0503020204020204" charset="-122"/>
                <a:ea typeface="微软雅黑" panose="020B0503020204020204" charset="-122"/>
                <a:cs typeface="微软雅黑" panose="020B0503020204020204" charset="-122"/>
              </a:rPr>
              <a:t>6</a:t>
            </a:r>
            <a:endParaRPr lang="en-US" sz="11550" b="1" dirty="0">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7" name="TextBox 7"/>
          <p:cNvSpPr txBox="1"/>
          <p:nvPr/>
        </p:nvSpPr>
        <p:spPr>
          <a:xfrm>
            <a:off x="1969467" y="3476591"/>
            <a:ext cx="8460177" cy="2669937"/>
          </a:xfrm>
          <a:prstGeom prst="rect">
            <a:avLst/>
          </a:prstGeom>
        </p:spPr>
        <p:txBody>
          <a:bodyPr vert="horz" wrap="square" lIns="123825" tIns="123825" rIns="57150" bIns="123825" rtlCol="0" anchor="t" anchorCtr="0">
            <a:normAutofit/>
          </a:bodyPr>
          <a:lstStyle/>
          <a:p>
            <a:pPr>
              <a:lnSpc>
                <a:spcPct val="174000"/>
              </a:lnSpc>
            </a:pPr>
            <a:r>
              <a:rPr lang="zh-CN" altLang="en-US" sz="3075" b="1" dirty="0" smtClean="0">
                <a:solidFill>
                  <a:srgbClr val="FFFFFF">
                    <a:alpha val="100000"/>
                  </a:srgbClr>
                </a:solidFill>
                <a:latin typeface="微软雅黑" panose="020B0503020204020204" charset="-122"/>
                <a:ea typeface="微软雅黑" panose="020B0503020204020204" charset="-122"/>
                <a:cs typeface="微软雅黑" panose="020B0503020204020204" charset="-122"/>
              </a:rPr>
              <a:t>产品</a:t>
            </a:r>
            <a:r>
              <a:rPr lang="en-US" sz="3075" b="1" dirty="0" err="1" smtClean="0">
                <a:solidFill>
                  <a:srgbClr val="FFFFFF">
                    <a:alpha val="100000"/>
                  </a:srgbClr>
                </a:solidFill>
                <a:latin typeface="微软雅黑" panose="020B0503020204020204" charset="-122"/>
                <a:ea typeface="微软雅黑" panose="020B0503020204020204" charset="-122"/>
                <a:cs typeface="微软雅黑" panose="020B0503020204020204" charset="-122"/>
              </a:rPr>
              <a:t>优势</a:t>
            </a:r>
            <a:endParaRPr lang="en-US" sz="3075" b="1" dirty="0">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pic>
        <p:nvPicPr>
          <p:cNvPr id="8" name="图片 7" descr="欧莱克科技"/>
          <p:cNvPicPr>
            <a:picLocks noChangeAspect="1"/>
          </p:cNvPicPr>
          <p:nvPr/>
        </p:nvPicPr>
        <p:blipFill>
          <a:blip r:embed="rId2"/>
          <a:stretch>
            <a:fillRect/>
          </a:stretch>
        </p:blipFill>
        <p:spPr>
          <a:xfrm>
            <a:off x="9829800" y="228600"/>
            <a:ext cx="1873250" cy="487680"/>
          </a:xfrm>
          <a:prstGeom prst="rect">
            <a:avLst/>
          </a:prstGeo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grpSp>
        <p:nvGrpSpPr>
          <p:cNvPr id="2" name="Group 2"/>
          <p:cNvGrpSpPr/>
          <p:nvPr/>
        </p:nvGrpSpPr>
        <p:grpSpPr>
          <a:xfrm>
            <a:off x="4078891" y="1977866"/>
            <a:ext cx="3694081" cy="3705321"/>
            <a:chOff x="4078891" y="1977866"/>
            <a:chExt cx="3694081" cy="3705321"/>
          </a:xfrm>
        </p:grpSpPr>
        <p:sp>
          <p:nvSpPr>
            <p:cNvPr id="3" name="Freeform 3"/>
            <p:cNvSpPr/>
            <p:nvPr/>
          </p:nvSpPr>
          <p:spPr>
            <a:xfrm>
              <a:off x="5357622" y="1977866"/>
              <a:ext cx="2415350" cy="2409920"/>
            </a:xfrm>
            <a:custGeom>
              <a:avLst/>
              <a:gdLst/>
              <a:ahLst/>
              <a:cxnLst/>
              <a:rect l="l" t="t" r="r" b="b"/>
              <a:pathLst>
                <a:path w="188" h="188">
                  <a:moveTo>
                    <a:pt x="27" y="27"/>
                  </a:moveTo>
                  <a:cubicBezTo>
                    <a:pt x="0" y="54"/>
                    <a:pt x="8" y="106"/>
                    <a:pt x="45" y="143"/>
                  </a:cubicBezTo>
                  <a:cubicBezTo>
                    <a:pt x="81" y="180"/>
                    <a:pt x="134" y="188"/>
                    <a:pt x="161" y="161"/>
                  </a:cubicBezTo>
                  <a:cubicBezTo>
                    <a:pt x="188" y="133"/>
                    <a:pt x="180" y="81"/>
                    <a:pt x="144" y="44"/>
                  </a:cubicBezTo>
                  <a:cubicBezTo>
                    <a:pt x="107" y="7"/>
                    <a:pt x="54" y="0"/>
                    <a:pt x="27" y="27"/>
                  </a:cubicBezTo>
                  <a:close/>
                  <a:moveTo>
                    <a:pt x="136" y="154"/>
                  </a:moveTo>
                  <a:cubicBezTo>
                    <a:pt x="114" y="176"/>
                    <a:pt x="74" y="169"/>
                    <a:pt x="45" y="141"/>
                  </a:cubicBezTo>
                  <a:cubicBezTo>
                    <a:pt x="16" y="112"/>
                    <a:pt x="10" y="71"/>
                    <a:pt x="31" y="50"/>
                  </a:cubicBezTo>
                  <a:cubicBezTo>
                    <a:pt x="53" y="29"/>
                    <a:pt x="93" y="35"/>
                    <a:pt x="122" y="64"/>
                  </a:cubicBezTo>
                  <a:cubicBezTo>
                    <a:pt x="151" y="92"/>
                    <a:pt x="157" y="133"/>
                    <a:pt x="136" y="154"/>
                  </a:cubicBezTo>
                  <a:close/>
                </a:path>
              </a:pathLst>
            </a:custGeom>
            <a:solidFill>
              <a:schemeClr val="accent2">
                <a:alpha val="100000"/>
              </a:schemeClr>
            </a:solidFill>
          </p:spPr>
        </p:sp>
        <p:sp>
          <p:nvSpPr>
            <p:cNvPr id="4" name="Freeform 4"/>
            <p:cNvSpPr/>
            <p:nvPr/>
          </p:nvSpPr>
          <p:spPr>
            <a:xfrm>
              <a:off x="4840891" y="3678460"/>
              <a:ext cx="2566702" cy="2004727"/>
            </a:xfrm>
            <a:custGeom>
              <a:avLst/>
              <a:gdLst/>
              <a:ahLst/>
              <a:cxnLst/>
              <a:rect l="l" t="t" r="r" b="b"/>
              <a:pathLst>
                <a:path w="200" h="156">
                  <a:moveTo>
                    <a:pt x="193" y="61"/>
                  </a:moveTo>
                  <a:cubicBezTo>
                    <a:pt x="186" y="23"/>
                    <a:pt x="139" y="0"/>
                    <a:pt x="88" y="9"/>
                  </a:cubicBezTo>
                  <a:cubicBezTo>
                    <a:pt x="36" y="18"/>
                    <a:pt x="0" y="57"/>
                    <a:pt x="7" y="95"/>
                  </a:cubicBezTo>
                  <a:cubicBezTo>
                    <a:pt x="14" y="133"/>
                    <a:pt x="61" y="156"/>
                    <a:pt x="113" y="147"/>
                  </a:cubicBezTo>
                  <a:cubicBezTo>
                    <a:pt x="164" y="138"/>
                    <a:pt x="200" y="99"/>
                    <a:pt x="193" y="61"/>
                  </a:cubicBezTo>
                  <a:close/>
                  <a:moveTo>
                    <a:pt x="27" y="78"/>
                  </a:moveTo>
                  <a:cubicBezTo>
                    <a:pt x="22" y="48"/>
                    <a:pt x="50" y="18"/>
                    <a:pt x="90" y="11"/>
                  </a:cubicBezTo>
                  <a:cubicBezTo>
                    <a:pt x="130" y="4"/>
                    <a:pt x="167" y="22"/>
                    <a:pt x="172" y="51"/>
                  </a:cubicBezTo>
                  <a:cubicBezTo>
                    <a:pt x="177" y="81"/>
                    <a:pt x="149" y="111"/>
                    <a:pt x="109" y="118"/>
                  </a:cubicBezTo>
                  <a:cubicBezTo>
                    <a:pt x="69" y="125"/>
                    <a:pt x="32" y="107"/>
                    <a:pt x="27" y="78"/>
                  </a:cubicBezTo>
                  <a:close/>
                </a:path>
              </a:pathLst>
            </a:custGeom>
            <a:solidFill>
              <a:schemeClr val="accent3">
                <a:alpha val="100000"/>
              </a:schemeClr>
            </a:solidFill>
          </p:spPr>
        </p:sp>
        <p:sp>
          <p:nvSpPr>
            <p:cNvPr id="5" name="Freeform 5"/>
            <p:cNvSpPr/>
            <p:nvPr/>
          </p:nvSpPr>
          <p:spPr>
            <a:xfrm>
              <a:off x="4078891" y="2296668"/>
              <a:ext cx="1961483" cy="2545080"/>
            </a:xfrm>
            <a:custGeom>
              <a:avLst/>
              <a:gdLst/>
              <a:ahLst/>
              <a:cxnLst/>
              <a:rect l="l" t="t" r="r" b="b"/>
              <a:pathLst>
                <a:path w="153" h="198">
                  <a:moveTo>
                    <a:pt x="63" y="193"/>
                  </a:moveTo>
                  <a:cubicBezTo>
                    <a:pt x="101" y="198"/>
                    <a:pt x="138" y="161"/>
                    <a:pt x="146" y="109"/>
                  </a:cubicBezTo>
                  <a:cubicBezTo>
                    <a:pt x="153" y="57"/>
                    <a:pt x="128" y="11"/>
                    <a:pt x="90" y="5"/>
                  </a:cubicBezTo>
                  <a:cubicBezTo>
                    <a:pt x="51" y="0"/>
                    <a:pt x="14" y="37"/>
                    <a:pt x="7" y="89"/>
                  </a:cubicBezTo>
                  <a:cubicBezTo>
                    <a:pt x="0" y="141"/>
                    <a:pt x="25" y="187"/>
                    <a:pt x="63" y="193"/>
                  </a:cubicBezTo>
                  <a:close/>
                  <a:moveTo>
                    <a:pt x="100" y="30"/>
                  </a:moveTo>
                  <a:cubicBezTo>
                    <a:pt x="129" y="34"/>
                    <a:pt x="149" y="70"/>
                    <a:pt x="143" y="110"/>
                  </a:cubicBezTo>
                  <a:cubicBezTo>
                    <a:pt x="137" y="151"/>
                    <a:pt x="109" y="180"/>
                    <a:pt x="79" y="176"/>
                  </a:cubicBezTo>
                  <a:cubicBezTo>
                    <a:pt x="49" y="171"/>
                    <a:pt x="29" y="135"/>
                    <a:pt x="35" y="95"/>
                  </a:cubicBezTo>
                  <a:cubicBezTo>
                    <a:pt x="41" y="55"/>
                    <a:pt x="70" y="25"/>
                    <a:pt x="100" y="30"/>
                  </a:cubicBezTo>
                  <a:close/>
                </a:path>
              </a:pathLst>
            </a:custGeom>
            <a:solidFill>
              <a:schemeClr val="accent1">
                <a:alpha val="100000"/>
              </a:schemeClr>
            </a:solidFill>
          </p:spPr>
        </p:sp>
        <p:sp>
          <p:nvSpPr>
            <p:cNvPr id="6" name="Freeform 6"/>
            <p:cNvSpPr/>
            <p:nvPr/>
          </p:nvSpPr>
          <p:spPr>
            <a:xfrm>
              <a:off x="5862351" y="4407027"/>
              <a:ext cx="523684" cy="547497"/>
            </a:xfrm>
            <a:custGeom>
              <a:avLst/>
              <a:gdLst/>
              <a:ahLst/>
              <a:cxnLst/>
              <a:rect l="l" t="t" r="r" b="b"/>
              <a:pathLst>
                <a:path w="485" h="507">
                  <a:moveTo>
                    <a:pt x="161" y="500"/>
                  </a:moveTo>
                  <a:cubicBezTo>
                    <a:pt x="133" y="483"/>
                    <a:pt x="23" y="368"/>
                    <a:pt x="7" y="338"/>
                  </a:cubicBezTo>
                  <a:cubicBezTo>
                    <a:pt x="2" y="329"/>
                    <a:pt x="0" y="318"/>
                    <a:pt x="2" y="308"/>
                  </a:cubicBezTo>
                  <a:cubicBezTo>
                    <a:pt x="3" y="298"/>
                    <a:pt x="7" y="288"/>
                    <a:pt x="15" y="280"/>
                  </a:cubicBezTo>
                  <a:cubicBezTo>
                    <a:pt x="254" y="30"/>
                    <a:pt x="254" y="30"/>
                    <a:pt x="254" y="30"/>
                  </a:cubicBezTo>
                  <a:cubicBezTo>
                    <a:pt x="265" y="18"/>
                    <a:pt x="279" y="11"/>
                    <a:pt x="295" y="9"/>
                  </a:cubicBezTo>
                  <a:cubicBezTo>
                    <a:pt x="364" y="2"/>
                    <a:pt x="364" y="2"/>
                    <a:pt x="364" y="2"/>
                  </a:cubicBezTo>
                  <a:cubicBezTo>
                    <a:pt x="385" y="0"/>
                    <a:pt x="404" y="7"/>
                    <a:pt x="420" y="22"/>
                  </a:cubicBezTo>
                  <a:cubicBezTo>
                    <a:pt x="463" y="68"/>
                    <a:pt x="463" y="68"/>
                    <a:pt x="463" y="68"/>
                  </a:cubicBezTo>
                  <a:cubicBezTo>
                    <a:pt x="478" y="84"/>
                    <a:pt x="485" y="104"/>
                    <a:pt x="482" y="126"/>
                  </a:cubicBezTo>
                  <a:cubicBezTo>
                    <a:pt x="475" y="198"/>
                    <a:pt x="475" y="198"/>
                    <a:pt x="475" y="198"/>
                  </a:cubicBezTo>
                  <a:cubicBezTo>
                    <a:pt x="474" y="215"/>
                    <a:pt x="467" y="229"/>
                    <a:pt x="456" y="241"/>
                  </a:cubicBezTo>
                  <a:cubicBezTo>
                    <a:pt x="217" y="492"/>
                    <a:pt x="217" y="492"/>
                    <a:pt x="217" y="492"/>
                  </a:cubicBezTo>
                  <a:cubicBezTo>
                    <a:pt x="209" y="500"/>
                    <a:pt x="200" y="504"/>
                    <a:pt x="190" y="506"/>
                  </a:cubicBezTo>
                  <a:cubicBezTo>
                    <a:pt x="181" y="507"/>
                    <a:pt x="170" y="505"/>
                    <a:pt x="161" y="500"/>
                  </a:cubicBezTo>
                  <a:close/>
                  <a:moveTo>
                    <a:pt x="376" y="65"/>
                  </a:moveTo>
                  <a:cubicBezTo>
                    <a:pt x="351" y="65"/>
                    <a:pt x="330" y="87"/>
                    <a:pt x="330" y="113"/>
                  </a:cubicBezTo>
                  <a:cubicBezTo>
                    <a:pt x="330" y="140"/>
                    <a:pt x="351" y="161"/>
                    <a:pt x="376" y="161"/>
                  </a:cubicBezTo>
                  <a:cubicBezTo>
                    <a:pt x="402" y="161"/>
                    <a:pt x="422" y="140"/>
                    <a:pt x="422" y="113"/>
                  </a:cubicBezTo>
                  <a:cubicBezTo>
                    <a:pt x="422" y="87"/>
                    <a:pt x="402" y="65"/>
                    <a:pt x="376" y="65"/>
                  </a:cubicBezTo>
                  <a:close/>
                </a:path>
              </a:pathLst>
            </a:custGeom>
            <a:solidFill>
              <a:schemeClr val="accent2">
                <a:alpha val="100000"/>
              </a:schemeClr>
            </a:solidFill>
          </p:spPr>
        </p:sp>
        <p:sp>
          <p:nvSpPr>
            <p:cNvPr id="7" name="Freeform 7"/>
            <p:cNvSpPr/>
            <p:nvPr/>
          </p:nvSpPr>
          <p:spPr>
            <a:xfrm>
              <a:off x="4891754" y="3332512"/>
              <a:ext cx="557689" cy="445579"/>
            </a:xfrm>
            <a:custGeom>
              <a:avLst/>
              <a:gdLst/>
              <a:ahLst/>
              <a:cxnLst/>
              <a:rect l="l" t="t" r="r" b="b"/>
              <a:pathLst>
                <a:path w="516" h="412">
                  <a:moveTo>
                    <a:pt x="172" y="348"/>
                  </a:moveTo>
                  <a:cubicBezTo>
                    <a:pt x="22" y="348"/>
                    <a:pt x="22" y="348"/>
                    <a:pt x="22" y="348"/>
                  </a:cubicBezTo>
                  <a:cubicBezTo>
                    <a:pt x="10" y="348"/>
                    <a:pt x="0" y="338"/>
                    <a:pt x="0" y="326"/>
                  </a:cubicBezTo>
                  <a:cubicBezTo>
                    <a:pt x="0" y="296"/>
                    <a:pt x="0" y="296"/>
                    <a:pt x="0" y="296"/>
                  </a:cubicBezTo>
                  <a:cubicBezTo>
                    <a:pt x="0" y="284"/>
                    <a:pt x="10" y="274"/>
                    <a:pt x="22" y="274"/>
                  </a:cubicBezTo>
                  <a:cubicBezTo>
                    <a:pt x="142" y="274"/>
                    <a:pt x="142" y="274"/>
                    <a:pt x="142" y="274"/>
                  </a:cubicBezTo>
                  <a:cubicBezTo>
                    <a:pt x="147" y="301"/>
                    <a:pt x="158" y="326"/>
                    <a:pt x="172" y="348"/>
                  </a:cubicBezTo>
                  <a:close/>
                  <a:moveTo>
                    <a:pt x="349" y="160"/>
                  </a:moveTo>
                  <a:cubicBezTo>
                    <a:pt x="349" y="216"/>
                    <a:pt x="349" y="216"/>
                    <a:pt x="349" y="216"/>
                  </a:cubicBezTo>
                  <a:cubicBezTo>
                    <a:pt x="367" y="217"/>
                    <a:pt x="381" y="219"/>
                    <a:pt x="391" y="221"/>
                  </a:cubicBezTo>
                  <a:cubicBezTo>
                    <a:pt x="402" y="224"/>
                    <a:pt x="411" y="229"/>
                    <a:pt x="417" y="237"/>
                  </a:cubicBezTo>
                  <a:cubicBezTo>
                    <a:pt x="424" y="245"/>
                    <a:pt x="427" y="257"/>
                    <a:pt x="427" y="273"/>
                  </a:cubicBezTo>
                  <a:cubicBezTo>
                    <a:pt x="427" y="289"/>
                    <a:pt x="425" y="302"/>
                    <a:pt x="420" y="311"/>
                  </a:cubicBezTo>
                  <a:cubicBezTo>
                    <a:pt x="415" y="321"/>
                    <a:pt x="408" y="327"/>
                    <a:pt x="398" y="331"/>
                  </a:cubicBezTo>
                  <a:cubicBezTo>
                    <a:pt x="388" y="335"/>
                    <a:pt x="374" y="338"/>
                    <a:pt x="356" y="338"/>
                  </a:cubicBezTo>
                  <a:cubicBezTo>
                    <a:pt x="349" y="338"/>
                    <a:pt x="349" y="338"/>
                    <a:pt x="349" y="338"/>
                  </a:cubicBezTo>
                  <a:cubicBezTo>
                    <a:pt x="349" y="360"/>
                    <a:pt x="349" y="360"/>
                    <a:pt x="349" y="360"/>
                  </a:cubicBezTo>
                  <a:cubicBezTo>
                    <a:pt x="327" y="360"/>
                    <a:pt x="327" y="360"/>
                    <a:pt x="327" y="360"/>
                  </a:cubicBezTo>
                  <a:cubicBezTo>
                    <a:pt x="327" y="338"/>
                    <a:pt x="327" y="338"/>
                    <a:pt x="327" y="338"/>
                  </a:cubicBezTo>
                  <a:cubicBezTo>
                    <a:pt x="315" y="338"/>
                    <a:pt x="304" y="337"/>
                    <a:pt x="295" y="336"/>
                  </a:cubicBezTo>
                  <a:cubicBezTo>
                    <a:pt x="286" y="334"/>
                    <a:pt x="278" y="331"/>
                    <a:pt x="271" y="326"/>
                  </a:cubicBezTo>
                  <a:cubicBezTo>
                    <a:pt x="264" y="322"/>
                    <a:pt x="259" y="316"/>
                    <a:pt x="255" y="307"/>
                  </a:cubicBezTo>
                  <a:cubicBezTo>
                    <a:pt x="251" y="299"/>
                    <a:pt x="249" y="289"/>
                    <a:pt x="249" y="278"/>
                  </a:cubicBezTo>
                  <a:cubicBezTo>
                    <a:pt x="249" y="270"/>
                    <a:pt x="249" y="270"/>
                    <a:pt x="249" y="270"/>
                  </a:cubicBezTo>
                  <a:cubicBezTo>
                    <a:pt x="285" y="270"/>
                    <a:pt x="285" y="270"/>
                    <a:pt x="285" y="270"/>
                  </a:cubicBezTo>
                  <a:cubicBezTo>
                    <a:pt x="285" y="279"/>
                    <a:pt x="285" y="286"/>
                    <a:pt x="287" y="291"/>
                  </a:cubicBezTo>
                  <a:cubicBezTo>
                    <a:pt x="288" y="296"/>
                    <a:pt x="291" y="299"/>
                    <a:pt x="294" y="301"/>
                  </a:cubicBezTo>
                  <a:cubicBezTo>
                    <a:pt x="297" y="304"/>
                    <a:pt x="301" y="305"/>
                    <a:pt x="305" y="306"/>
                  </a:cubicBezTo>
                  <a:cubicBezTo>
                    <a:pt x="309" y="306"/>
                    <a:pt x="316" y="307"/>
                    <a:pt x="327" y="308"/>
                  </a:cubicBezTo>
                  <a:cubicBezTo>
                    <a:pt x="327" y="246"/>
                    <a:pt x="327" y="246"/>
                    <a:pt x="327" y="246"/>
                  </a:cubicBezTo>
                  <a:cubicBezTo>
                    <a:pt x="313" y="245"/>
                    <a:pt x="302" y="244"/>
                    <a:pt x="294" y="243"/>
                  </a:cubicBezTo>
                  <a:cubicBezTo>
                    <a:pt x="286" y="241"/>
                    <a:pt x="278" y="239"/>
                    <a:pt x="272" y="235"/>
                  </a:cubicBezTo>
                  <a:cubicBezTo>
                    <a:pt x="265" y="231"/>
                    <a:pt x="260" y="225"/>
                    <a:pt x="257" y="217"/>
                  </a:cubicBezTo>
                  <a:cubicBezTo>
                    <a:pt x="253" y="210"/>
                    <a:pt x="251" y="199"/>
                    <a:pt x="251" y="187"/>
                  </a:cubicBezTo>
                  <a:cubicBezTo>
                    <a:pt x="251" y="171"/>
                    <a:pt x="255" y="159"/>
                    <a:pt x="261" y="150"/>
                  </a:cubicBezTo>
                  <a:cubicBezTo>
                    <a:pt x="267" y="142"/>
                    <a:pt x="276" y="136"/>
                    <a:pt x="286" y="133"/>
                  </a:cubicBezTo>
                  <a:cubicBezTo>
                    <a:pt x="297" y="130"/>
                    <a:pt x="311" y="129"/>
                    <a:pt x="327" y="129"/>
                  </a:cubicBezTo>
                  <a:cubicBezTo>
                    <a:pt x="327" y="109"/>
                    <a:pt x="327" y="109"/>
                    <a:pt x="327" y="109"/>
                  </a:cubicBezTo>
                  <a:cubicBezTo>
                    <a:pt x="349" y="109"/>
                    <a:pt x="349" y="109"/>
                    <a:pt x="349" y="109"/>
                  </a:cubicBezTo>
                  <a:cubicBezTo>
                    <a:pt x="349" y="129"/>
                    <a:pt x="349" y="129"/>
                    <a:pt x="349" y="129"/>
                  </a:cubicBezTo>
                  <a:cubicBezTo>
                    <a:pt x="367" y="129"/>
                    <a:pt x="381" y="131"/>
                    <a:pt x="391" y="134"/>
                  </a:cubicBezTo>
                  <a:cubicBezTo>
                    <a:pt x="401" y="137"/>
                    <a:pt x="409" y="142"/>
                    <a:pt x="414" y="151"/>
                  </a:cubicBezTo>
                  <a:cubicBezTo>
                    <a:pt x="420" y="160"/>
                    <a:pt x="422" y="172"/>
                    <a:pt x="422" y="190"/>
                  </a:cubicBezTo>
                  <a:cubicBezTo>
                    <a:pt x="387" y="190"/>
                    <a:pt x="387" y="190"/>
                    <a:pt x="387" y="190"/>
                  </a:cubicBezTo>
                  <a:cubicBezTo>
                    <a:pt x="387" y="189"/>
                    <a:pt x="387" y="187"/>
                    <a:pt x="387" y="186"/>
                  </a:cubicBezTo>
                  <a:cubicBezTo>
                    <a:pt x="387" y="175"/>
                    <a:pt x="385" y="169"/>
                    <a:pt x="380" y="165"/>
                  </a:cubicBezTo>
                  <a:cubicBezTo>
                    <a:pt x="376" y="162"/>
                    <a:pt x="369" y="160"/>
                    <a:pt x="358" y="160"/>
                  </a:cubicBezTo>
                  <a:cubicBezTo>
                    <a:pt x="349" y="160"/>
                    <a:pt x="349" y="160"/>
                    <a:pt x="349" y="160"/>
                  </a:cubicBezTo>
                  <a:close/>
                  <a:moveTo>
                    <a:pt x="327" y="160"/>
                  </a:moveTo>
                  <a:cubicBezTo>
                    <a:pt x="321" y="160"/>
                    <a:pt x="321" y="160"/>
                    <a:pt x="321" y="160"/>
                  </a:cubicBezTo>
                  <a:cubicBezTo>
                    <a:pt x="313" y="160"/>
                    <a:pt x="307" y="161"/>
                    <a:pt x="302" y="162"/>
                  </a:cubicBezTo>
                  <a:cubicBezTo>
                    <a:pt x="298" y="163"/>
                    <a:pt x="294" y="165"/>
                    <a:pt x="291" y="169"/>
                  </a:cubicBezTo>
                  <a:cubicBezTo>
                    <a:pt x="289" y="172"/>
                    <a:pt x="287" y="178"/>
                    <a:pt x="287" y="186"/>
                  </a:cubicBezTo>
                  <a:cubicBezTo>
                    <a:pt x="287" y="197"/>
                    <a:pt x="291" y="205"/>
                    <a:pt x="297" y="209"/>
                  </a:cubicBezTo>
                  <a:cubicBezTo>
                    <a:pt x="304" y="213"/>
                    <a:pt x="314" y="216"/>
                    <a:pt x="327" y="216"/>
                  </a:cubicBezTo>
                  <a:cubicBezTo>
                    <a:pt x="327" y="160"/>
                    <a:pt x="327" y="160"/>
                    <a:pt x="327" y="160"/>
                  </a:cubicBezTo>
                  <a:close/>
                  <a:moveTo>
                    <a:pt x="349" y="246"/>
                  </a:moveTo>
                  <a:cubicBezTo>
                    <a:pt x="349" y="308"/>
                    <a:pt x="349" y="308"/>
                    <a:pt x="349" y="308"/>
                  </a:cubicBezTo>
                  <a:cubicBezTo>
                    <a:pt x="356" y="308"/>
                    <a:pt x="356" y="308"/>
                    <a:pt x="356" y="308"/>
                  </a:cubicBezTo>
                  <a:cubicBezTo>
                    <a:pt x="368" y="308"/>
                    <a:pt x="377" y="305"/>
                    <a:pt x="383" y="301"/>
                  </a:cubicBezTo>
                  <a:cubicBezTo>
                    <a:pt x="388" y="297"/>
                    <a:pt x="391" y="289"/>
                    <a:pt x="391" y="277"/>
                  </a:cubicBezTo>
                  <a:cubicBezTo>
                    <a:pt x="391" y="268"/>
                    <a:pt x="390" y="262"/>
                    <a:pt x="386" y="257"/>
                  </a:cubicBezTo>
                  <a:cubicBezTo>
                    <a:pt x="383" y="253"/>
                    <a:pt x="379" y="250"/>
                    <a:pt x="374" y="249"/>
                  </a:cubicBezTo>
                  <a:cubicBezTo>
                    <a:pt x="369" y="248"/>
                    <a:pt x="361" y="247"/>
                    <a:pt x="349" y="246"/>
                  </a:cubicBezTo>
                  <a:close/>
                  <a:moveTo>
                    <a:pt x="338" y="382"/>
                  </a:moveTo>
                  <a:cubicBezTo>
                    <a:pt x="379" y="382"/>
                    <a:pt x="415" y="365"/>
                    <a:pt x="442" y="339"/>
                  </a:cubicBezTo>
                  <a:cubicBezTo>
                    <a:pt x="469" y="312"/>
                    <a:pt x="485" y="275"/>
                    <a:pt x="485" y="235"/>
                  </a:cubicBezTo>
                  <a:cubicBezTo>
                    <a:pt x="485" y="194"/>
                    <a:pt x="469" y="157"/>
                    <a:pt x="442" y="131"/>
                  </a:cubicBezTo>
                  <a:cubicBezTo>
                    <a:pt x="415" y="104"/>
                    <a:pt x="379" y="88"/>
                    <a:pt x="338" y="88"/>
                  </a:cubicBezTo>
                  <a:cubicBezTo>
                    <a:pt x="298" y="88"/>
                    <a:pt x="261" y="104"/>
                    <a:pt x="234" y="131"/>
                  </a:cubicBezTo>
                  <a:cubicBezTo>
                    <a:pt x="208" y="157"/>
                    <a:pt x="191" y="194"/>
                    <a:pt x="191" y="235"/>
                  </a:cubicBezTo>
                  <a:cubicBezTo>
                    <a:pt x="191" y="275"/>
                    <a:pt x="208" y="312"/>
                    <a:pt x="234" y="339"/>
                  </a:cubicBezTo>
                  <a:cubicBezTo>
                    <a:pt x="261" y="365"/>
                    <a:pt x="298" y="382"/>
                    <a:pt x="338" y="382"/>
                  </a:cubicBezTo>
                  <a:close/>
                  <a:moveTo>
                    <a:pt x="464" y="360"/>
                  </a:moveTo>
                  <a:cubicBezTo>
                    <a:pt x="496" y="328"/>
                    <a:pt x="516" y="284"/>
                    <a:pt x="516" y="235"/>
                  </a:cubicBezTo>
                  <a:cubicBezTo>
                    <a:pt x="516" y="186"/>
                    <a:pt x="496" y="141"/>
                    <a:pt x="464" y="109"/>
                  </a:cubicBezTo>
                  <a:cubicBezTo>
                    <a:pt x="432" y="77"/>
                    <a:pt x="387" y="57"/>
                    <a:pt x="338" y="57"/>
                  </a:cubicBezTo>
                  <a:cubicBezTo>
                    <a:pt x="289" y="57"/>
                    <a:pt x="245" y="77"/>
                    <a:pt x="213" y="109"/>
                  </a:cubicBezTo>
                  <a:cubicBezTo>
                    <a:pt x="181" y="141"/>
                    <a:pt x="161" y="186"/>
                    <a:pt x="161" y="235"/>
                  </a:cubicBezTo>
                  <a:cubicBezTo>
                    <a:pt x="161" y="284"/>
                    <a:pt x="181" y="328"/>
                    <a:pt x="213" y="360"/>
                  </a:cubicBezTo>
                  <a:cubicBezTo>
                    <a:pt x="245" y="392"/>
                    <a:pt x="289" y="412"/>
                    <a:pt x="338" y="412"/>
                  </a:cubicBezTo>
                  <a:cubicBezTo>
                    <a:pt x="387" y="412"/>
                    <a:pt x="432" y="392"/>
                    <a:pt x="464" y="360"/>
                  </a:cubicBezTo>
                  <a:close/>
                  <a:moveTo>
                    <a:pt x="219" y="73"/>
                  </a:moveTo>
                  <a:cubicBezTo>
                    <a:pt x="22" y="73"/>
                    <a:pt x="22" y="73"/>
                    <a:pt x="22" y="73"/>
                  </a:cubicBezTo>
                  <a:cubicBezTo>
                    <a:pt x="10" y="73"/>
                    <a:pt x="0" y="63"/>
                    <a:pt x="0" y="51"/>
                  </a:cubicBezTo>
                  <a:cubicBezTo>
                    <a:pt x="0" y="22"/>
                    <a:pt x="0" y="22"/>
                    <a:pt x="0" y="22"/>
                  </a:cubicBezTo>
                  <a:cubicBezTo>
                    <a:pt x="0" y="10"/>
                    <a:pt x="10" y="0"/>
                    <a:pt x="22" y="0"/>
                  </a:cubicBezTo>
                  <a:cubicBezTo>
                    <a:pt x="322" y="0"/>
                    <a:pt x="322" y="0"/>
                    <a:pt x="322" y="0"/>
                  </a:cubicBezTo>
                  <a:cubicBezTo>
                    <a:pt x="334" y="0"/>
                    <a:pt x="344" y="10"/>
                    <a:pt x="344" y="22"/>
                  </a:cubicBezTo>
                  <a:cubicBezTo>
                    <a:pt x="344" y="34"/>
                    <a:pt x="344" y="34"/>
                    <a:pt x="344" y="34"/>
                  </a:cubicBezTo>
                  <a:cubicBezTo>
                    <a:pt x="342" y="34"/>
                    <a:pt x="340" y="34"/>
                    <a:pt x="338" y="34"/>
                  </a:cubicBezTo>
                  <a:cubicBezTo>
                    <a:pt x="294" y="34"/>
                    <a:pt x="253" y="49"/>
                    <a:pt x="219" y="73"/>
                  </a:cubicBezTo>
                  <a:close/>
                  <a:moveTo>
                    <a:pt x="150" y="165"/>
                  </a:moveTo>
                  <a:cubicBezTo>
                    <a:pt x="22" y="165"/>
                    <a:pt x="22" y="165"/>
                    <a:pt x="22" y="165"/>
                  </a:cubicBezTo>
                  <a:cubicBezTo>
                    <a:pt x="10" y="165"/>
                    <a:pt x="0" y="155"/>
                    <a:pt x="0" y="143"/>
                  </a:cubicBezTo>
                  <a:cubicBezTo>
                    <a:pt x="0" y="113"/>
                    <a:pt x="0" y="113"/>
                    <a:pt x="0" y="113"/>
                  </a:cubicBezTo>
                  <a:cubicBezTo>
                    <a:pt x="0" y="101"/>
                    <a:pt x="10" y="91"/>
                    <a:pt x="22" y="91"/>
                  </a:cubicBezTo>
                  <a:cubicBezTo>
                    <a:pt x="198" y="91"/>
                    <a:pt x="198" y="91"/>
                    <a:pt x="198" y="91"/>
                  </a:cubicBezTo>
                  <a:cubicBezTo>
                    <a:pt x="177" y="112"/>
                    <a:pt x="161" y="137"/>
                    <a:pt x="150" y="165"/>
                  </a:cubicBezTo>
                  <a:close/>
                  <a:moveTo>
                    <a:pt x="139" y="256"/>
                  </a:moveTo>
                  <a:cubicBezTo>
                    <a:pt x="22" y="256"/>
                    <a:pt x="22" y="256"/>
                    <a:pt x="22" y="256"/>
                  </a:cubicBezTo>
                  <a:cubicBezTo>
                    <a:pt x="10" y="256"/>
                    <a:pt x="0" y="246"/>
                    <a:pt x="0" y="234"/>
                  </a:cubicBezTo>
                  <a:cubicBezTo>
                    <a:pt x="0" y="205"/>
                    <a:pt x="0" y="205"/>
                    <a:pt x="0" y="205"/>
                  </a:cubicBezTo>
                  <a:cubicBezTo>
                    <a:pt x="0" y="193"/>
                    <a:pt x="10" y="183"/>
                    <a:pt x="22" y="183"/>
                  </a:cubicBezTo>
                  <a:cubicBezTo>
                    <a:pt x="144" y="183"/>
                    <a:pt x="144" y="183"/>
                    <a:pt x="144" y="183"/>
                  </a:cubicBezTo>
                  <a:cubicBezTo>
                    <a:pt x="140" y="199"/>
                    <a:pt x="138" y="217"/>
                    <a:pt x="138" y="235"/>
                  </a:cubicBezTo>
                  <a:cubicBezTo>
                    <a:pt x="138" y="242"/>
                    <a:pt x="138" y="249"/>
                    <a:pt x="139" y="256"/>
                  </a:cubicBezTo>
                  <a:close/>
                </a:path>
              </a:pathLst>
            </a:custGeom>
            <a:solidFill>
              <a:schemeClr val="accent1">
                <a:alpha val="100000"/>
              </a:schemeClr>
            </a:solidFill>
          </p:spPr>
        </p:sp>
        <p:sp>
          <p:nvSpPr>
            <p:cNvPr id="8" name="Freeform 8"/>
            <p:cNvSpPr/>
            <p:nvPr/>
          </p:nvSpPr>
          <p:spPr>
            <a:xfrm>
              <a:off x="6249258" y="3015710"/>
              <a:ext cx="496538" cy="409956"/>
            </a:xfrm>
            <a:custGeom>
              <a:avLst/>
              <a:gdLst/>
              <a:ahLst/>
              <a:cxnLst/>
              <a:rect l="l" t="t" r="r" b="b"/>
              <a:pathLst>
                <a:path w="505" h="417">
                  <a:moveTo>
                    <a:pt x="368" y="285"/>
                  </a:moveTo>
                  <a:cubicBezTo>
                    <a:pt x="426" y="288"/>
                    <a:pt x="448" y="325"/>
                    <a:pt x="485" y="364"/>
                  </a:cubicBezTo>
                  <a:cubicBezTo>
                    <a:pt x="486" y="336"/>
                    <a:pt x="486" y="310"/>
                    <a:pt x="480" y="282"/>
                  </a:cubicBezTo>
                  <a:cubicBezTo>
                    <a:pt x="481" y="282"/>
                    <a:pt x="481" y="282"/>
                    <a:pt x="481" y="282"/>
                  </a:cubicBezTo>
                  <a:cubicBezTo>
                    <a:pt x="494" y="282"/>
                    <a:pt x="505" y="270"/>
                    <a:pt x="505" y="256"/>
                  </a:cubicBezTo>
                  <a:cubicBezTo>
                    <a:pt x="505" y="200"/>
                    <a:pt x="505" y="82"/>
                    <a:pt x="505" y="26"/>
                  </a:cubicBezTo>
                  <a:cubicBezTo>
                    <a:pt x="505" y="12"/>
                    <a:pt x="494" y="0"/>
                    <a:pt x="481" y="0"/>
                  </a:cubicBezTo>
                  <a:cubicBezTo>
                    <a:pt x="381" y="0"/>
                    <a:pt x="281" y="0"/>
                    <a:pt x="181" y="0"/>
                  </a:cubicBezTo>
                  <a:cubicBezTo>
                    <a:pt x="168" y="0"/>
                    <a:pt x="157" y="12"/>
                    <a:pt x="157" y="26"/>
                  </a:cubicBezTo>
                  <a:cubicBezTo>
                    <a:pt x="157" y="32"/>
                    <a:pt x="157" y="32"/>
                    <a:pt x="157" y="32"/>
                  </a:cubicBezTo>
                  <a:cubicBezTo>
                    <a:pt x="328" y="32"/>
                    <a:pt x="328" y="32"/>
                    <a:pt x="328" y="32"/>
                  </a:cubicBezTo>
                  <a:cubicBezTo>
                    <a:pt x="348" y="32"/>
                    <a:pt x="364" y="47"/>
                    <a:pt x="367" y="67"/>
                  </a:cubicBezTo>
                  <a:cubicBezTo>
                    <a:pt x="368" y="67"/>
                    <a:pt x="368" y="67"/>
                    <a:pt x="368" y="67"/>
                  </a:cubicBezTo>
                  <a:cubicBezTo>
                    <a:pt x="447" y="67"/>
                    <a:pt x="447" y="67"/>
                    <a:pt x="447" y="67"/>
                  </a:cubicBezTo>
                  <a:cubicBezTo>
                    <a:pt x="452" y="67"/>
                    <a:pt x="456" y="72"/>
                    <a:pt x="456" y="78"/>
                  </a:cubicBezTo>
                  <a:cubicBezTo>
                    <a:pt x="456" y="78"/>
                    <a:pt x="456" y="78"/>
                    <a:pt x="456" y="78"/>
                  </a:cubicBezTo>
                  <a:cubicBezTo>
                    <a:pt x="456" y="84"/>
                    <a:pt x="452" y="89"/>
                    <a:pt x="447" y="89"/>
                  </a:cubicBezTo>
                  <a:cubicBezTo>
                    <a:pt x="368" y="89"/>
                    <a:pt x="368" y="89"/>
                    <a:pt x="368" y="89"/>
                  </a:cubicBezTo>
                  <a:cubicBezTo>
                    <a:pt x="368" y="125"/>
                    <a:pt x="368" y="125"/>
                    <a:pt x="368" y="125"/>
                  </a:cubicBezTo>
                  <a:cubicBezTo>
                    <a:pt x="447" y="125"/>
                    <a:pt x="447" y="125"/>
                    <a:pt x="447" y="125"/>
                  </a:cubicBezTo>
                  <a:cubicBezTo>
                    <a:pt x="452" y="125"/>
                    <a:pt x="456" y="129"/>
                    <a:pt x="456" y="135"/>
                  </a:cubicBezTo>
                  <a:cubicBezTo>
                    <a:pt x="456" y="135"/>
                    <a:pt x="456" y="135"/>
                    <a:pt x="456" y="135"/>
                  </a:cubicBezTo>
                  <a:cubicBezTo>
                    <a:pt x="456" y="141"/>
                    <a:pt x="452" y="146"/>
                    <a:pt x="447" y="146"/>
                  </a:cubicBezTo>
                  <a:cubicBezTo>
                    <a:pt x="368" y="146"/>
                    <a:pt x="368" y="146"/>
                    <a:pt x="368" y="146"/>
                  </a:cubicBezTo>
                  <a:cubicBezTo>
                    <a:pt x="368" y="186"/>
                    <a:pt x="368" y="186"/>
                    <a:pt x="368" y="186"/>
                  </a:cubicBezTo>
                  <a:cubicBezTo>
                    <a:pt x="447" y="186"/>
                    <a:pt x="447" y="186"/>
                    <a:pt x="447" y="186"/>
                  </a:cubicBezTo>
                  <a:cubicBezTo>
                    <a:pt x="452" y="186"/>
                    <a:pt x="456" y="190"/>
                    <a:pt x="456" y="196"/>
                  </a:cubicBezTo>
                  <a:cubicBezTo>
                    <a:pt x="456" y="196"/>
                    <a:pt x="456" y="196"/>
                    <a:pt x="456" y="196"/>
                  </a:cubicBezTo>
                  <a:cubicBezTo>
                    <a:pt x="456" y="202"/>
                    <a:pt x="452" y="207"/>
                    <a:pt x="447" y="207"/>
                  </a:cubicBezTo>
                  <a:cubicBezTo>
                    <a:pt x="368" y="207"/>
                    <a:pt x="368" y="207"/>
                    <a:pt x="368" y="207"/>
                  </a:cubicBezTo>
                  <a:cubicBezTo>
                    <a:pt x="368" y="285"/>
                    <a:pt x="368" y="285"/>
                    <a:pt x="368" y="285"/>
                  </a:cubicBezTo>
                  <a:close/>
                  <a:moveTo>
                    <a:pt x="348" y="311"/>
                  </a:moveTo>
                  <a:cubicBezTo>
                    <a:pt x="348" y="318"/>
                    <a:pt x="346" y="325"/>
                    <a:pt x="341" y="330"/>
                  </a:cubicBezTo>
                  <a:cubicBezTo>
                    <a:pt x="336" y="335"/>
                    <a:pt x="330" y="337"/>
                    <a:pt x="323" y="337"/>
                  </a:cubicBezTo>
                  <a:cubicBezTo>
                    <a:pt x="229" y="334"/>
                    <a:pt x="109" y="320"/>
                    <a:pt x="49" y="386"/>
                  </a:cubicBezTo>
                  <a:cubicBezTo>
                    <a:pt x="39" y="397"/>
                    <a:pt x="29" y="407"/>
                    <a:pt x="20" y="417"/>
                  </a:cubicBezTo>
                  <a:cubicBezTo>
                    <a:pt x="19" y="389"/>
                    <a:pt x="19" y="363"/>
                    <a:pt x="25" y="335"/>
                  </a:cubicBezTo>
                  <a:cubicBezTo>
                    <a:pt x="24" y="335"/>
                    <a:pt x="24" y="335"/>
                    <a:pt x="24" y="335"/>
                  </a:cubicBezTo>
                  <a:cubicBezTo>
                    <a:pt x="11" y="335"/>
                    <a:pt x="0" y="323"/>
                    <a:pt x="0" y="309"/>
                  </a:cubicBezTo>
                  <a:cubicBezTo>
                    <a:pt x="0" y="79"/>
                    <a:pt x="0" y="79"/>
                    <a:pt x="0" y="79"/>
                  </a:cubicBezTo>
                  <a:cubicBezTo>
                    <a:pt x="0" y="65"/>
                    <a:pt x="11" y="53"/>
                    <a:pt x="24" y="53"/>
                  </a:cubicBezTo>
                  <a:cubicBezTo>
                    <a:pt x="124" y="53"/>
                    <a:pt x="224" y="53"/>
                    <a:pt x="324" y="53"/>
                  </a:cubicBezTo>
                  <a:cubicBezTo>
                    <a:pt x="337" y="53"/>
                    <a:pt x="348" y="65"/>
                    <a:pt x="348" y="79"/>
                  </a:cubicBezTo>
                  <a:cubicBezTo>
                    <a:pt x="348" y="136"/>
                    <a:pt x="348" y="255"/>
                    <a:pt x="348" y="311"/>
                  </a:cubicBezTo>
                  <a:close/>
                  <a:moveTo>
                    <a:pt x="58" y="119"/>
                  </a:moveTo>
                  <a:cubicBezTo>
                    <a:pt x="290" y="119"/>
                    <a:pt x="290" y="119"/>
                    <a:pt x="290" y="119"/>
                  </a:cubicBezTo>
                  <a:cubicBezTo>
                    <a:pt x="295" y="119"/>
                    <a:pt x="300" y="124"/>
                    <a:pt x="300" y="129"/>
                  </a:cubicBezTo>
                  <a:cubicBezTo>
                    <a:pt x="300" y="129"/>
                    <a:pt x="300" y="129"/>
                    <a:pt x="300" y="129"/>
                  </a:cubicBezTo>
                  <a:cubicBezTo>
                    <a:pt x="300" y="135"/>
                    <a:pt x="295" y="140"/>
                    <a:pt x="290" y="140"/>
                  </a:cubicBezTo>
                  <a:cubicBezTo>
                    <a:pt x="58" y="140"/>
                    <a:pt x="58" y="140"/>
                    <a:pt x="58" y="140"/>
                  </a:cubicBezTo>
                  <a:cubicBezTo>
                    <a:pt x="53" y="140"/>
                    <a:pt x="48" y="135"/>
                    <a:pt x="48" y="129"/>
                  </a:cubicBezTo>
                  <a:cubicBezTo>
                    <a:pt x="48" y="129"/>
                    <a:pt x="48" y="129"/>
                    <a:pt x="48" y="129"/>
                  </a:cubicBezTo>
                  <a:cubicBezTo>
                    <a:pt x="48" y="124"/>
                    <a:pt x="53" y="119"/>
                    <a:pt x="58" y="119"/>
                  </a:cubicBezTo>
                  <a:close/>
                  <a:moveTo>
                    <a:pt x="58" y="176"/>
                  </a:moveTo>
                  <a:cubicBezTo>
                    <a:pt x="290" y="176"/>
                    <a:pt x="290" y="176"/>
                    <a:pt x="290" y="176"/>
                  </a:cubicBezTo>
                  <a:cubicBezTo>
                    <a:pt x="295" y="176"/>
                    <a:pt x="300" y="181"/>
                    <a:pt x="300" y="187"/>
                  </a:cubicBezTo>
                  <a:cubicBezTo>
                    <a:pt x="300" y="187"/>
                    <a:pt x="300" y="187"/>
                    <a:pt x="300" y="187"/>
                  </a:cubicBezTo>
                  <a:cubicBezTo>
                    <a:pt x="300" y="193"/>
                    <a:pt x="295" y="198"/>
                    <a:pt x="290" y="198"/>
                  </a:cubicBezTo>
                  <a:cubicBezTo>
                    <a:pt x="58" y="198"/>
                    <a:pt x="58" y="198"/>
                    <a:pt x="58" y="198"/>
                  </a:cubicBezTo>
                  <a:cubicBezTo>
                    <a:pt x="53" y="198"/>
                    <a:pt x="48" y="193"/>
                    <a:pt x="48" y="187"/>
                  </a:cubicBezTo>
                  <a:cubicBezTo>
                    <a:pt x="48" y="187"/>
                    <a:pt x="48" y="187"/>
                    <a:pt x="48" y="187"/>
                  </a:cubicBezTo>
                  <a:cubicBezTo>
                    <a:pt x="48" y="181"/>
                    <a:pt x="53" y="176"/>
                    <a:pt x="58" y="176"/>
                  </a:cubicBezTo>
                  <a:close/>
                  <a:moveTo>
                    <a:pt x="58" y="237"/>
                  </a:moveTo>
                  <a:cubicBezTo>
                    <a:pt x="290" y="237"/>
                    <a:pt x="290" y="237"/>
                    <a:pt x="290" y="237"/>
                  </a:cubicBezTo>
                  <a:cubicBezTo>
                    <a:pt x="295" y="237"/>
                    <a:pt x="300" y="242"/>
                    <a:pt x="300" y="248"/>
                  </a:cubicBezTo>
                  <a:cubicBezTo>
                    <a:pt x="300" y="248"/>
                    <a:pt x="300" y="248"/>
                    <a:pt x="300" y="248"/>
                  </a:cubicBezTo>
                  <a:cubicBezTo>
                    <a:pt x="300" y="254"/>
                    <a:pt x="295" y="259"/>
                    <a:pt x="290" y="259"/>
                  </a:cubicBezTo>
                  <a:cubicBezTo>
                    <a:pt x="58" y="259"/>
                    <a:pt x="58" y="259"/>
                    <a:pt x="58" y="259"/>
                  </a:cubicBezTo>
                  <a:cubicBezTo>
                    <a:pt x="53" y="259"/>
                    <a:pt x="48" y="254"/>
                    <a:pt x="48" y="248"/>
                  </a:cubicBezTo>
                  <a:cubicBezTo>
                    <a:pt x="48" y="248"/>
                    <a:pt x="48" y="248"/>
                    <a:pt x="48" y="248"/>
                  </a:cubicBezTo>
                  <a:cubicBezTo>
                    <a:pt x="48" y="242"/>
                    <a:pt x="53" y="237"/>
                    <a:pt x="58" y="237"/>
                  </a:cubicBezTo>
                  <a:close/>
                  <a:moveTo>
                    <a:pt x="38" y="371"/>
                  </a:moveTo>
                  <a:cubicBezTo>
                    <a:pt x="39" y="352"/>
                    <a:pt x="43" y="338"/>
                    <a:pt x="48" y="320"/>
                  </a:cubicBezTo>
                  <a:cubicBezTo>
                    <a:pt x="35" y="320"/>
                    <a:pt x="35" y="320"/>
                    <a:pt x="35" y="320"/>
                  </a:cubicBezTo>
                  <a:cubicBezTo>
                    <a:pt x="25" y="320"/>
                    <a:pt x="18" y="312"/>
                    <a:pt x="18" y="301"/>
                  </a:cubicBezTo>
                  <a:cubicBezTo>
                    <a:pt x="18" y="91"/>
                    <a:pt x="18" y="91"/>
                    <a:pt x="18" y="91"/>
                  </a:cubicBezTo>
                  <a:cubicBezTo>
                    <a:pt x="18" y="81"/>
                    <a:pt x="25" y="72"/>
                    <a:pt x="35" y="72"/>
                  </a:cubicBezTo>
                  <a:cubicBezTo>
                    <a:pt x="128" y="72"/>
                    <a:pt x="220" y="72"/>
                    <a:pt x="313" y="72"/>
                  </a:cubicBezTo>
                  <a:cubicBezTo>
                    <a:pt x="323" y="72"/>
                    <a:pt x="330" y="81"/>
                    <a:pt x="330" y="91"/>
                  </a:cubicBezTo>
                  <a:cubicBezTo>
                    <a:pt x="330" y="140"/>
                    <a:pt x="330" y="252"/>
                    <a:pt x="330" y="301"/>
                  </a:cubicBezTo>
                  <a:cubicBezTo>
                    <a:pt x="330" y="306"/>
                    <a:pt x="329" y="311"/>
                    <a:pt x="325" y="314"/>
                  </a:cubicBezTo>
                  <a:cubicBezTo>
                    <a:pt x="322" y="318"/>
                    <a:pt x="318" y="320"/>
                    <a:pt x="313" y="320"/>
                  </a:cubicBezTo>
                  <a:cubicBezTo>
                    <a:pt x="227" y="318"/>
                    <a:pt x="83" y="308"/>
                    <a:pt x="38" y="371"/>
                  </a:cubicBezTo>
                  <a:close/>
                </a:path>
              </a:pathLst>
            </a:custGeom>
            <a:solidFill>
              <a:schemeClr val="accent2">
                <a:alpha val="100000"/>
              </a:schemeClr>
            </a:solidFill>
          </p:spPr>
        </p:sp>
      </p:grpSp>
      <p:sp>
        <p:nvSpPr>
          <p:cNvPr id="9" name="AutoShape 9"/>
          <p:cNvSpPr/>
          <p:nvPr/>
        </p:nvSpPr>
        <p:spPr>
          <a:xfrm>
            <a:off x="896858" y="1849456"/>
            <a:ext cx="55193" cy="544728"/>
          </a:xfrm>
          <a:prstGeom prst="rect">
            <a:avLst/>
          </a:prstGeom>
          <a:solidFill>
            <a:schemeClr val="accent1">
              <a:alpha val="100000"/>
            </a:schemeClr>
          </a:solidFill>
        </p:spPr>
      </p:sp>
      <p:sp>
        <p:nvSpPr>
          <p:cNvPr id="10" name="AutoShape 10"/>
          <p:cNvSpPr/>
          <p:nvPr/>
        </p:nvSpPr>
        <p:spPr>
          <a:xfrm>
            <a:off x="896858" y="4553229"/>
            <a:ext cx="55193" cy="544728"/>
          </a:xfrm>
          <a:prstGeom prst="rect">
            <a:avLst/>
          </a:prstGeom>
          <a:solidFill>
            <a:schemeClr val="accent1">
              <a:alpha val="100000"/>
            </a:schemeClr>
          </a:solidFill>
        </p:spPr>
      </p:sp>
      <p:sp>
        <p:nvSpPr>
          <p:cNvPr id="11" name="AutoShape 11"/>
          <p:cNvSpPr/>
          <p:nvPr/>
        </p:nvSpPr>
        <p:spPr>
          <a:xfrm>
            <a:off x="11204704" y="4550314"/>
            <a:ext cx="55193" cy="544728"/>
          </a:xfrm>
          <a:prstGeom prst="rect">
            <a:avLst/>
          </a:prstGeom>
          <a:solidFill>
            <a:schemeClr val="accent1">
              <a:alpha val="100000"/>
            </a:schemeClr>
          </a:solidFill>
        </p:spPr>
      </p:sp>
      <p:sp>
        <p:nvSpPr>
          <p:cNvPr id="12" name="AutoShape 12"/>
          <p:cNvSpPr/>
          <p:nvPr/>
        </p:nvSpPr>
        <p:spPr>
          <a:xfrm>
            <a:off x="11204704" y="1858981"/>
            <a:ext cx="55193" cy="544728"/>
          </a:xfrm>
          <a:prstGeom prst="rect">
            <a:avLst/>
          </a:prstGeom>
          <a:solidFill>
            <a:schemeClr val="accent1">
              <a:alpha val="100000"/>
            </a:schemeClr>
          </a:solidFill>
        </p:spPr>
      </p:sp>
      <p:grpSp>
        <p:nvGrpSpPr>
          <p:cNvPr id="13" name="Group 13"/>
          <p:cNvGrpSpPr/>
          <p:nvPr/>
        </p:nvGrpSpPr>
        <p:grpSpPr>
          <a:xfrm>
            <a:off x="454963" y="93878"/>
            <a:ext cx="10641129" cy="914400"/>
            <a:chOff x="454963" y="93878"/>
            <a:chExt cx="10641129" cy="914400"/>
          </a:xfrm>
        </p:grpSpPr>
        <p:sp>
          <p:nvSpPr>
            <p:cNvPr id="14" name="AutoShape 14"/>
            <p:cNvSpPr/>
            <p:nvPr/>
          </p:nvSpPr>
          <p:spPr>
            <a:xfrm>
              <a:off x="454963" y="331168"/>
              <a:ext cx="84147" cy="84147"/>
            </a:xfrm>
            <a:prstGeom prst="ellipse">
              <a:avLst/>
            </a:prstGeom>
            <a:solidFill>
              <a:schemeClr val="accent1">
                <a:alpha val="100000"/>
              </a:schemeClr>
            </a:solidFill>
          </p:spPr>
        </p:sp>
        <p:sp>
          <p:nvSpPr>
            <p:cNvPr id="15" name="AutoShape 15"/>
            <p:cNvSpPr/>
            <p:nvPr/>
          </p:nvSpPr>
          <p:spPr>
            <a:xfrm>
              <a:off x="575049" y="337743"/>
              <a:ext cx="78137" cy="78137"/>
            </a:xfrm>
            <a:prstGeom prst="ellipse">
              <a:avLst/>
            </a:prstGeom>
            <a:solidFill>
              <a:schemeClr val="accent1">
                <a:alpha val="80000"/>
              </a:schemeClr>
            </a:solidFill>
          </p:spPr>
        </p:sp>
        <p:sp>
          <p:nvSpPr>
            <p:cNvPr id="16" name="AutoShape 16"/>
            <p:cNvSpPr/>
            <p:nvPr/>
          </p:nvSpPr>
          <p:spPr>
            <a:xfrm>
              <a:off x="689125" y="339460"/>
              <a:ext cx="74704" cy="74704"/>
            </a:xfrm>
            <a:prstGeom prst="ellipse">
              <a:avLst/>
            </a:prstGeom>
            <a:solidFill>
              <a:schemeClr val="accent1">
                <a:alpha val="60000"/>
              </a:schemeClr>
            </a:solidFill>
          </p:spPr>
        </p:sp>
        <p:sp>
          <p:nvSpPr>
            <p:cNvPr id="17" name="AutoShape 17"/>
            <p:cNvSpPr/>
            <p:nvPr/>
          </p:nvSpPr>
          <p:spPr>
            <a:xfrm>
              <a:off x="799768" y="348430"/>
              <a:ext cx="69238" cy="69238"/>
            </a:xfrm>
            <a:prstGeom prst="ellipse">
              <a:avLst/>
            </a:prstGeom>
            <a:solidFill>
              <a:schemeClr val="accent1">
                <a:alpha val="40000"/>
              </a:schemeClr>
            </a:solidFill>
          </p:spPr>
        </p:sp>
        <p:sp>
          <p:nvSpPr>
            <p:cNvPr id="18" name="AutoShape 18"/>
            <p:cNvSpPr/>
            <p:nvPr/>
          </p:nvSpPr>
          <p:spPr>
            <a:xfrm>
              <a:off x="904945" y="344297"/>
              <a:ext cx="65594" cy="65594"/>
            </a:xfrm>
            <a:prstGeom prst="ellipse">
              <a:avLst/>
            </a:prstGeom>
            <a:solidFill>
              <a:schemeClr val="accent1">
                <a:alpha val="20000"/>
              </a:schemeClr>
            </a:solidFill>
          </p:spPr>
        </p:sp>
        <p:sp>
          <p:nvSpPr>
            <p:cNvPr id="19" name="AutoShape 19"/>
            <p:cNvSpPr/>
            <p:nvPr/>
          </p:nvSpPr>
          <p:spPr>
            <a:xfrm>
              <a:off x="454963" y="448942"/>
              <a:ext cx="84147" cy="84147"/>
            </a:xfrm>
            <a:prstGeom prst="ellipse">
              <a:avLst/>
            </a:prstGeom>
            <a:solidFill>
              <a:schemeClr val="accent1">
                <a:alpha val="100000"/>
              </a:schemeClr>
            </a:solidFill>
          </p:spPr>
        </p:sp>
        <p:sp>
          <p:nvSpPr>
            <p:cNvPr id="20" name="AutoShape 20"/>
            <p:cNvSpPr/>
            <p:nvPr/>
          </p:nvSpPr>
          <p:spPr>
            <a:xfrm>
              <a:off x="575049" y="455517"/>
              <a:ext cx="78137" cy="78137"/>
            </a:xfrm>
            <a:prstGeom prst="ellipse">
              <a:avLst/>
            </a:prstGeom>
            <a:solidFill>
              <a:schemeClr val="accent1">
                <a:alpha val="80000"/>
              </a:schemeClr>
            </a:solidFill>
          </p:spPr>
        </p:sp>
        <p:sp>
          <p:nvSpPr>
            <p:cNvPr id="21" name="AutoShape 21"/>
            <p:cNvSpPr/>
            <p:nvPr/>
          </p:nvSpPr>
          <p:spPr>
            <a:xfrm>
              <a:off x="689125" y="457233"/>
              <a:ext cx="74704" cy="74704"/>
            </a:xfrm>
            <a:prstGeom prst="ellipse">
              <a:avLst/>
            </a:prstGeom>
            <a:solidFill>
              <a:schemeClr val="accent1">
                <a:alpha val="60000"/>
              </a:schemeClr>
            </a:solidFill>
          </p:spPr>
        </p:sp>
        <p:sp>
          <p:nvSpPr>
            <p:cNvPr id="22" name="AutoShape 22"/>
            <p:cNvSpPr/>
            <p:nvPr/>
          </p:nvSpPr>
          <p:spPr>
            <a:xfrm>
              <a:off x="799768" y="466203"/>
              <a:ext cx="69238" cy="69238"/>
            </a:xfrm>
            <a:prstGeom prst="ellipse">
              <a:avLst/>
            </a:prstGeom>
            <a:solidFill>
              <a:schemeClr val="accent1">
                <a:alpha val="40000"/>
              </a:schemeClr>
            </a:solidFill>
          </p:spPr>
        </p:sp>
        <p:sp>
          <p:nvSpPr>
            <p:cNvPr id="23" name="AutoShape 23"/>
            <p:cNvSpPr/>
            <p:nvPr/>
          </p:nvSpPr>
          <p:spPr>
            <a:xfrm>
              <a:off x="904945" y="462070"/>
              <a:ext cx="65594" cy="65594"/>
            </a:xfrm>
            <a:prstGeom prst="ellipse">
              <a:avLst/>
            </a:prstGeom>
            <a:solidFill>
              <a:schemeClr val="accent1">
                <a:alpha val="20000"/>
              </a:schemeClr>
            </a:solidFill>
          </p:spPr>
        </p:sp>
        <p:sp>
          <p:nvSpPr>
            <p:cNvPr id="24" name="AutoShape 24"/>
            <p:cNvSpPr/>
            <p:nvPr/>
          </p:nvSpPr>
          <p:spPr>
            <a:xfrm>
              <a:off x="454963" y="566715"/>
              <a:ext cx="84147" cy="84147"/>
            </a:xfrm>
            <a:prstGeom prst="ellipse">
              <a:avLst/>
            </a:prstGeom>
            <a:solidFill>
              <a:schemeClr val="accent1">
                <a:alpha val="100000"/>
              </a:schemeClr>
            </a:solidFill>
          </p:spPr>
        </p:sp>
        <p:sp>
          <p:nvSpPr>
            <p:cNvPr id="25" name="AutoShape 25"/>
            <p:cNvSpPr/>
            <p:nvPr/>
          </p:nvSpPr>
          <p:spPr>
            <a:xfrm>
              <a:off x="575049" y="573291"/>
              <a:ext cx="78137" cy="78137"/>
            </a:xfrm>
            <a:prstGeom prst="ellipse">
              <a:avLst/>
            </a:prstGeom>
            <a:solidFill>
              <a:schemeClr val="accent1">
                <a:alpha val="80000"/>
              </a:schemeClr>
            </a:solidFill>
          </p:spPr>
        </p:sp>
        <p:sp>
          <p:nvSpPr>
            <p:cNvPr id="26" name="AutoShape 26"/>
            <p:cNvSpPr/>
            <p:nvPr/>
          </p:nvSpPr>
          <p:spPr>
            <a:xfrm>
              <a:off x="689125" y="575007"/>
              <a:ext cx="74704" cy="74704"/>
            </a:xfrm>
            <a:prstGeom prst="ellipse">
              <a:avLst/>
            </a:prstGeom>
            <a:solidFill>
              <a:schemeClr val="accent1">
                <a:alpha val="60000"/>
              </a:schemeClr>
            </a:solidFill>
          </p:spPr>
        </p:sp>
        <p:sp>
          <p:nvSpPr>
            <p:cNvPr id="27" name="AutoShape 27"/>
            <p:cNvSpPr/>
            <p:nvPr/>
          </p:nvSpPr>
          <p:spPr>
            <a:xfrm>
              <a:off x="799768" y="583977"/>
              <a:ext cx="69238" cy="69238"/>
            </a:xfrm>
            <a:prstGeom prst="ellipse">
              <a:avLst/>
            </a:prstGeom>
            <a:solidFill>
              <a:schemeClr val="accent1">
                <a:alpha val="40000"/>
              </a:schemeClr>
            </a:solidFill>
          </p:spPr>
        </p:sp>
        <p:sp>
          <p:nvSpPr>
            <p:cNvPr id="28" name="AutoShape 28"/>
            <p:cNvSpPr/>
            <p:nvPr/>
          </p:nvSpPr>
          <p:spPr>
            <a:xfrm>
              <a:off x="904945" y="579844"/>
              <a:ext cx="65594" cy="65594"/>
            </a:xfrm>
            <a:prstGeom prst="ellipse">
              <a:avLst/>
            </a:prstGeom>
            <a:solidFill>
              <a:schemeClr val="accent1">
                <a:alpha val="20000"/>
              </a:schemeClr>
            </a:solidFill>
          </p:spPr>
        </p:sp>
        <p:sp>
          <p:nvSpPr>
            <p:cNvPr id="29" name="AutoShape 29"/>
            <p:cNvSpPr/>
            <p:nvPr/>
          </p:nvSpPr>
          <p:spPr>
            <a:xfrm>
              <a:off x="454963" y="684489"/>
              <a:ext cx="84147" cy="84147"/>
            </a:xfrm>
            <a:prstGeom prst="ellipse">
              <a:avLst/>
            </a:prstGeom>
            <a:solidFill>
              <a:schemeClr val="accent1">
                <a:alpha val="100000"/>
              </a:schemeClr>
            </a:solidFill>
          </p:spPr>
        </p:sp>
        <p:sp>
          <p:nvSpPr>
            <p:cNvPr id="30" name="AutoShape 30"/>
            <p:cNvSpPr/>
            <p:nvPr/>
          </p:nvSpPr>
          <p:spPr>
            <a:xfrm>
              <a:off x="575049" y="691064"/>
              <a:ext cx="78137" cy="78137"/>
            </a:xfrm>
            <a:prstGeom prst="ellipse">
              <a:avLst/>
            </a:prstGeom>
            <a:solidFill>
              <a:schemeClr val="accent1">
                <a:alpha val="80000"/>
              </a:schemeClr>
            </a:solidFill>
          </p:spPr>
        </p:sp>
        <p:sp>
          <p:nvSpPr>
            <p:cNvPr id="31" name="AutoShape 31"/>
            <p:cNvSpPr/>
            <p:nvPr/>
          </p:nvSpPr>
          <p:spPr>
            <a:xfrm>
              <a:off x="689125" y="692781"/>
              <a:ext cx="74704" cy="74704"/>
            </a:xfrm>
            <a:prstGeom prst="ellipse">
              <a:avLst/>
            </a:prstGeom>
            <a:solidFill>
              <a:schemeClr val="accent1">
                <a:alpha val="60000"/>
              </a:schemeClr>
            </a:solidFill>
          </p:spPr>
        </p:sp>
        <p:sp>
          <p:nvSpPr>
            <p:cNvPr id="32" name="AutoShape 32"/>
            <p:cNvSpPr/>
            <p:nvPr/>
          </p:nvSpPr>
          <p:spPr>
            <a:xfrm>
              <a:off x="799768" y="701751"/>
              <a:ext cx="69238" cy="69238"/>
            </a:xfrm>
            <a:prstGeom prst="ellipse">
              <a:avLst/>
            </a:prstGeom>
            <a:solidFill>
              <a:schemeClr val="accent1">
                <a:alpha val="40000"/>
              </a:schemeClr>
            </a:solidFill>
          </p:spPr>
        </p:sp>
        <p:sp>
          <p:nvSpPr>
            <p:cNvPr id="33" name="AutoShape 33"/>
            <p:cNvSpPr/>
            <p:nvPr/>
          </p:nvSpPr>
          <p:spPr>
            <a:xfrm>
              <a:off x="904945" y="697618"/>
              <a:ext cx="65594" cy="65594"/>
            </a:xfrm>
            <a:prstGeom prst="ellipse">
              <a:avLst/>
            </a:prstGeom>
            <a:solidFill>
              <a:schemeClr val="accent1">
                <a:alpha val="20000"/>
              </a:schemeClr>
            </a:solidFill>
          </p:spPr>
        </p:sp>
        <p:sp>
          <p:nvSpPr>
            <p:cNvPr id="34" name="TextBox 34"/>
            <p:cNvSpPr txBox="1"/>
            <p:nvPr/>
          </p:nvSpPr>
          <p:spPr>
            <a:xfrm>
              <a:off x="1094842" y="93878"/>
              <a:ext cx="1000125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优势特点</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sp>
        <p:nvSpPr>
          <p:cNvPr id="35" name="TextBox 35"/>
          <p:cNvSpPr txBox="1"/>
          <p:nvPr/>
        </p:nvSpPr>
        <p:spPr>
          <a:xfrm>
            <a:off x="1014204" y="1697056"/>
            <a:ext cx="2426717" cy="490334"/>
          </a:xfrm>
          <a:prstGeom prst="rect">
            <a:avLst/>
          </a:prstGeom>
        </p:spPr>
        <p:txBody>
          <a:bodyPr vert="horz" wrap="square" lIns="66008" tIns="33052" rIns="66008" bIns="33052" rtlCol="0" anchor="t" anchorCtr="0">
            <a:normAutofit/>
          </a:bodyPr>
          <a:lstStyle/>
          <a:p>
            <a:pPr algn="l">
              <a:lnSpc>
                <a:spcPct val="150000"/>
              </a:lnSpc>
            </a:pPr>
            <a:r>
              <a:rPr lang="en-US" sz="1725" b="1" dirty="0" err="1" smtClean="0">
                <a:solidFill>
                  <a:schemeClr val="accent1">
                    <a:alpha val="100000"/>
                  </a:schemeClr>
                </a:solidFill>
                <a:latin typeface="微软雅黑" panose="020B0503020204020204" charset="-122"/>
                <a:ea typeface="微软雅黑" panose="020B0503020204020204" charset="-122"/>
                <a:cs typeface="微软雅黑" panose="020B0503020204020204" charset="-122"/>
              </a:rPr>
              <a:t>小区适用</a:t>
            </a:r>
            <a:r>
              <a:rPr lang="zh-CN" altLang="en-US" sz="1725" b="1" dirty="0" smtClean="0">
                <a:solidFill>
                  <a:schemeClr val="accent1">
                    <a:alpha val="100000"/>
                  </a:schemeClr>
                </a:solidFill>
                <a:latin typeface="微软雅黑" panose="020B0503020204020204" charset="-122"/>
                <a:ea typeface="微软雅黑" panose="020B0503020204020204" charset="-122"/>
                <a:cs typeface="微软雅黑" panose="020B0503020204020204" charset="-122"/>
              </a:rPr>
              <a:t>强</a:t>
            </a:r>
            <a:endParaRPr lang="en-US" sz="1725" b="1" dirty="0">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36" name="TextBox 36"/>
          <p:cNvSpPr txBox="1"/>
          <p:nvPr/>
        </p:nvSpPr>
        <p:spPr>
          <a:xfrm>
            <a:off x="1014204" y="2064492"/>
            <a:ext cx="3000375" cy="1974108"/>
          </a:xfrm>
          <a:prstGeom prst="rect">
            <a:avLst/>
          </a:prstGeom>
        </p:spPr>
        <p:txBody>
          <a:bodyPr vert="horz" wrap="square" lIns="66008" tIns="33052" rIns="66008" bIns="33052" rtlCol="0" anchor="t" anchorCtr="0">
            <a:normAutofit fontScale="92500"/>
          </a:bodyPr>
          <a:lstStyle/>
          <a:p>
            <a:pPr algn="l">
              <a:lnSpc>
                <a:spcPct val="150000"/>
              </a:lnSpc>
            </a:pPr>
            <a:r>
              <a:rPr lang="en-US" sz="1500" dirty="0" err="1">
                <a:solidFill>
                  <a:schemeClr val="dk1">
                    <a:alpha val="100000"/>
                  </a:schemeClr>
                </a:solidFill>
                <a:latin typeface="微软雅黑" panose="020B0503020204020204" charset="-122"/>
                <a:ea typeface="微软雅黑" panose="020B0503020204020204" charset="-122"/>
                <a:cs typeface="微软雅黑" panose="020B0503020204020204" charset="-122"/>
              </a:rPr>
              <a:t>供热一次网不利端的小区、一次网水力工况波动大的小区、环网切网前后水力工况变化大的小区等适合使用</a:t>
            </a:r>
            <a:r>
              <a:rPr lang="en-US" sz="1500" dirty="0" smtClean="0">
                <a:solidFill>
                  <a:schemeClr val="dk1">
                    <a:alpha val="100000"/>
                  </a:schemeClr>
                </a:solidFill>
                <a:latin typeface="微软雅黑" panose="020B0503020204020204" charset="-122"/>
                <a:ea typeface="微软雅黑" panose="020B0503020204020204" charset="-122"/>
                <a:cs typeface="微软雅黑" panose="020B0503020204020204" charset="-122"/>
              </a:rPr>
              <a:t>。</a:t>
            </a:r>
            <a:endParaRPr lang="en-US" sz="1500" dirty="0" smtClean="0">
              <a:solidFill>
                <a:schemeClr val="dk1">
                  <a:alpha val="100000"/>
                </a:schemeClr>
              </a:solidFill>
              <a:latin typeface="微软雅黑" panose="020B0503020204020204" charset="-122"/>
              <a:ea typeface="微软雅黑" panose="020B0503020204020204" charset="-122"/>
              <a:cs typeface="微软雅黑" panose="020B0503020204020204" charset="-122"/>
            </a:endParaRPr>
          </a:p>
          <a:p>
            <a:pPr algn="l">
              <a:lnSpc>
                <a:spcPct val="150000"/>
              </a:lnSpc>
            </a:pPr>
            <a:r>
              <a:rPr lang="zh-CN" altLang="en-US" sz="1500" dirty="0" smtClean="0">
                <a:solidFill>
                  <a:schemeClr val="dk1">
                    <a:alpha val="100000"/>
                  </a:schemeClr>
                </a:solidFill>
                <a:latin typeface="微软雅黑" panose="020B0503020204020204" charset="-122"/>
                <a:ea typeface="微软雅黑" panose="020B0503020204020204" charset="-122"/>
                <a:cs typeface="微软雅黑" panose="020B0503020204020204" charset="-122"/>
              </a:rPr>
              <a:t>尤其适合原有设计未考虑换热站所在管网位置导致电控阀选型不合理问题</a:t>
            </a:r>
            <a:endParaRPr lang="en-US" sz="1500" dirty="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37" name="TextBox 37"/>
          <p:cNvSpPr txBox="1"/>
          <p:nvPr/>
        </p:nvSpPr>
        <p:spPr>
          <a:xfrm>
            <a:off x="1014204" y="4387787"/>
            <a:ext cx="2426717" cy="490334"/>
          </a:xfrm>
          <a:prstGeom prst="rect">
            <a:avLst/>
          </a:prstGeom>
        </p:spPr>
        <p:txBody>
          <a:bodyPr vert="horz" wrap="square" lIns="66008" tIns="33052" rIns="66008" bIns="33052" rtlCol="0" anchor="t" anchorCtr="0">
            <a:normAutofit/>
          </a:bodyPr>
          <a:lstStyle/>
          <a:p>
            <a:pPr algn="l">
              <a:lnSpc>
                <a:spcPct val="150000"/>
              </a:lnSpc>
            </a:pPr>
            <a:r>
              <a:rPr lang="en-US" sz="1725" b="1" dirty="0" err="1" smtClean="0">
                <a:solidFill>
                  <a:schemeClr val="accent1">
                    <a:alpha val="100000"/>
                  </a:schemeClr>
                </a:solidFill>
                <a:latin typeface="微软雅黑" panose="020B0503020204020204" charset="-122"/>
                <a:ea typeface="微软雅黑" panose="020B0503020204020204" charset="-122"/>
                <a:cs typeface="微软雅黑" panose="020B0503020204020204" charset="-122"/>
              </a:rPr>
              <a:t>升级改造</a:t>
            </a:r>
            <a:r>
              <a:rPr lang="zh-CN" altLang="en-US" sz="1725" b="1" dirty="0" smtClean="0">
                <a:solidFill>
                  <a:schemeClr val="accent1">
                    <a:alpha val="100000"/>
                  </a:schemeClr>
                </a:solidFill>
                <a:latin typeface="微软雅黑" panose="020B0503020204020204" charset="-122"/>
                <a:ea typeface="微软雅黑" panose="020B0503020204020204" charset="-122"/>
                <a:cs typeface="微软雅黑" panose="020B0503020204020204" charset="-122"/>
              </a:rPr>
              <a:t>简单</a:t>
            </a:r>
            <a:endParaRPr lang="en-US" sz="1725" b="1" dirty="0">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38" name="TextBox 38"/>
          <p:cNvSpPr txBox="1"/>
          <p:nvPr/>
        </p:nvSpPr>
        <p:spPr>
          <a:xfrm>
            <a:off x="1014204" y="4800960"/>
            <a:ext cx="3000375" cy="1552257"/>
          </a:xfrm>
          <a:prstGeom prst="rect">
            <a:avLst/>
          </a:prstGeom>
        </p:spPr>
        <p:txBody>
          <a:bodyPr vert="horz" wrap="square" lIns="66008" tIns="33052" rIns="66008" bIns="33052" rtlCol="0" anchor="t" anchorCtr="0">
            <a:normAutofit/>
          </a:bodyPr>
          <a:lstStyle/>
          <a:p>
            <a:pPr algn="l">
              <a:lnSpc>
                <a:spcPct val="15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老供热自控系统的节能潜力提升改造、昼夜温差变大等新气候现象适应性升级改造、供暖初末寒期昼暖夜冷适应性升级改造。</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39" name="TextBox 39"/>
          <p:cNvSpPr txBox="1"/>
          <p:nvPr/>
        </p:nvSpPr>
        <p:spPr>
          <a:xfrm>
            <a:off x="8682737" y="1697056"/>
            <a:ext cx="2426717" cy="490334"/>
          </a:xfrm>
          <a:prstGeom prst="rect">
            <a:avLst/>
          </a:prstGeom>
        </p:spPr>
        <p:txBody>
          <a:bodyPr vert="horz" wrap="square" lIns="66008" tIns="33052" rIns="66008" bIns="33052" rtlCol="0" anchor="ctr" anchorCtr="0">
            <a:normAutofit/>
          </a:bodyPr>
          <a:lstStyle/>
          <a:p>
            <a:pPr algn="r">
              <a:lnSpc>
                <a:spcPct val="150000"/>
              </a:lnSpc>
            </a:pPr>
            <a:r>
              <a:rPr lang="zh-CN" altLang="en-US" sz="1725" b="1" dirty="0" smtClean="0">
                <a:solidFill>
                  <a:schemeClr val="accent1">
                    <a:alpha val="100000"/>
                  </a:schemeClr>
                </a:solidFill>
                <a:latin typeface="微软雅黑" panose="020B0503020204020204" charset="-122"/>
                <a:ea typeface="微软雅黑" panose="020B0503020204020204" charset="-122"/>
                <a:cs typeface="微软雅黑" panose="020B0503020204020204" charset="-122"/>
              </a:rPr>
              <a:t>可</a:t>
            </a:r>
            <a:r>
              <a:rPr lang="en-US" sz="1725" b="1" dirty="0" err="1" smtClean="0">
                <a:solidFill>
                  <a:schemeClr val="accent1">
                    <a:alpha val="100000"/>
                  </a:schemeClr>
                </a:solidFill>
                <a:latin typeface="微软雅黑" panose="020B0503020204020204" charset="-122"/>
                <a:ea typeface="微软雅黑" panose="020B0503020204020204" charset="-122"/>
                <a:cs typeface="微软雅黑" panose="020B0503020204020204" charset="-122"/>
              </a:rPr>
              <a:t>并联</a:t>
            </a:r>
            <a:r>
              <a:rPr lang="zh-CN" altLang="en-US" sz="1725" b="1" dirty="0" smtClean="0">
                <a:solidFill>
                  <a:schemeClr val="accent1">
                    <a:alpha val="100000"/>
                  </a:schemeClr>
                </a:solidFill>
                <a:latin typeface="微软雅黑" panose="020B0503020204020204" charset="-122"/>
                <a:ea typeface="微软雅黑" panose="020B0503020204020204" charset="-122"/>
                <a:cs typeface="微软雅黑" panose="020B0503020204020204" charset="-122"/>
              </a:rPr>
              <a:t>调控</a:t>
            </a:r>
            <a:r>
              <a:rPr lang="en-US" sz="1725" b="1" dirty="0" err="1" smtClean="0">
                <a:solidFill>
                  <a:schemeClr val="accent1">
                    <a:alpha val="100000"/>
                  </a:schemeClr>
                </a:solidFill>
                <a:latin typeface="微软雅黑" panose="020B0503020204020204" charset="-122"/>
                <a:ea typeface="微软雅黑" panose="020B0503020204020204" charset="-122"/>
                <a:cs typeface="微软雅黑" panose="020B0503020204020204" charset="-122"/>
              </a:rPr>
              <a:t>双电动阀</a:t>
            </a:r>
            <a:endParaRPr lang="en-US" sz="1725" b="1" dirty="0">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40" name="TextBox 40"/>
          <p:cNvSpPr txBox="1"/>
          <p:nvPr/>
        </p:nvSpPr>
        <p:spPr>
          <a:xfrm>
            <a:off x="8108705" y="2003045"/>
            <a:ext cx="3000749" cy="1552257"/>
          </a:xfrm>
          <a:prstGeom prst="rect">
            <a:avLst/>
          </a:prstGeom>
        </p:spPr>
        <p:txBody>
          <a:bodyPr vert="horz" wrap="square" lIns="66008" tIns="33052" rIns="66008" bIns="33052" rtlCol="0" anchor="t" anchorCtr="0">
            <a:normAutofit/>
          </a:bodyPr>
          <a:lstStyle/>
          <a:p>
            <a:pPr algn="r">
              <a:lnSpc>
                <a:spcPct val="150000"/>
              </a:lnSpc>
            </a:pPr>
            <a:r>
              <a:rPr lang="en-US" sz="1500" dirty="0" err="1">
                <a:solidFill>
                  <a:schemeClr val="dk1">
                    <a:alpha val="100000"/>
                  </a:schemeClr>
                </a:solidFill>
                <a:latin typeface="微软雅黑" panose="020B0503020204020204" charset="-122"/>
                <a:ea typeface="微软雅黑" panose="020B0503020204020204" charset="-122"/>
                <a:cs typeface="微软雅黑" panose="020B0503020204020204" charset="-122"/>
              </a:rPr>
              <a:t>老供热系统仅具备并联双电动阀硬件条件的启用改造，双电动阀串联同步联动模式的并联分控改造，提升控制精度和节能效果</a:t>
            </a:r>
            <a:r>
              <a:rPr lang="en-US" sz="1500" dirty="0">
                <a:solidFill>
                  <a:schemeClr val="dk1">
                    <a:alpha val="100000"/>
                  </a:schemeClr>
                </a:solidFill>
                <a:latin typeface="微软雅黑" panose="020B0503020204020204" charset="-122"/>
                <a:ea typeface="微软雅黑" panose="020B0503020204020204" charset="-122"/>
                <a:cs typeface="微软雅黑" panose="020B0503020204020204" charset="-122"/>
              </a:rPr>
              <a:t>。</a:t>
            </a:r>
            <a:endParaRPr lang="en-US" sz="1500" dirty="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41" name="TextBox 41"/>
          <p:cNvSpPr txBox="1"/>
          <p:nvPr/>
        </p:nvSpPr>
        <p:spPr>
          <a:xfrm>
            <a:off x="8682737" y="4387787"/>
            <a:ext cx="2426717" cy="490334"/>
          </a:xfrm>
          <a:prstGeom prst="rect">
            <a:avLst/>
          </a:prstGeom>
        </p:spPr>
        <p:txBody>
          <a:bodyPr vert="horz" wrap="square" lIns="66008" tIns="33052" rIns="66008" bIns="33052" rtlCol="0" anchor="ctr" anchorCtr="0">
            <a:normAutofit/>
          </a:bodyPr>
          <a:lstStyle/>
          <a:p>
            <a:pPr algn="r">
              <a:lnSpc>
                <a:spcPct val="150000"/>
              </a:lnSpc>
            </a:pPr>
            <a:r>
              <a:rPr lang="zh-CN" altLang="en-US" sz="1725" b="1" dirty="0" smtClean="0">
                <a:solidFill>
                  <a:schemeClr val="accent1">
                    <a:alpha val="100000"/>
                  </a:schemeClr>
                </a:solidFill>
                <a:latin typeface="微软雅黑" panose="020B0503020204020204" charset="-122"/>
                <a:ea typeface="微软雅黑" panose="020B0503020204020204" charset="-122"/>
                <a:cs typeface="微软雅黑" panose="020B0503020204020204" charset="-122"/>
              </a:rPr>
              <a:t>符合</a:t>
            </a:r>
            <a:r>
              <a:rPr lang="en-US" sz="1725" b="1" dirty="0" err="1" smtClean="0">
                <a:solidFill>
                  <a:schemeClr val="accent1">
                    <a:alpha val="100000"/>
                  </a:schemeClr>
                </a:solidFill>
                <a:latin typeface="微软雅黑" panose="020B0503020204020204" charset="-122"/>
                <a:ea typeface="微软雅黑" panose="020B0503020204020204" charset="-122"/>
                <a:cs typeface="微软雅黑" panose="020B0503020204020204" charset="-122"/>
              </a:rPr>
              <a:t>国家政策</a:t>
            </a:r>
            <a:endParaRPr lang="en-US" sz="1725" b="1" dirty="0">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42" name="TextBox 42"/>
          <p:cNvSpPr txBox="1"/>
          <p:nvPr/>
        </p:nvSpPr>
        <p:spPr>
          <a:xfrm>
            <a:off x="8108705" y="4800960"/>
            <a:ext cx="3000749" cy="1552257"/>
          </a:xfrm>
          <a:prstGeom prst="rect">
            <a:avLst/>
          </a:prstGeom>
        </p:spPr>
        <p:txBody>
          <a:bodyPr vert="horz" wrap="square" lIns="66008" tIns="33052" rIns="66008" bIns="33052" rtlCol="0" anchor="t" anchorCtr="0">
            <a:normAutofit/>
          </a:bodyPr>
          <a:lstStyle/>
          <a:p>
            <a:pPr algn="r">
              <a:lnSpc>
                <a:spcPct val="15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符合2024年国家关于企业设备更新换代补贴政策，为供热企业提供更多的政策支持和资金补贴，推动设备的更新换代和升级。</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pic>
        <p:nvPicPr>
          <p:cNvPr id="54" name="图片 53" descr="欧莱克科技"/>
          <p:cNvPicPr>
            <a:picLocks noChangeAspect="1"/>
          </p:cNvPicPr>
          <p:nvPr/>
        </p:nvPicPr>
        <p:blipFill>
          <a:blip r:embed="rId2"/>
          <a:stretch>
            <a:fillRect/>
          </a:stretch>
        </p:blipFill>
        <p:spPr>
          <a:xfrm>
            <a:off x="9405620" y="283210"/>
            <a:ext cx="2681605" cy="698500"/>
          </a:xfrm>
          <a:prstGeom prst="rect">
            <a:avLst/>
          </a:prstGeo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981837" y="1604867"/>
            <a:ext cx="3394996" cy="2116741"/>
          </a:xfrm>
          <a:prstGeom prst="rect">
            <a:avLst/>
          </a:prstGeom>
          <a:solidFill>
            <a:schemeClr val="accent1">
              <a:alpha val="100000"/>
            </a:schemeClr>
          </a:solidFill>
        </p:spPr>
        <p:txBody>
          <a:bodyPr vert="horz" wrap="square" lIns="91440" tIns="45720" rIns="91440" bIns="45720" rtlCol="0" anchor="ctr" anchorCtr="0">
            <a:noAutofit/>
          </a:bodyPr>
          <a:lstStyle/>
          <a:p>
            <a:pPr algn="ctr">
              <a:defRPr/>
            </a:pPr>
            <a:r>
              <a:rPr lang="en-US" sz="2940">
                <a:solidFill>
                  <a:srgbClr val="FFFFFF">
                    <a:alpha val="100000"/>
                  </a:srgbClr>
                </a:solidFill>
                <a:latin typeface="Calibri" panose="020F0502020204030204"/>
                <a:ea typeface="Calibri" panose="020F0502020204030204"/>
                <a:cs typeface="Calibri" panose="020F0502020204030204"/>
              </a:rPr>
              <a:t>    </a:t>
            </a:r>
            <a:endParaRPr lang="en-US" sz="1100"/>
          </a:p>
        </p:txBody>
      </p:sp>
      <p:sp>
        <p:nvSpPr>
          <p:cNvPr id="3" name="AutoShape 3"/>
          <p:cNvSpPr/>
          <p:nvPr/>
        </p:nvSpPr>
        <p:spPr>
          <a:xfrm>
            <a:off x="4376738" y="3721608"/>
            <a:ext cx="3394996" cy="2116741"/>
          </a:xfrm>
          <a:prstGeom prst="rect">
            <a:avLst/>
          </a:prstGeom>
          <a:solidFill>
            <a:schemeClr val="accent1">
              <a:alpha val="100000"/>
            </a:schemeClr>
          </a:solidFill>
        </p:spPr>
      </p:sp>
      <p:sp>
        <p:nvSpPr>
          <p:cNvPr id="4" name="AutoShape 4"/>
          <p:cNvSpPr/>
          <p:nvPr/>
        </p:nvSpPr>
        <p:spPr>
          <a:xfrm>
            <a:off x="7771733" y="1604867"/>
            <a:ext cx="3394996" cy="2116741"/>
          </a:xfrm>
          <a:prstGeom prst="rect">
            <a:avLst/>
          </a:prstGeom>
          <a:solidFill>
            <a:schemeClr val="accent1">
              <a:alpha val="100000"/>
            </a:schemeClr>
          </a:solidFill>
        </p:spPr>
      </p:sp>
      <p:pic>
        <p:nvPicPr>
          <p:cNvPr id="5" name="Picture 5"/>
          <p:cNvPicPr>
            <a:picLocks noChangeAspect="1"/>
          </p:cNvPicPr>
          <p:nvPr/>
        </p:nvPicPr>
        <p:blipFill>
          <a:blip r:embed="rId2"/>
          <a:srcRect t="2579" b="2579"/>
          <a:stretch>
            <a:fillRect/>
          </a:stretch>
        </p:blipFill>
        <p:spPr>
          <a:xfrm>
            <a:off x="981837" y="3694465"/>
            <a:ext cx="3394942" cy="2143864"/>
          </a:xfrm>
          <a:prstGeom prst="rect">
            <a:avLst/>
          </a:prstGeom>
        </p:spPr>
      </p:pic>
      <p:pic>
        <p:nvPicPr>
          <p:cNvPr id="6" name="Picture 6"/>
          <p:cNvPicPr>
            <a:picLocks noChangeAspect="1"/>
          </p:cNvPicPr>
          <p:nvPr/>
        </p:nvPicPr>
        <p:blipFill>
          <a:blip r:embed="rId3"/>
          <a:srcRect t="29292" b="29292"/>
          <a:stretch>
            <a:fillRect/>
          </a:stretch>
        </p:blipFill>
        <p:spPr>
          <a:xfrm>
            <a:off x="4376812" y="1577730"/>
            <a:ext cx="3394942" cy="2143864"/>
          </a:xfrm>
          <a:prstGeom prst="rect">
            <a:avLst/>
          </a:prstGeom>
        </p:spPr>
      </p:pic>
      <p:pic>
        <p:nvPicPr>
          <p:cNvPr id="7" name="Picture 7"/>
          <p:cNvPicPr>
            <a:picLocks noChangeAspect="1"/>
          </p:cNvPicPr>
          <p:nvPr/>
        </p:nvPicPr>
        <p:blipFill>
          <a:blip r:embed="rId4"/>
          <a:srcRect t="2488" b="2488"/>
          <a:stretch>
            <a:fillRect/>
          </a:stretch>
        </p:blipFill>
        <p:spPr>
          <a:xfrm>
            <a:off x="7771733" y="3721608"/>
            <a:ext cx="3394942" cy="2143864"/>
          </a:xfrm>
          <a:prstGeom prst="rect">
            <a:avLst/>
          </a:prstGeom>
        </p:spPr>
      </p:pic>
      <p:grpSp>
        <p:nvGrpSpPr>
          <p:cNvPr id="8" name="Group 8"/>
          <p:cNvGrpSpPr/>
          <p:nvPr/>
        </p:nvGrpSpPr>
        <p:grpSpPr>
          <a:xfrm>
            <a:off x="454963" y="93878"/>
            <a:ext cx="10641129" cy="914400"/>
            <a:chOff x="454963" y="93878"/>
            <a:chExt cx="10641129" cy="914400"/>
          </a:xfrm>
        </p:grpSpPr>
        <p:sp>
          <p:nvSpPr>
            <p:cNvPr id="9" name="AutoShape 9"/>
            <p:cNvSpPr/>
            <p:nvPr/>
          </p:nvSpPr>
          <p:spPr>
            <a:xfrm>
              <a:off x="454963" y="331168"/>
              <a:ext cx="84147" cy="84147"/>
            </a:xfrm>
            <a:prstGeom prst="ellipse">
              <a:avLst/>
            </a:prstGeom>
            <a:solidFill>
              <a:schemeClr val="accent1">
                <a:alpha val="100000"/>
              </a:schemeClr>
            </a:solidFill>
          </p:spPr>
        </p:sp>
        <p:sp>
          <p:nvSpPr>
            <p:cNvPr id="10" name="AutoShape 10"/>
            <p:cNvSpPr/>
            <p:nvPr/>
          </p:nvSpPr>
          <p:spPr>
            <a:xfrm>
              <a:off x="575049" y="337743"/>
              <a:ext cx="78137" cy="78137"/>
            </a:xfrm>
            <a:prstGeom prst="ellipse">
              <a:avLst/>
            </a:prstGeom>
            <a:solidFill>
              <a:schemeClr val="accent1">
                <a:alpha val="80000"/>
              </a:schemeClr>
            </a:solidFill>
          </p:spPr>
        </p:sp>
        <p:sp>
          <p:nvSpPr>
            <p:cNvPr id="11" name="AutoShape 11"/>
            <p:cNvSpPr/>
            <p:nvPr/>
          </p:nvSpPr>
          <p:spPr>
            <a:xfrm>
              <a:off x="689125" y="339460"/>
              <a:ext cx="74704" cy="74704"/>
            </a:xfrm>
            <a:prstGeom prst="ellipse">
              <a:avLst/>
            </a:prstGeom>
            <a:solidFill>
              <a:schemeClr val="accent1">
                <a:alpha val="60000"/>
              </a:schemeClr>
            </a:solidFill>
          </p:spPr>
        </p:sp>
        <p:sp>
          <p:nvSpPr>
            <p:cNvPr id="12" name="AutoShape 12"/>
            <p:cNvSpPr/>
            <p:nvPr/>
          </p:nvSpPr>
          <p:spPr>
            <a:xfrm>
              <a:off x="799768" y="348430"/>
              <a:ext cx="69238" cy="69238"/>
            </a:xfrm>
            <a:prstGeom prst="ellipse">
              <a:avLst/>
            </a:prstGeom>
            <a:solidFill>
              <a:schemeClr val="accent1">
                <a:alpha val="40000"/>
              </a:schemeClr>
            </a:solidFill>
          </p:spPr>
        </p:sp>
        <p:sp>
          <p:nvSpPr>
            <p:cNvPr id="13" name="AutoShape 13"/>
            <p:cNvSpPr/>
            <p:nvPr/>
          </p:nvSpPr>
          <p:spPr>
            <a:xfrm>
              <a:off x="904945" y="344297"/>
              <a:ext cx="65594" cy="65594"/>
            </a:xfrm>
            <a:prstGeom prst="ellipse">
              <a:avLst/>
            </a:prstGeom>
            <a:solidFill>
              <a:schemeClr val="accent1">
                <a:alpha val="20000"/>
              </a:schemeClr>
            </a:solidFill>
          </p:spPr>
        </p:sp>
        <p:sp>
          <p:nvSpPr>
            <p:cNvPr id="14" name="AutoShape 14"/>
            <p:cNvSpPr/>
            <p:nvPr/>
          </p:nvSpPr>
          <p:spPr>
            <a:xfrm>
              <a:off x="454963" y="448942"/>
              <a:ext cx="84147" cy="84147"/>
            </a:xfrm>
            <a:prstGeom prst="ellipse">
              <a:avLst/>
            </a:prstGeom>
            <a:solidFill>
              <a:schemeClr val="accent1">
                <a:alpha val="100000"/>
              </a:schemeClr>
            </a:solidFill>
          </p:spPr>
        </p:sp>
        <p:sp>
          <p:nvSpPr>
            <p:cNvPr id="15" name="AutoShape 15"/>
            <p:cNvSpPr/>
            <p:nvPr/>
          </p:nvSpPr>
          <p:spPr>
            <a:xfrm>
              <a:off x="575049" y="455517"/>
              <a:ext cx="78137" cy="78137"/>
            </a:xfrm>
            <a:prstGeom prst="ellipse">
              <a:avLst/>
            </a:prstGeom>
            <a:solidFill>
              <a:schemeClr val="accent1">
                <a:alpha val="80000"/>
              </a:schemeClr>
            </a:solidFill>
          </p:spPr>
        </p:sp>
        <p:sp>
          <p:nvSpPr>
            <p:cNvPr id="16" name="AutoShape 16"/>
            <p:cNvSpPr/>
            <p:nvPr/>
          </p:nvSpPr>
          <p:spPr>
            <a:xfrm>
              <a:off x="689125" y="457233"/>
              <a:ext cx="74704" cy="74704"/>
            </a:xfrm>
            <a:prstGeom prst="ellipse">
              <a:avLst/>
            </a:prstGeom>
            <a:solidFill>
              <a:schemeClr val="accent1">
                <a:alpha val="60000"/>
              </a:schemeClr>
            </a:solidFill>
          </p:spPr>
        </p:sp>
        <p:sp>
          <p:nvSpPr>
            <p:cNvPr id="17" name="AutoShape 17"/>
            <p:cNvSpPr/>
            <p:nvPr/>
          </p:nvSpPr>
          <p:spPr>
            <a:xfrm>
              <a:off x="799768" y="466203"/>
              <a:ext cx="69238" cy="69238"/>
            </a:xfrm>
            <a:prstGeom prst="ellipse">
              <a:avLst/>
            </a:prstGeom>
            <a:solidFill>
              <a:schemeClr val="accent1">
                <a:alpha val="40000"/>
              </a:schemeClr>
            </a:solidFill>
          </p:spPr>
        </p:sp>
        <p:sp>
          <p:nvSpPr>
            <p:cNvPr id="18" name="AutoShape 18"/>
            <p:cNvSpPr/>
            <p:nvPr/>
          </p:nvSpPr>
          <p:spPr>
            <a:xfrm>
              <a:off x="904945" y="462070"/>
              <a:ext cx="65594" cy="65594"/>
            </a:xfrm>
            <a:prstGeom prst="ellipse">
              <a:avLst/>
            </a:prstGeom>
            <a:solidFill>
              <a:schemeClr val="accent1">
                <a:alpha val="20000"/>
              </a:schemeClr>
            </a:solidFill>
          </p:spPr>
        </p:sp>
        <p:sp>
          <p:nvSpPr>
            <p:cNvPr id="19" name="AutoShape 19"/>
            <p:cNvSpPr/>
            <p:nvPr/>
          </p:nvSpPr>
          <p:spPr>
            <a:xfrm>
              <a:off x="454963" y="566715"/>
              <a:ext cx="84147" cy="84147"/>
            </a:xfrm>
            <a:prstGeom prst="ellipse">
              <a:avLst/>
            </a:prstGeom>
            <a:solidFill>
              <a:schemeClr val="accent1">
                <a:alpha val="100000"/>
              </a:schemeClr>
            </a:solidFill>
          </p:spPr>
        </p:sp>
        <p:sp>
          <p:nvSpPr>
            <p:cNvPr id="20" name="AutoShape 20"/>
            <p:cNvSpPr/>
            <p:nvPr/>
          </p:nvSpPr>
          <p:spPr>
            <a:xfrm>
              <a:off x="575049" y="573291"/>
              <a:ext cx="78137" cy="78137"/>
            </a:xfrm>
            <a:prstGeom prst="ellipse">
              <a:avLst/>
            </a:prstGeom>
            <a:solidFill>
              <a:schemeClr val="accent1">
                <a:alpha val="80000"/>
              </a:schemeClr>
            </a:solidFill>
          </p:spPr>
        </p:sp>
        <p:sp>
          <p:nvSpPr>
            <p:cNvPr id="21" name="AutoShape 21"/>
            <p:cNvSpPr/>
            <p:nvPr/>
          </p:nvSpPr>
          <p:spPr>
            <a:xfrm>
              <a:off x="689125" y="575007"/>
              <a:ext cx="74704" cy="74704"/>
            </a:xfrm>
            <a:prstGeom prst="ellipse">
              <a:avLst/>
            </a:prstGeom>
            <a:solidFill>
              <a:schemeClr val="accent1">
                <a:alpha val="60000"/>
              </a:schemeClr>
            </a:solidFill>
          </p:spPr>
        </p:sp>
        <p:sp>
          <p:nvSpPr>
            <p:cNvPr id="22" name="AutoShape 22"/>
            <p:cNvSpPr/>
            <p:nvPr/>
          </p:nvSpPr>
          <p:spPr>
            <a:xfrm>
              <a:off x="799768" y="583977"/>
              <a:ext cx="69238" cy="69238"/>
            </a:xfrm>
            <a:prstGeom prst="ellipse">
              <a:avLst/>
            </a:prstGeom>
            <a:solidFill>
              <a:schemeClr val="accent1">
                <a:alpha val="40000"/>
              </a:schemeClr>
            </a:solidFill>
          </p:spPr>
        </p:sp>
        <p:sp>
          <p:nvSpPr>
            <p:cNvPr id="23" name="AutoShape 23"/>
            <p:cNvSpPr/>
            <p:nvPr/>
          </p:nvSpPr>
          <p:spPr>
            <a:xfrm>
              <a:off x="904945" y="579844"/>
              <a:ext cx="65594" cy="65594"/>
            </a:xfrm>
            <a:prstGeom prst="ellipse">
              <a:avLst/>
            </a:prstGeom>
            <a:solidFill>
              <a:schemeClr val="accent1">
                <a:alpha val="20000"/>
              </a:schemeClr>
            </a:solidFill>
          </p:spPr>
        </p:sp>
        <p:sp>
          <p:nvSpPr>
            <p:cNvPr id="24" name="AutoShape 24"/>
            <p:cNvSpPr/>
            <p:nvPr/>
          </p:nvSpPr>
          <p:spPr>
            <a:xfrm>
              <a:off x="454963" y="684489"/>
              <a:ext cx="84147" cy="84147"/>
            </a:xfrm>
            <a:prstGeom prst="ellipse">
              <a:avLst/>
            </a:prstGeom>
            <a:solidFill>
              <a:schemeClr val="accent1">
                <a:alpha val="100000"/>
              </a:schemeClr>
            </a:solidFill>
          </p:spPr>
        </p:sp>
        <p:sp>
          <p:nvSpPr>
            <p:cNvPr id="25" name="AutoShape 25"/>
            <p:cNvSpPr/>
            <p:nvPr/>
          </p:nvSpPr>
          <p:spPr>
            <a:xfrm>
              <a:off x="575049" y="691064"/>
              <a:ext cx="78137" cy="78137"/>
            </a:xfrm>
            <a:prstGeom prst="ellipse">
              <a:avLst/>
            </a:prstGeom>
            <a:solidFill>
              <a:schemeClr val="accent1">
                <a:alpha val="80000"/>
              </a:schemeClr>
            </a:solidFill>
          </p:spPr>
        </p:sp>
        <p:sp>
          <p:nvSpPr>
            <p:cNvPr id="26" name="AutoShape 26"/>
            <p:cNvSpPr/>
            <p:nvPr/>
          </p:nvSpPr>
          <p:spPr>
            <a:xfrm>
              <a:off x="689125" y="692781"/>
              <a:ext cx="74704" cy="74704"/>
            </a:xfrm>
            <a:prstGeom prst="ellipse">
              <a:avLst/>
            </a:prstGeom>
            <a:solidFill>
              <a:schemeClr val="accent1">
                <a:alpha val="60000"/>
              </a:schemeClr>
            </a:solidFill>
          </p:spPr>
        </p:sp>
        <p:sp>
          <p:nvSpPr>
            <p:cNvPr id="27" name="AutoShape 27"/>
            <p:cNvSpPr/>
            <p:nvPr/>
          </p:nvSpPr>
          <p:spPr>
            <a:xfrm>
              <a:off x="799768" y="701751"/>
              <a:ext cx="69238" cy="69238"/>
            </a:xfrm>
            <a:prstGeom prst="ellipse">
              <a:avLst/>
            </a:prstGeom>
            <a:solidFill>
              <a:schemeClr val="accent1">
                <a:alpha val="40000"/>
              </a:schemeClr>
            </a:solidFill>
          </p:spPr>
        </p:sp>
        <p:sp>
          <p:nvSpPr>
            <p:cNvPr id="28" name="AutoShape 28"/>
            <p:cNvSpPr/>
            <p:nvPr/>
          </p:nvSpPr>
          <p:spPr>
            <a:xfrm>
              <a:off x="904945" y="697618"/>
              <a:ext cx="65594" cy="65594"/>
            </a:xfrm>
            <a:prstGeom prst="ellipse">
              <a:avLst/>
            </a:prstGeom>
            <a:solidFill>
              <a:schemeClr val="accent1">
                <a:alpha val="20000"/>
              </a:schemeClr>
            </a:solidFill>
          </p:spPr>
        </p:sp>
        <p:sp>
          <p:nvSpPr>
            <p:cNvPr id="29" name="TextBox 29"/>
            <p:cNvSpPr txBox="1"/>
            <p:nvPr/>
          </p:nvSpPr>
          <p:spPr>
            <a:xfrm>
              <a:off x="1094842" y="93878"/>
              <a:ext cx="1000125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优势特点</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sp>
        <p:nvSpPr>
          <p:cNvPr id="30" name="TextBox 30"/>
          <p:cNvSpPr txBox="1"/>
          <p:nvPr/>
        </p:nvSpPr>
        <p:spPr>
          <a:xfrm>
            <a:off x="981837" y="1604867"/>
            <a:ext cx="3394996" cy="490334"/>
          </a:xfrm>
          <a:prstGeom prst="rect">
            <a:avLst/>
          </a:prstGeom>
        </p:spPr>
        <p:txBody>
          <a:bodyPr vert="horz" wrap="square" lIns="66008" tIns="33052" rIns="66008" bIns="33052" rtlCol="0" anchor="t" anchorCtr="0">
            <a:normAutofit/>
          </a:bodyPr>
          <a:lstStyle/>
          <a:p>
            <a:pPr algn="ctr">
              <a:lnSpc>
                <a:spcPct val="150000"/>
              </a:lnSpc>
            </a:pPr>
            <a:r>
              <a:rPr lang="en-US" sz="1725" b="1">
                <a:solidFill>
                  <a:srgbClr val="FFFDFD">
                    <a:alpha val="100000"/>
                  </a:srgbClr>
                </a:solidFill>
                <a:latin typeface="微软雅黑" panose="020B0503020204020204" charset="-122"/>
                <a:ea typeface="微软雅黑" panose="020B0503020204020204" charset="-122"/>
                <a:cs typeface="微软雅黑" panose="020B0503020204020204" charset="-122"/>
              </a:rPr>
              <a:t>行业首创</a:t>
            </a:r>
            <a:endParaRPr lang="en-US" sz="1725" b="1">
              <a:solidFill>
                <a:srgbClr val="FFFDFD">
                  <a:alpha val="100000"/>
                </a:srgbClr>
              </a:solidFill>
              <a:latin typeface="微软雅黑" panose="020B0503020204020204" charset="-122"/>
              <a:ea typeface="微软雅黑" panose="020B0503020204020204" charset="-122"/>
              <a:cs typeface="微软雅黑" panose="020B0503020204020204" charset="-122"/>
            </a:endParaRPr>
          </a:p>
        </p:txBody>
      </p:sp>
      <p:sp>
        <p:nvSpPr>
          <p:cNvPr id="31" name="TextBox 31"/>
          <p:cNvSpPr txBox="1"/>
          <p:nvPr/>
        </p:nvSpPr>
        <p:spPr>
          <a:xfrm>
            <a:off x="1090562" y="2039620"/>
            <a:ext cx="3286271" cy="1654845"/>
          </a:xfrm>
          <a:prstGeom prst="rect">
            <a:avLst/>
          </a:prstGeom>
        </p:spPr>
        <p:txBody>
          <a:bodyPr vert="horz" wrap="square" lIns="66008" tIns="33052" rIns="66008" bIns="33052" rtlCol="0" anchor="ctr" anchorCtr="1">
            <a:normAutofit/>
          </a:bodyPr>
          <a:lstStyle/>
          <a:p>
            <a:pPr algn="l">
              <a:lnSpc>
                <a:spcPct val="188000"/>
              </a:lnSpc>
            </a:pPr>
            <a:r>
              <a:rPr lang="en-US" sz="1275">
                <a:solidFill>
                  <a:srgbClr val="FFFDFD">
                    <a:alpha val="100000"/>
                  </a:srgbClr>
                </a:solidFill>
                <a:latin typeface="微软雅黑" panose="020B0503020204020204" charset="-122"/>
                <a:ea typeface="微软雅黑" panose="020B0503020204020204" charset="-122"/>
                <a:cs typeface="微软雅黑" panose="020B0503020204020204" charset="-122"/>
              </a:rPr>
              <a:t>暖通领域新质生产力，抢搭国家设备以旧换新快车，绿色、节能、减碳，挖掘智能化自动化潜力，当年安装、当年使用，周期短。</a:t>
            </a:r>
            <a:endParaRPr lang="en-US" sz="1275">
              <a:solidFill>
                <a:srgbClr val="FFFDFD">
                  <a:alpha val="100000"/>
                </a:srgbClr>
              </a:solidFill>
              <a:latin typeface="微软雅黑" panose="020B0503020204020204" charset="-122"/>
              <a:ea typeface="微软雅黑" panose="020B0503020204020204" charset="-122"/>
              <a:cs typeface="微软雅黑" panose="020B0503020204020204" charset="-122"/>
            </a:endParaRPr>
          </a:p>
        </p:txBody>
      </p:sp>
      <p:sp>
        <p:nvSpPr>
          <p:cNvPr id="32" name="TextBox 32"/>
          <p:cNvSpPr txBox="1"/>
          <p:nvPr/>
        </p:nvSpPr>
        <p:spPr>
          <a:xfrm>
            <a:off x="4376833" y="3748751"/>
            <a:ext cx="3394996" cy="490334"/>
          </a:xfrm>
          <a:prstGeom prst="rect">
            <a:avLst/>
          </a:prstGeom>
        </p:spPr>
        <p:txBody>
          <a:bodyPr vert="horz" wrap="square" lIns="66008" tIns="33052" rIns="66008" bIns="33052" rtlCol="0" anchor="t" anchorCtr="0">
            <a:normAutofit/>
          </a:bodyPr>
          <a:lstStyle/>
          <a:p>
            <a:pPr algn="ctr">
              <a:lnSpc>
                <a:spcPct val="150000"/>
              </a:lnSpc>
            </a:pPr>
            <a:r>
              <a:rPr lang="en-US" sz="1725" b="1">
                <a:solidFill>
                  <a:srgbClr val="FFFDFD">
                    <a:alpha val="100000"/>
                  </a:srgbClr>
                </a:solidFill>
                <a:latin typeface="微软雅黑" panose="020B0503020204020204" charset="-122"/>
                <a:ea typeface="微软雅黑" panose="020B0503020204020204" charset="-122"/>
                <a:cs typeface="微软雅黑" panose="020B0503020204020204" charset="-122"/>
              </a:rPr>
              <a:t>自控系统升级</a:t>
            </a:r>
            <a:endParaRPr lang="en-US" sz="1725" b="1">
              <a:solidFill>
                <a:srgbClr val="FFFDFD">
                  <a:alpha val="100000"/>
                </a:srgbClr>
              </a:solidFill>
              <a:latin typeface="微软雅黑" panose="020B0503020204020204" charset="-122"/>
              <a:ea typeface="微软雅黑" panose="020B0503020204020204" charset="-122"/>
              <a:cs typeface="微软雅黑" panose="020B0503020204020204" charset="-122"/>
            </a:endParaRPr>
          </a:p>
        </p:txBody>
      </p:sp>
      <p:sp>
        <p:nvSpPr>
          <p:cNvPr id="33" name="TextBox 33"/>
          <p:cNvSpPr txBox="1"/>
          <p:nvPr/>
        </p:nvSpPr>
        <p:spPr>
          <a:xfrm>
            <a:off x="4485558" y="4183504"/>
            <a:ext cx="3286271" cy="1654845"/>
          </a:xfrm>
          <a:prstGeom prst="rect">
            <a:avLst/>
          </a:prstGeom>
        </p:spPr>
        <p:txBody>
          <a:bodyPr vert="horz" wrap="square" lIns="66008" tIns="33052" rIns="66008" bIns="33052" rtlCol="0" anchor="ctr" anchorCtr="1">
            <a:normAutofit/>
          </a:bodyPr>
          <a:lstStyle/>
          <a:p>
            <a:pPr algn="l">
              <a:lnSpc>
                <a:spcPct val="188000"/>
              </a:lnSpc>
            </a:pPr>
            <a:r>
              <a:rPr lang="en-US" sz="1350">
                <a:solidFill>
                  <a:srgbClr val="FFFDFD">
                    <a:alpha val="100000"/>
                  </a:srgbClr>
                </a:solidFill>
                <a:latin typeface="微软雅黑" panose="020B0503020204020204" charset="-122"/>
                <a:ea typeface="微软雅黑" panose="020B0503020204020204" charset="-122"/>
                <a:cs typeface="微软雅黑" panose="020B0503020204020204" charset="-122"/>
              </a:rPr>
              <a:t>在用自控系统一步自动升级，成本低，自控系统逻辑算法无需任何修改，安全可靠，适应大幅度气温变化和入住率变化。</a:t>
            </a:r>
            <a:endParaRPr lang="en-US" sz="1350">
              <a:solidFill>
                <a:srgbClr val="FFFDFD">
                  <a:alpha val="100000"/>
                </a:srgbClr>
              </a:solidFill>
              <a:latin typeface="微软雅黑" panose="020B0503020204020204" charset="-122"/>
              <a:ea typeface="微软雅黑" panose="020B0503020204020204" charset="-122"/>
              <a:cs typeface="微软雅黑" panose="020B0503020204020204" charset="-122"/>
            </a:endParaRPr>
          </a:p>
        </p:txBody>
      </p:sp>
      <p:sp>
        <p:nvSpPr>
          <p:cNvPr id="34" name="TextBox 34"/>
          <p:cNvSpPr txBox="1"/>
          <p:nvPr/>
        </p:nvSpPr>
        <p:spPr>
          <a:xfrm>
            <a:off x="7771733" y="1604867"/>
            <a:ext cx="3394996" cy="490334"/>
          </a:xfrm>
          <a:prstGeom prst="rect">
            <a:avLst/>
          </a:prstGeom>
        </p:spPr>
        <p:txBody>
          <a:bodyPr vert="horz" wrap="square" lIns="66008" tIns="33052" rIns="66008" bIns="33052" rtlCol="0" anchor="t" anchorCtr="0">
            <a:normAutofit/>
          </a:bodyPr>
          <a:lstStyle/>
          <a:p>
            <a:pPr algn="ctr">
              <a:lnSpc>
                <a:spcPct val="150000"/>
              </a:lnSpc>
            </a:pPr>
            <a:r>
              <a:rPr lang="en-US" sz="1725" b="1">
                <a:solidFill>
                  <a:srgbClr val="FFFDFD">
                    <a:alpha val="100000"/>
                  </a:srgbClr>
                </a:solidFill>
                <a:latin typeface="微软雅黑" panose="020B0503020204020204" charset="-122"/>
                <a:ea typeface="微软雅黑" panose="020B0503020204020204" charset="-122"/>
                <a:cs typeface="微软雅黑" panose="020B0503020204020204" charset="-122"/>
              </a:rPr>
              <a:t>全球变暖适应</a:t>
            </a:r>
            <a:endParaRPr lang="en-US" sz="1725" b="1">
              <a:solidFill>
                <a:srgbClr val="FFFDFD">
                  <a:alpha val="100000"/>
                </a:srgbClr>
              </a:solidFill>
              <a:latin typeface="微软雅黑" panose="020B0503020204020204" charset="-122"/>
              <a:ea typeface="微软雅黑" panose="020B0503020204020204" charset="-122"/>
              <a:cs typeface="微软雅黑" panose="020B0503020204020204" charset="-122"/>
            </a:endParaRPr>
          </a:p>
        </p:txBody>
      </p:sp>
      <p:sp>
        <p:nvSpPr>
          <p:cNvPr id="35" name="TextBox 35"/>
          <p:cNvSpPr txBox="1"/>
          <p:nvPr/>
        </p:nvSpPr>
        <p:spPr>
          <a:xfrm>
            <a:off x="7880459" y="2039620"/>
            <a:ext cx="3286271" cy="1654845"/>
          </a:xfrm>
          <a:prstGeom prst="rect">
            <a:avLst/>
          </a:prstGeom>
        </p:spPr>
        <p:txBody>
          <a:bodyPr vert="horz" wrap="square" lIns="66008" tIns="33052" rIns="66008" bIns="33052" rtlCol="0" anchor="ctr" anchorCtr="1">
            <a:normAutofit/>
          </a:bodyPr>
          <a:lstStyle/>
          <a:p>
            <a:pPr algn="l">
              <a:lnSpc>
                <a:spcPct val="188000"/>
              </a:lnSpc>
            </a:pPr>
            <a:r>
              <a:rPr lang="en-US" sz="1275">
                <a:solidFill>
                  <a:srgbClr val="FFFDFD">
                    <a:alpha val="100000"/>
                  </a:srgbClr>
                </a:solidFill>
                <a:latin typeface="微软雅黑" panose="020B0503020204020204" charset="-122"/>
                <a:ea typeface="微软雅黑" panose="020B0503020204020204" charset="-122"/>
                <a:cs typeface="微软雅黑" panose="020B0503020204020204" charset="-122"/>
              </a:rPr>
              <a:t>供暖系统适应全球变暖和厄尔尼诺现象，着眼未来，对全球变暖气候趋势具有宽适应性，热计量小区同开同关采暖行为具有适应性。</a:t>
            </a:r>
            <a:endParaRPr lang="en-US" sz="1275">
              <a:solidFill>
                <a:srgbClr val="FFFDFD">
                  <a:alpha val="100000"/>
                </a:srgbClr>
              </a:solidFill>
              <a:latin typeface="微软雅黑" panose="020B0503020204020204" charset="-122"/>
              <a:ea typeface="微软雅黑" panose="020B0503020204020204" charset="-122"/>
              <a:cs typeface="微软雅黑" panose="020B0503020204020204" charset="-122"/>
            </a:endParaRPr>
          </a:p>
        </p:txBody>
      </p:sp>
      <p:pic>
        <p:nvPicPr>
          <p:cNvPr id="54" name="图片 53" descr="欧莱克科技"/>
          <p:cNvPicPr>
            <a:picLocks noChangeAspect="1"/>
          </p:cNvPicPr>
          <p:nvPr/>
        </p:nvPicPr>
        <p:blipFill>
          <a:blip r:embed="rId5"/>
          <a:stretch>
            <a:fillRect/>
          </a:stretch>
        </p:blipFill>
        <p:spPr>
          <a:xfrm>
            <a:off x="9405620" y="283210"/>
            <a:ext cx="2681605" cy="698500"/>
          </a:xfrm>
          <a:prstGeom prst="rect">
            <a:avLst/>
          </a:prstGeo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grpSp>
        <p:nvGrpSpPr>
          <p:cNvPr id="2" name="Group 2"/>
          <p:cNvGrpSpPr/>
          <p:nvPr/>
        </p:nvGrpSpPr>
        <p:grpSpPr>
          <a:xfrm>
            <a:off x="3733800" y="1396937"/>
            <a:ext cx="4724400" cy="4597527"/>
            <a:chOff x="3733800" y="1396937"/>
            <a:chExt cx="4724400" cy="4597527"/>
          </a:xfrm>
        </p:grpSpPr>
        <p:sp>
          <p:nvSpPr>
            <p:cNvPr id="3" name="AutoShape 3"/>
            <p:cNvSpPr/>
            <p:nvPr/>
          </p:nvSpPr>
          <p:spPr>
            <a:xfrm>
              <a:off x="3852672" y="1396937"/>
              <a:ext cx="4597527" cy="4597527"/>
            </a:xfrm>
            <a:prstGeom prst="ellipse">
              <a:avLst/>
            </a:prstGeom>
            <a:noFill/>
            <a:ln w="12700">
              <a:solidFill>
                <a:schemeClr val="accent1">
                  <a:alpha val="100000"/>
                </a:schemeClr>
              </a:solidFill>
              <a:prstDash val="solid"/>
            </a:ln>
          </p:spPr>
        </p:sp>
        <p:sp>
          <p:nvSpPr>
            <p:cNvPr id="4" name="AutoShape 4"/>
            <p:cNvSpPr/>
            <p:nvPr/>
          </p:nvSpPr>
          <p:spPr>
            <a:xfrm flipH="1">
              <a:off x="3733800" y="1396937"/>
              <a:ext cx="4597527" cy="4597527"/>
            </a:xfrm>
            <a:prstGeom prst="ellipse">
              <a:avLst/>
            </a:prstGeom>
            <a:noFill/>
            <a:ln w="12700">
              <a:solidFill>
                <a:schemeClr val="accent1">
                  <a:alpha val="100000"/>
                </a:schemeClr>
              </a:solidFill>
              <a:prstDash val="solid"/>
            </a:ln>
          </p:spPr>
        </p:sp>
        <p:sp>
          <p:nvSpPr>
            <p:cNvPr id="5" name="AutoShape 5"/>
            <p:cNvSpPr/>
            <p:nvPr/>
          </p:nvSpPr>
          <p:spPr>
            <a:xfrm>
              <a:off x="4180427" y="1992058"/>
              <a:ext cx="288607" cy="288607"/>
            </a:xfrm>
            <a:prstGeom prst="ellipse">
              <a:avLst/>
            </a:prstGeom>
            <a:gradFill>
              <a:gsLst>
                <a:gs pos="0">
                  <a:schemeClr val="accent1">
                    <a:alpha val="100000"/>
                  </a:schemeClr>
                </a:gs>
                <a:gs pos="100000">
                  <a:schemeClr val="accent3">
                    <a:alpha val="100000"/>
                  </a:schemeClr>
                </a:gs>
              </a:gsLst>
              <a:lin ang="5400000"/>
            </a:gradFill>
          </p:spPr>
        </p:sp>
        <p:sp>
          <p:nvSpPr>
            <p:cNvPr id="6" name="AutoShape 6"/>
            <p:cNvSpPr/>
            <p:nvPr/>
          </p:nvSpPr>
          <p:spPr>
            <a:xfrm>
              <a:off x="7704867" y="1992058"/>
              <a:ext cx="288607" cy="288607"/>
            </a:xfrm>
            <a:prstGeom prst="ellipse">
              <a:avLst/>
            </a:prstGeom>
            <a:gradFill>
              <a:gsLst>
                <a:gs pos="0">
                  <a:schemeClr val="accent1">
                    <a:alpha val="100000"/>
                  </a:schemeClr>
                </a:gs>
                <a:gs pos="100000">
                  <a:schemeClr val="accent3">
                    <a:alpha val="100000"/>
                  </a:schemeClr>
                </a:gs>
              </a:gsLst>
              <a:lin ang="5400000"/>
            </a:gradFill>
          </p:spPr>
        </p:sp>
        <p:sp>
          <p:nvSpPr>
            <p:cNvPr id="7" name="AutoShape 7"/>
            <p:cNvSpPr/>
            <p:nvPr/>
          </p:nvSpPr>
          <p:spPr>
            <a:xfrm>
              <a:off x="3781520" y="4388644"/>
              <a:ext cx="288607" cy="288607"/>
            </a:xfrm>
            <a:prstGeom prst="ellipse">
              <a:avLst/>
            </a:prstGeom>
            <a:gradFill>
              <a:gsLst>
                <a:gs pos="0">
                  <a:schemeClr val="accent1">
                    <a:alpha val="100000"/>
                  </a:schemeClr>
                </a:gs>
                <a:gs pos="100000">
                  <a:schemeClr val="accent3">
                    <a:alpha val="100000"/>
                  </a:schemeClr>
                </a:gs>
              </a:gsLst>
              <a:lin ang="5400000"/>
            </a:gradFill>
          </p:spPr>
        </p:sp>
        <p:sp>
          <p:nvSpPr>
            <p:cNvPr id="8" name="AutoShape 8"/>
            <p:cNvSpPr/>
            <p:nvPr/>
          </p:nvSpPr>
          <p:spPr>
            <a:xfrm>
              <a:off x="8169593" y="4239959"/>
              <a:ext cx="288607" cy="288607"/>
            </a:xfrm>
            <a:prstGeom prst="ellipse">
              <a:avLst/>
            </a:prstGeom>
            <a:gradFill>
              <a:gsLst>
                <a:gs pos="0">
                  <a:schemeClr val="accent1">
                    <a:alpha val="100000"/>
                  </a:schemeClr>
                </a:gs>
                <a:gs pos="100000">
                  <a:schemeClr val="accent3">
                    <a:alpha val="100000"/>
                  </a:schemeClr>
                </a:gs>
              </a:gsLst>
              <a:lin ang="5400000"/>
            </a:gradFill>
          </p:spPr>
        </p:sp>
      </p:grpSp>
      <p:sp>
        <p:nvSpPr>
          <p:cNvPr id="9" name="AutoShape 9"/>
          <p:cNvSpPr/>
          <p:nvPr/>
        </p:nvSpPr>
        <p:spPr>
          <a:xfrm>
            <a:off x="5778500" y="-22860000"/>
            <a:ext cx="635000" cy="635000"/>
          </a:xfrm>
          <a:prstGeom prst="ellipse">
            <a:avLst/>
          </a:prstGeom>
          <a:noFill/>
        </p:spPr>
      </p:sp>
      <p:sp>
        <p:nvSpPr>
          <p:cNvPr id="10" name="AutoShape 10"/>
          <p:cNvSpPr/>
          <p:nvPr/>
        </p:nvSpPr>
        <p:spPr>
          <a:xfrm>
            <a:off x="5778500" y="22860000"/>
            <a:ext cx="635000" cy="635000"/>
          </a:xfrm>
          <a:prstGeom prst="ellipse">
            <a:avLst/>
          </a:prstGeom>
          <a:noFill/>
        </p:spPr>
      </p:sp>
      <p:grpSp>
        <p:nvGrpSpPr>
          <p:cNvPr id="11" name="Group 11"/>
          <p:cNvGrpSpPr/>
          <p:nvPr/>
        </p:nvGrpSpPr>
        <p:grpSpPr>
          <a:xfrm>
            <a:off x="4533900" y="2095500"/>
            <a:ext cx="3124200" cy="3124200"/>
            <a:chOff x="4533900" y="2095500"/>
            <a:chExt cx="3124200" cy="3124200"/>
          </a:xfrm>
        </p:grpSpPr>
        <p:sp>
          <p:nvSpPr>
            <p:cNvPr id="12" name="AutoShape 12"/>
            <p:cNvSpPr/>
            <p:nvPr/>
          </p:nvSpPr>
          <p:spPr>
            <a:xfrm>
              <a:off x="4533900" y="2095500"/>
              <a:ext cx="3124200" cy="3124200"/>
            </a:xfrm>
            <a:prstGeom prst="ellipse">
              <a:avLst/>
            </a:prstGeom>
            <a:solidFill>
              <a:schemeClr val="accent1">
                <a:alpha val="100000"/>
              </a:schemeClr>
            </a:solidFill>
          </p:spPr>
        </p:sp>
        <p:sp>
          <p:nvSpPr>
            <p:cNvPr id="13" name="AutoShape 13"/>
            <p:cNvSpPr/>
            <p:nvPr/>
          </p:nvSpPr>
          <p:spPr>
            <a:xfrm>
              <a:off x="5071396" y="2632996"/>
              <a:ext cx="2049208" cy="2049208"/>
            </a:xfrm>
            <a:prstGeom prst="ellipse">
              <a:avLst/>
            </a:prstGeom>
            <a:solidFill>
              <a:schemeClr val="accent3">
                <a:alpha val="100000"/>
              </a:schemeClr>
            </a:solidFill>
          </p:spPr>
        </p:sp>
      </p:grpSp>
      <p:pic>
        <p:nvPicPr>
          <p:cNvPr id="14" name="Picture 14"/>
          <p:cNvPicPr>
            <a:picLocks noChangeAspect="1"/>
          </p:cNvPicPr>
          <p:nvPr/>
        </p:nvPicPr>
        <p:blipFill>
          <a:blip r:embed="rId2"/>
          <a:srcRect/>
          <a:stretch>
            <a:fillRect/>
          </a:stretch>
        </p:blipFill>
        <p:spPr>
          <a:xfrm>
            <a:off x="5616893" y="3178493"/>
            <a:ext cx="958215" cy="958215"/>
          </a:xfrm>
          <a:prstGeom prst="rect">
            <a:avLst/>
          </a:prstGeom>
        </p:spPr>
      </p:pic>
      <p:sp>
        <p:nvSpPr>
          <p:cNvPr id="15" name="TextBox 15"/>
          <p:cNvSpPr txBox="1"/>
          <p:nvPr/>
        </p:nvSpPr>
        <p:spPr>
          <a:xfrm>
            <a:off x="8585008" y="1375987"/>
            <a:ext cx="3394996" cy="490334"/>
          </a:xfrm>
          <a:prstGeom prst="rect">
            <a:avLst/>
          </a:prstGeom>
        </p:spPr>
        <p:txBody>
          <a:bodyPr vert="horz" wrap="square" lIns="66008" tIns="33052" rIns="66008" bIns="33052" rtlCol="0" anchor="t" anchorCtr="0">
            <a:normAutofit/>
          </a:bodyPr>
          <a:lstStyle/>
          <a:p>
            <a:pPr algn="ctr">
              <a:lnSpc>
                <a:spcPct val="120000"/>
              </a:lnSpc>
            </a:pPr>
            <a:r>
              <a:rPr lang="en-US" sz="2025" b="1">
                <a:solidFill>
                  <a:schemeClr val="accent2">
                    <a:alpha val="100000"/>
                  </a:schemeClr>
                </a:solidFill>
                <a:latin typeface="微软雅黑" panose="020B0503020204020204" charset="-122"/>
                <a:ea typeface="微软雅黑" panose="020B0503020204020204" charset="-122"/>
                <a:cs typeface="微软雅黑" panose="020B0503020204020204" charset="-122"/>
              </a:rPr>
              <a:t>减少电调阀的磨损</a:t>
            </a:r>
            <a:endParaRPr lang="en-US" sz="2025" b="1">
              <a:solidFill>
                <a:schemeClr val="accent2">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6" name="TextBox 16"/>
          <p:cNvSpPr txBox="1"/>
          <p:nvPr/>
        </p:nvSpPr>
        <p:spPr>
          <a:xfrm>
            <a:off x="346730" y="1424261"/>
            <a:ext cx="3394996" cy="490334"/>
          </a:xfrm>
          <a:prstGeom prst="rect">
            <a:avLst/>
          </a:prstGeom>
        </p:spPr>
        <p:txBody>
          <a:bodyPr vert="horz" wrap="square" lIns="66008" tIns="33052" rIns="66008" bIns="33052" rtlCol="0" anchor="t" anchorCtr="0">
            <a:normAutofit/>
          </a:bodyPr>
          <a:lstStyle/>
          <a:p>
            <a:pPr algn="ctr">
              <a:lnSpc>
                <a:spcPct val="120000"/>
              </a:lnSpc>
            </a:pPr>
            <a:r>
              <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rPr>
              <a:t>避免工况耦合与干扰</a:t>
            </a:r>
            <a:endPar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7" name="TextBox 17"/>
          <p:cNvSpPr txBox="1"/>
          <p:nvPr/>
        </p:nvSpPr>
        <p:spPr>
          <a:xfrm>
            <a:off x="8816838" y="1814274"/>
            <a:ext cx="2931336" cy="1654845"/>
          </a:xfrm>
          <a:prstGeom prst="rect">
            <a:avLst/>
          </a:prstGeom>
        </p:spPr>
        <p:txBody>
          <a:bodyPr vert="horz" wrap="square" lIns="66008" tIns="33052" rIns="66008" bIns="33052" rtlCol="0" anchor="t" anchorCtr="1">
            <a:normAutofit/>
          </a:bodyPr>
          <a:lstStyle/>
          <a:p>
            <a:pPr algn="ctr">
              <a:lnSpc>
                <a:spcPct val="14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由于两个电调阀的同步调节，减少了电调阀的磨损，从而延长了其使用寿命，降低了维护成本。</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8" name="TextBox 18"/>
          <p:cNvSpPr txBox="1"/>
          <p:nvPr/>
        </p:nvSpPr>
        <p:spPr>
          <a:xfrm>
            <a:off x="578560" y="1862547"/>
            <a:ext cx="2931336" cy="1654845"/>
          </a:xfrm>
          <a:prstGeom prst="rect">
            <a:avLst/>
          </a:prstGeom>
        </p:spPr>
        <p:txBody>
          <a:bodyPr vert="horz" wrap="square" lIns="66008" tIns="33052" rIns="66008" bIns="33052" rtlCol="0" anchor="t" anchorCtr="1">
            <a:normAutofit/>
          </a:bodyPr>
          <a:lstStyle/>
          <a:p>
            <a:pPr algn="ctr">
              <a:lnSpc>
                <a:spcPct val="14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高精度广域调节系统通过巧妙的设计，避免了两个电调阀同时调控造成的工况耦合与干扰，确保了控制精度。</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9" name="TextBox 19"/>
          <p:cNvSpPr txBox="1"/>
          <p:nvPr/>
        </p:nvSpPr>
        <p:spPr>
          <a:xfrm>
            <a:off x="8851440" y="4270986"/>
            <a:ext cx="2931336" cy="1654845"/>
          </a:xfrm>
          <a:prstGeom prst="rect">
            <a:avLst/>
          </a:prstGeom>
        </p:spPr>
        <p:txBody>
          <a:bodyPr vert="horz" wrap="square" lIns="66008" tIns="33052" rIns="66008" bIns="33052" rtlCol="0" anchor="t" anchorCtr="1">
            <a:normAutofit/>
          </a:bodyPr>
          <a:lstStyle/>
          <a:p>
            <a:pPr algn="ctr">
              <a:lnSpc>
                <a:spcPct val="140000"/>
              </a:lnSpc>
            </a:pPr>
            <a:r>
              <a:rPr lang="en-US" sz="1425">
                <a:solidFill>
                  <a:schemeClr val="dk1">
                    <a:alpha val="100000"/>
                  </a:schemeClr>
                </a:solidFill>
                <a:latin typeface="微软雅黑" panose="020B0503020204020204" charset="-122"/>
                <a:ea typeface="微软雅黑" panose="020B0503020204020204" charset="-122"/>
                <a:cs typeface="微软雅黑" panose="020B0503020204020204" charset="-122"/>
              </a:rPr>
              <a:t>将现有的两个电调阀接入高精度广域调节系统柜的输入接线端子，将高精度广域调节系统柜的输出端子与现有的PLC控制柜连接即可实现控制双阀。</a:t>
            </a:r>
            <a:endParaRPr lang="en-US" sz="1425">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20" name="TextBox 20"/>
          <p:cNvSpPr txBox="1"/>
          <p:nvPr/>
        </p:nvSpPr>
        <p:spPr>
          <a:xfrm>
            <a:off x="578560" y="4242470"/>
            <a:ext cx="2931336" cy="1654845"/>
          </a:xfrm>
          <a:prstGeom prst="rect">
            <a:avLst/>
          </a:prstGeom>
        </p:spPr>
        <p:txBody>
          <a:bodyPr vert="horz" wrap="square" lIns="66008" tIns="33052" rIns="66008" bIns="33052" rtlCol="0" anchor="t" anchorCtr="1">
            <a:normAutofit/>
          </a:bodyPr>
          <a:lstStyle/>
          <a:p>
            <a:pPr algn="ctr">
              <a:lnSpc>
                <a:spcPct val="140000"/>
              </a:lnSpc>
            </a:pPr>
            <a:r>
              <a:rPr lang="en-US" sz="1425">
                <a:solidFill>
                  <a:schemeClr val="dk1">
                    <a:alpha val="100000"/>
                  </a:schemeClr>
                </a:solidFill>
                <a:latin typeface="微软雅黑" panose="020B0503020204020204" charset="-122"/>
                <a:ea typeface="微软雅黑" panose="020B0503020204020204" charset="-122"/>
                <a:cs typeface="微软雅黑" panose="020B0503020204020204" charset="-122"/>
              </a:rPr>
              <a:t>高精度广域调节系统改造简单、方便，在不改变当前自控系统软件只能控制一个电调阀的功能和现有PLC控制柜硬件配置的前提下，</a:t>
            </a:r>
            <a:endParaRPr lang="en-US" sz="1425">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21" name="TextBox 21"/>
          <p:cNvSpPr txBox="1"/>
          <p:nvPr/>
        </p:nvSpPr>
        <p:spPr>
          <a:xfrm>
            <a:off x="8619610" y="3815399"/>
            <a:ext cx="3394996" cy="490334"/>
          </a:xfrm>
          <a:prstGeom prst="rect">
            <a:avLst/>
          </a:prstGeom>
        </p:spPr>
        <p:txBody>
          <a:bodyPr vert="horz" wrap="square" lIns="66008" tIns="33052" rIns="66008" bIns="33052" rtlCol="0" anchor="t" anchorCtr="0">
            <a:normAutofit/>
          </a:bodyPr>
          <a:lstStyle/>
          <a:p>
            <a:pPr algn="ctr">
              <a:lnSpc>
                <a:spcPct val="120000"/>
              </a:lnSpc>
            </a:pPr>
            <a:r>
              <a:rPr lang="en-US" sz="2025" b="1">
                <a:solidFill>
                  <a:schemeClr val="accent3">
                    <a:alpha val="100000"/>
                  </a:schemeClr>
                </a:solidFill>
                <a:latin typeface="微软雅黑" panose="020B0503020204020204" charset="-122"/>
                <a:ea typeface="微软雅黑" panose="020B0503020204020204" charset="-122"/>
                <a:cs typeface="微软雅黑" panose="020B0503020204020204" charset="-122"/>
              </a:rPr>
              <a:t>实现双阀控制</a:t>
            </a:r>
            <a:endParaRPr lang="en-US" sz="2025" b="1">
              <a:solidFill>
                <a:schemeClr val="accent3">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22" name="TextBox 22"/>
          <p:cNvSpPr txBox="1"/>
          <p:nvPr/>
        </p:nvSpPr>
        <p:spPr>
          <a:xfrm>
            <a:off x="346730" y="3804183"/>
            <a:ext cx="3394996" cy="490334"/>
          </a:xfrm>
          <a:prstGeom prst="rect">
            <a:avLst/>
          </a:prstGeom>
        </p:spPr>
        <p:txBody>
          <a:bodyPr vert="horz" wrap="square" lIns="66008" tIns="33052" rIns="66008" bIns="33052" rtlCol="0" anchor="t" anchorCtr="0">
            <a:normAutofit/>
          </a:bodyPr>
          <a:lstStyle/>
          <a:p>
            <a:pPr algn="ctr">
              <a:lnSpc>
                <a:spcPct val="120000"/>
              </a:lnSpc>
            </a:pPr>
            <a:r>
              <a:rPr lang="en-US" sz="2025" b="1">
                <a:solidFill>
                  <a:schemeClr val="accent4">
                    <a:alpha val="100000"/>
                  </a:schemeClr>
                </a:solidFill>
                <a:latin typeface="微软雅黑" panose="020B0503020204020204" charset="-122"/>
                <a:ea typeface="微软雅黑" panose="020B0503020204020204" charset="-122"/>
                <a:cs typeface="微软雅黑" panose="020B0503020204020204" charset="-122"/>
              </a:rPr>
              <a:t>改造简单、方便</a:t>
            </a:r>
            <a:endParaRPr lang="en-US" sz="2025" b="1">
              <a:solidFill>
                <a:schemeClr val="accent4">
                  <a:alpha val="100000"/>
                </a:schemeClr>
              </a:solidFill>
              <a:latin typeface="微软雅黑" panose="020B0503020204020204" charset="-122"/>
              <a:ea typeface="微软雅黑" panose="020B0503020204020204" charset="-122"/>
              <a:cs typeface="微软雅黑" panose="020B0503020204020204" charset="-122"/>
            </a:endParaRPr>
          </a:p>
        </p:txBody>
      </p:sp>
      <p:grpSp>
        <p:nvGrpSpPr>
          <p:cNvPr id="23" name="Group 23"/>
          <p:cNvGrpSpPr/>
          <p:nvPr/>
        </p:nvGrpSpPr>
        <p:grpSpPr>
          <a:xfrm>
            <a:off x="454963" y="93878"/>
            <a:ext cx="10641129" cy="914400"/>
            <a:chOff x="454963" y="93878"/>
            <a:chExt cx="10641129" cy="914400"/>
          </a:xfrm>
        </p:grpSpPr>
        <p:sp>
          <p:nvSpPr>
            <p:cNvPr id="24" name="AutoShape 24"/>
            <p:cNvSpPr/>
            <p:nvPr/>
          </p:nvSpPr>
          <p:spPr>
            <a:xfrm>
              <a:off x="454963" y="331168"/>
              <a:ext cx="84147" cy="84147"/>
            </a:xfrm>
            <a:prstGeom prst="ellipse">
              <a:avLst/>
            </a:prstGeom>
            <a:solidFill>
              <a:schemeClr val="accent1">
                <a:alpha val="100000"/>
              </a:schemeClr>
            </a:solidFill>
          </p:spPr>
        </p:sp>
        <p:sp>
          <p:nvSpPr>
            <p:cNvPr id="25" name="AutoShape 25"/>
            <p:cNvSpPr/>
            <p:nvPr/>
          </p:nvSpPr>
          <p:spPr>
            <a:xfrm>
              <a:off x="575049" y="337743"/>
              <a:ext cx="78137" cy="78137"/>
            </a:xfrm>
            <a:prstGeom prst="ellipse">
              <a:avLst/>
            </a:prstGeom>
            <a:solidFill>
              <a:schemeClr val="accent1">
                <a:alpha val="80000"/>
              </a:schemeClr>
            </a:solidFill>
          </p:spPr>
        </p:sp>
        <p:sp>
          <p:nvSpPr>
            <p:cNvPr id="26" name="AutoShape 26"/>
            <p:cNvSpPr/>
            <p:nvPr/>
          </p:nvSpPr>
          <p:spPr>
            <a:xfrm>
              <a:off x="689125" y="339460"/>
              <a:ext cx="74704" cy="74704"/>
            </a:xfrm>
            <a:prstGeom prst="ellipse">
              <a:avLst/>
            </a:prstGeom>
            <a:solidFill>
              <a:schemeClr val="accent1">
                <a:alpha val="60000"/>
              </a:schemeClr>
            </a:solidFill>
          </p:spPr>
        </p:sp>
        <p:sp>
          <p:nvSpPr>
            <p:cNvPr id="27" name="AutoShape 27"/>
            <p:cNvSpPr/>
            <p:nvPr/>
          </p:nvSpPr>
          <p:spPr>
            <a:xfrm>
              <a:off x="799768" y="348430"/>
              <a:ext cx="69238" cy="69238"/>
            </a:xfrm>
            <a:prstGeom prst="ellipse">
              <a:avLst/>
            </a:prstGeom>
            <a:solidFill>
              <a:schemeClr val="accent1">
                <a:alpha val="40000"/>
              </a:schemeClr>
            </a:solidFill>
          </p:spPr>
        </p:sp>
        <p:sp>
          <p:nvSpPr>
            <p:cNvPr id="28" name="AutoShape 28"/>
            <p:cNvSpPr/>
            <p:nvPr/>
          </p:nvSpPr>
          <p:spPr>
            <a:xfrm>
              <a:off x="904945" y="344297"/>
              <a:ext cx="65594" cy="65594"/>
            </a:xfrm>
            <a:prstGeom prst="ellipse">
              <a:avLst/>
            </a:prstGeom>
            <a:solidFill>
              <a:schemeClr val="accent1">
                <a:alpha val="20000"/>
              </a:schemeClr>
            </a:solidFill>
          </p:spPr>
        </p:sp>
        <p:sp>
          <p:nvSpPr>
            <p:cNvPr id="29" name="AutoShape 29"/>
            <p:cNvSpPr/>
            <p:nvPr/>
          </p:nvSpPr>
          <p:spPr>
            <a:xfrm>
              <a:off x="454963" y="448942"/>
              <a:ext cx="84147" cy="84147"/>
            </a:xfrm>
            <a:prstGeom prst="ellipse">
              <a:avLst/>
            </a:prstGeom>
            <a:solidFill>
              <a:schemeClr val="accent1">
                <a:alpha val="100000"/>
              </a:schemeClr>
            </a:solidFill>
          </p:spPr>
        </p:sp>
        <p:sp>
          <p:nvSpPr>
            <p:cNvPr id="30" name="AutoShape 30"/>
            <p:cNvSpPr/>
            <p:nvPr/>
          </p:nvSpPr>
          <p:spPr>
            <a:xfrm>
              <a:off x="575049" y="455517"/>
              <a:ext cx="78137" cy="78137"/>
            </a:xfrm>
            <a:prstGeom prst="ellipse">
              <a:avLst/>
            </a:prstGeom>
            <a:solidFill>
              <a:schemeClr val="accent1">
                <a:alpha val="80000"/>
              </a:schemeClr>
            </a:solidFill>
          </p:spPr>
        </p:sp>
        <p:sp>
          <p:nvSpPr>
            <p:cNvPr id="31" name="AutoShape 31"/>
            <p:cNvSpPr/>
            <p:nvPr/>
          </p:nvSpPr>
          <p:spPr>
            <a:xfrm>
              <a:off x="689125" y="457233"/>
              <a:ext cx="74704" cy="74704"/>
            </a:xfrm>
            <a:prstGeom prst="ellipse">
              <a:avLst/>
            </a:prstGeom>
            <a:solidFill>
              <a:schemeClr val="accent1">
                <a:alpha val="60000"/>
              </a:schemeClr>
            </a:solidFill>
          </p:spPr>
        </p:sp>
        <p:sp>
          <p:nvSpPr>
            <p:cNvPr id="32" name="AutoShape 32"/>
            <p:cNvSpPr/>
            <p:nvPr/>
          </p:nvSpPr>
          <p:spPr>
            <a:xfrm>
              <a:off x="799768" y="466203"/>
              <a:ext cx="69238" cy="69238"/>
            </a:xfrm>
            <a:prstGeom prst="ellipse">
              <a:avLst/>
            </a:prstGeom>
            <a:solidFill>
              <a:schemeClr val="accent1">
                <a:alpha val="40000"/>
              </a:schemeClr>
            </a:solidFill>
          </p:spPr>
        </p:sp>
        <p:sp>
          <p:nvSpPr>
            <p:cNvPr id="33" name="AutoShape 33"/>
            <p:cNvSpPr/>
            <p:nvPr/>
          </p:nvSpPr>
          <p:spPr>
            <a:xfrm>
              <a:off x="904945" y="462070"/>
              <a:ext cx="65594" cy="65594"/>
            </a:xfrm>
            <a:prstGeom prst="ellipse">
              <a:avLst/>
            </a:prstGeom>
            <a:solidFill>
              <a:schemeClr val="accent1">
                <a:alpha val="20000"/>
              </a:schemeClr>
            </a:solidFill>
          </p:spPr>
        </p:sp>
        <p:sp>
          <p:nvSpPr>
            <p:cNvPr id="34" name="AutoShape 34"/>
            <p:cNvSpPr/>
            <p:nvPr/>
          </p:nvSpPr>
          <p:spPr>
            <a:xfrm>
              <a:off x="454963" y="566715"/>
              <a:ext cx="84147" cy="84147"/>
            </a:xfrm>
            <a:prstGeom prst="ellipse">
              <a:avLst/>
            </a:prstGeom>
            <a:solidFill>
              <a:schemeClr val="accent1">
                <a:alpha val="100000"/>
              </a:schemeClr>
            </a:solidFill>
          </p:spPr>
        </p:sp>
        <p:sp>
          <p:nvSpPr>
            <p:cNvPr id="35" name="AutoShape 35"/>
            <p:cNvSpPr/>
            <p:nvPr/>
          </p:nvSpPr>
          <p:spPr>
            <a:xfrm>
              <a:off x="575049" y="573291"/>
              <a:ext cx="78137" cy="78137"/>
            </a:xfrm>
            <a:prstGeom prst="ellipse">
              <a:avLst/>
            </a:prstGeom>
            <a:solidFill>
              <a:schemeClr val="accent1">
                <a:alpha val="80000"/>
              </a:schemeClr>
            </a:solidFill>
          </p:spPr>
        </p:sp>
        <p:sp>
          <p:nvSpPr>
            <p:cNvPr id="36" name="AutoShape 36"/>
            <p:cNvSpPr/>
            <p:nvPr/>
          </p:nvSpPr>
          <p:spPr>
            <a:xfrm>
              <a:off x="689125" y="575007"/>
              <a:ext cx="74704" cy="74704"/>
            </a:xfrm>
            <a:prstGeom prst="ellipse">
              <a:avLst/>
            </a:prstGeom>
            <a:solidFill>
              <a:schemeClr val="accent1">
                <a:alpha val="60000"/>
              </a:schemeClr>
            </a:solidFill>
          </p:spPr>
        </p:sp>
        <p:sp>
          <p:nvSpPr>
            <p:cNvPr id="37" name="AutoShape 37"/>
            <p:cNvSpPr/>
            <p:nvPr/>
          </p:nvSpPr>
          <p:spPr>
            <a:xfrm>
              <a:off x="799768" y="583977"/>
              <a:ext cx="69238" cy="69238"/>
            </a:xfrm>
            <a:prstGeom prst="ellipse">
              <a:avLst/>
            </a:prstGeom>
            <a:solidFill>
              <a:schemeClr val="accent1">
                <a:alpha val="40000"/>
              </a:schemeClr>
            </a:solidFill>
          </p:spPr>
        </p:sp>
        <p:sp>
          <p:nvSpPr>
            <p:cNvPr id="38" name="AutoShape 38"/>
            <p:cNvSpPr/>
            <p:nvPr/>
          </p:nvSpPr>
          <p:spPr>
            <a:xfrm>
              <a:off x="904945" y="579844"/>
              <a:ext cx="65594" cy="65594"/>
            </a:xfrm>
            <a:prstGeom prst="ellipse">
              <a:avLst/>
            </a:prstGeom>
            <a:solidFill>
              <a:schemeClr val="accent1">
                <a:alpha val="20000"/>
              </a:schemeClr>
            </a:solidFill>
          </p:spPr>
        </p:sp>
        <p:sp>
          <p:nvSpPr>
            <p:cNvPr id="39" name="AutoShape 39"/>
            <p:cNvSpPr/>
            <p:nvPr/>
          </p:nvSpPr>
          <p:spPr>
            <a:xfrm>
              <a:off x="454963" y="684489"/>
              <a:ext cx="84147" cy="84147"/>
            </a:xfrm>
            <a:prstGeom prst="ellipse">
              <a:avLst/>
            </a:prstGeom>
            <a:solidFill>
              <a:schemeClr val="accent1">
                <a:alpha val="100000"/>
              </a:schemeClr>
            </a:solidFill>
          </p:spPr>
        </p:sp>
        <p:sp>
          <p:nvSpPr>
            <p:cNvPr id="40" name="AutoShape 40"/>
            <p:cNvSpPr/>
            <p:nvPr/>
          </p:nvSpPr>
          <p:spPr>
            <a:xfrm>
              <a:off x="575049" y="691064"/>
              <a:ext cx="78137" cy="78137"/>
            </a:xfrm>
            <a:prstGeom prst="ellipse">
              <a:avLst/>
            </a:prstGeom>
            <a:solidFill>
              <a:schemeClr val="accent1">
                <a:alpha val="80000"/>
              </a:schemeClr>
            </a:solidFill>
          </p:spPr>
        </p:sp>
        <p:sp>
          <p:nvSpPr>
            <p:cNvPr id="41" name="AutoShape 41"/>
            <p:cNvSpPr/>
            <p:nvPr/>
          </p:nvSpPr>
          <p:spPr>
            <a:xfrm>
              <a:off x="689125" y="692781"/>
              <a:ext cx="74704" cy="74704"/>
            </a:xfrm>
            <a:prstGeom prst="ellipse">
              <a:avLst/>
            </a:prstGeom>
            <a:solidFill>
              <a:schemeClr val="accent1">
                <a:alpha val="60000"/>
              </a:schemeClr>
            </a:solidFill>
          </p:spPr>
        </p:sp>
        <p:sp>
          <p:nvSpPr>
            <p:cNvPr id="42" name="AutoShape 42"/>
            <p:cNvSpPr/>
            <p:nvPr/>
          </p:nvSpPr>
          <p:spPr>
            <a:xfrm>
              <a:off x="799768" y="701751"/>
              <a:ext cx="69238" cy="69238"/>
            </a:xfrm>
            <a:prstGeom prst="ellipse">
              <a:avLst/>
            </a:prstGeom>
            <a:solidFill>
              <a:schemeClr val="accent1">
                <a:alpha val="40000"/>
              </a:schemeClr>
            </a:solidFill>
          </p:spPr>
        </p:sp>
        <p:sp>
          <p:nvSpPr>
            <p:cNvPr id="43" name="AutoShape 43"/>
            <p:cNvSpPr/>
            <p:nvPr/>
          </p:nvSpPr>
          <p:spPr>
            <a:xfrm>
              <a:off x="904945" y="697618"/>
              <a:ext cx="65594" cy="65594"/>
            </a:xfrm>
            <a:prstGeom prst="ellipse">
              <a:avLst/>
            </a:prstGeom>
            <a:solidFill>
              <a:schemeClr val="accent1">
                <a:alpha val="20000"/>
              </a:schemeClr>
            </a:solidFill>
          </p:spPr>
        </p:sp>
        <p:sp>
          <p:nvSpPr>
            <p:cNvPr id="44" name="TextBox 44"/>
            <p:cNvSpPr txBox="1"/>
            <p:nvPr/>
          </p:nvSpPr>
          <p:spPr>
            <a:xfrm>
              <a:off x="1094842" y="93878"/>
              <a:ext cx="1000125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采用高精度广域调节系统的优点</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pic>
        <p:nvPicPr>
          <p:cNvPr id="54" name="图片 53" descr="欧莱克科技"/>
          <p:cNvPicPr>
            <a:picLocks noChangeAspect="1"/>
          </p:cNvPicPr>
          <p:nvPr/>
        </p:nvPicPr>
        <p:blipFill>
          <a:blip r:embed="rId3"/>
          <a:stretch>
            <a:fillRect/>
          </a:stretch>
        </p:blipFill>
        <p:spPr>
          <a:xfrm>
            <a:off x="9405620" y="283210"/>
            <a:ext cx="2681605" cy="69850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6" name="TextBox 6"/>
          <p:cNvSpPr txBox="1"/>
          <p:nvPr/>
        </p:nvSpPr>
        <p:spPr>
          <a:xfrm>
            <a:off x="2081272" y="3580027"/>
            <a:ext cx="8029575" cy="1209675"/>
          </a:xfrm>
          <a:prstGeom prst="rect">
            <a:avLst/>
          </a:prstGeom>
        </p:spPr>
        <p:txBody>
          <a:bodyPr vert="horz" wrap="square" lIns="123825" tIns="123825" rIns="57150" bIns="123825" rtlCol="0" anchor="t" anchorCtr="0">
            <a:spAutoFit/>
          </a:bodyPr>
          <a:lstStyle/>
          <a:p>
            <a:pPr algn="ctr">
              <a:lnSpc>
                <a:spcPct val="186000"/>
              </a:lnSpc>
              <a:spcBef>
                <a:spcPts val="450"/>
              </a:spcBef>
            </a:pPr>
            <a:r>
              <a:rPr lang="en-US" sz="3075">
                <a:solidFill>
                  <a:srgbClr val="FFFFFF">
                    <a:alpha val="100000"/>
                  </a:srgbClr>
                </a:solidFill>
                <a:latin typeface="微软雅黑" panose="020B0503020204020204" charset="-122"/>
                <a:ea typeface="微软雅黑" panose="020B0503020204020204" charset="-122"/>
                <a:cs typeface="微软雅黑" panose="020B0503020204020204" charset="-122"/>
              </a:rPr>
              <a:t>谢谢您的观看</a:t>
            </a:r>
            <a:endParaRPr lang="en-US" sz="3075">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7" name="AutoShape 7"/>
          <p:cNvSpPr/>
          <p:nvPr/>
        </p:nvSpPr>
        <p:spPr>
          <a:xfrm>
            <a:off x="9115702" y="1876455"/>
            <a:ext cx="444868" cy="444868"/>
          </a:xfrm>
          <a:prstGeom prst="ellipse">
            <a:avLst/>
          </a:prstGeom>
          <a:solidFill>
            <a:srgbClr val="FFFFFF">
              <a:alpha val="50000"/>
            </a:srgbClr>
          </a:solidFill>
        </p:spPr>
      </p:sp>
      <p:sp>
        <p:nvSpPr>
          <p:cNvPr id="8" name="TextBox 8"/>
          <p:cNvSpPr txBox="1"/>
          <p:nvPr/>
        </p:nvSpPr>
        <p:spPr>
          <a:xfrm>
            <a:off x="2015729" y="2240000"/>
            <a:ext cx="8164830" cy="1663065"/>
          </a:xfrm>
          <a:prstGeom prst="rect">
            <a:avLst/>
          </a:prstGeom>
        </p:spPr>
        <p:txBody>
          <a:bodyPr vert="horz" wrap="square" lIns="91440" tIns="45720" rIns="91440" bIns="45720" rtlCol="0" anchor="t" anchorCtr="0">
            <a:spAutoFit/>
          </a:bodyPr>
          <a:lstStyle/>
          <a:p>
            <a:pPr algn="ctr">
              <a:lnSpc>
                <a:spcPct val="100000"/>
              </a:lnSpc>
              <a:spcBef>
                <a:spcPts val="375"/>
              </a:spcBef>
            </a:pPr>
            <a:r>
              <a:rPr lang="en-US" sz="9600" b="1">
                <a:solidFill>
                  <a:srgbClr val="FFFFFF">
                    <a:alpha val="100000"/>
                  </a:srgbClr>
                </a:solidFill>
                <a:latin typeface="微软雅黑" panose="020B0503020204020204" charset="-122"/>
                <a:ea typeface="微软雅黑" panose="020B0503020204020204" charset="-122"/>
                <a:cs typeface="微软雅黑" panose="020B0503020204020204" charset="-122"/>
              </a:rPr>
              <a:t>THANKS</a:t>
            </a:r>
            <a:endParaRPr lang="en-US" sz="9600"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pic>
        <p:nvPicPr>
          <p:cNvPr id="9" name="图片 8" descr="欧莱克科技"/>
          <p:cNvPicPr>
            <a:picLocks noChangeAspect="1"/>
          </p:cNvPicPr>
          <p:nvPr/>
        </p:nvPicPr>
        <p:blipFill>
          <a:blip r:embed="rId2"/>
          <a:stretch>
            <a:fillRect/>
          </a:stretch>
        </p:blipFill>
        <p:spPr>
          <a:xfrm>
            <a:off x="9829800" y="228600"/>
            <a:ext cx="1873250" cy="487680"/>
          </a:xfrm>
          <a:prstGeom prst="rect">
            <a:avLst/>
          </a:prstGeom>
        </p:spPr>
      </p:pic>
    </p:spTree>
  </p:cSld>
  <p:clrMapOvr>
    <a:masterClrMapping/>
  </p:clrMapOvr>
</p:sld>
</file>

<file path=ppt/tags/tag1.xml><?xml version="1.0" encoding="utf-8"?>
<p:tagLst xmlns:p="http://schemas.openxmlformats.org/presentationml/2006/main">
  <p:tag name="commondata" val="eyJoZGlkIjoiZGYyOWNmMmUxNmEzMDc2MzI3YjE3NjQxYTE2NzRiMWIifQ=="/>
</p:tagLst>
</file>

<file path=ppt/theme/theme1.xml><?xml version="1.0" encoding="utf-8"?>
<a:theme xmlns:a="http://schemas.openxmlformats.org/drawingml/2006/main" name="Office Theme">
  <a:themeElements>
    <a:clrScheme name="Office">
      <a:dk1>
        <a:srgbClr val="000000"/>
      </a:dk1>
      <a:lt1>
        <a:srgbClr val="FFF6F0"/>
      </a:lt1>
      <a:dk2>
        <a:srgbClr val="380E00"/>
      </a:dk2>
      <a:lt2>
        <a:srgbClr val="FFFFFF"/>
      </a:lt2>
      <a:accent1>
        <a:srgbClr val="EB554D"/>
      </a:accent1>
      <a:accent2>
        <a:srgbClr val="F35735"/>
      </a:accent2>
      <a:accent3>
        <a:srgbClr val="CB3600"/>
      </a:accent3>
      <a:accent4>
        <a:srgbClr val="F25E96"/>
      </a:accent4>
      <a:accent5>
        <a:srgbClr val="FF7185"/>
      </a:accent5>
      <a:accent6>
        <a:srgbClr val="F6C462"/>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3979</Words>
  <Application>WPS 演示</Application>
  <PresentationFormat>自定义</PresentationFormat>
  <Paragraphs>407</Paragraphs>
  <Slides>32</Slides>
  <Notes>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32</vt:i4>
      </vt:variant>
    </vt:vector>
  </HeadingPairs>
  <TitlesOfParts>
    <vt:vector size="41" baseType="lpstr">
      <vt:lpstr>Arial</vt:lpstr>
      <vt:lpstr>宋体</vt:lpstr>
      <vt:lpstr>Wingdings</vt:lpstr>
      <vt:lpstr>微软雅黑</vt:lpstr>
      <vt:lpstr>Arial</vt:lpstr>
      <vt:lpstr>Arial Unicode MS</vt:lpstr>
      <vt:lpstr>Calibri</vt:lpstr>
      <vt:lpstr>Calibri</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dc:creator>
  <cp:lastModifiedBy>小北</cp:lastModifiedBy>
  <cp:revision>16</cp:revision>
  <dcterms:created xsi:type="dcterms:W3CDTF">2006-08-16T00:00:00Z</dcterms:created>
  <dcterms:modified xsi:type="dcterms:W3CDTF">2024-06-24T02:34:12Z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77DE6C5281104DBAA0B9E58144BB51D4_13</vt:lpwstr>
  </property>
  <property fmtid="{D5CDD505-2E9C-101B-9397-08002B2CF9AE}" pid="3" name="KSOProductBuildVer">
    <vt:lpwstr>2052-12.1.0.16929</vt:lpwstr>
  </property>
</Properties>
</file>