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8.svg" ContentType="image/svg+xml"/>
  <Override PartName="/ppt/media/image64.svg" ContentType="image/svg+xml"/>
  <Override PartName="/ppt/media/image7.svg" ContentType="image/svg+xml"/>
  <Override PartName="/ppt/media/image75.svg" ContentType="image/svg+xml"/>
  <Override PartName="/ppt/media/image76.svg" ContentType="image/svg+xml"/>
  <Override PartName="/ppt/media/image78.svg" ContentType="image/svg+xml"/>
  <Override PartName="/ppt/media/image9.svg" ContentType="image/svg+xml"/>
  <Override PartName="/ppt/media/image90.svg" ContentType="image/svg+xml"/>
  <Override PartName="/ppt/media/image92.svg" ContentType="image/svg+xml"/>
  <Override PartName="/ppt/media/image9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  <p:sldMasterId id="2147483663" r:id="rId4"/>
    <p:sldMasterId id="2147483665" r:id="rId5"/>
  </p:sldMasterIdLst>
  <p:notesMasterIdLst>
    <p:notesMasterId r:id="rId7"/>
  </p:notesMasterIdLst>
  <p:sldIdLst>
    <p:sldId id="256" r:id="rId6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77" r:id="rId20"/>
    <p:sldId id="269" r:id="rId21"/>
    <p:sldId id="270" r:id="rId22"/>
    <p:sldId id="274" r:id="rId23"/>
    <p:sldId id="271" r:id="rId24"/>
    <p:sldId id="272" r:id="rId25"/>
  </p:sldIdLst>
  <p:sldSz cx="12192000" cy="6858000"/>
  <p:notesSz cx="6858000" cy="9144000"/>
  <p:custDataLst>
    <p:tags r:id="rId29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68" userDrawn="1">
          <p15:clr>
            <a:srgbClr val="747775"/>
          </p15:clr>
        </p15:guide>
        <p15:guide id="2" pos="2871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568"/>
        <p:guide pos="2871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9" Type="http://schemas.openxmlformats.org/officeDocument/2006/relationships/tags" Target="tags/tag36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欧莱克超声波水表的产品介绍会。今天，我们将一同探索如何通过尖端科技，开启一个全新的智慧计量时代。欧莱克科技致力于为全球供水行业提供最前沿的解决方案，我们的超声波水表不仅是一个计量工具，更是推动水务管理智能化、精细化的关键力量。让我们共同见证这场技术革命带来的巨大变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介绍将分为六个部分。首先，我们将了解欧莱克公司及其产品矩阵。接着，深入探讨超声波计量的核心技术及其相比传统水表的代际优势。然后，我们会详细介绍三大产品系列的特点和参数。之后，总结产品的核心优势与技术亮点。最后，展示产品的安装维护方式和应用场景，并对未来进行展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让我们认识一下欧莱克科技。我们是一家专注于智能计量和物联网技术的创新企业。我们的使命非常明确：通过技术创新，赋能全球供水行业。我们整合了在超声波传感、物联网通信和大数据分析领域的深厚积累，致力于将传统的水表升级为强大的智慧水务终端，帮助水务部门实现精细化管理，最终目标是构建一个更智能、更高效的水资源管理体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了满足不同场景的需求，我们构建了全面的产品家族。OLKSC系列是面向普通家庭和小型商业用户的标准户用型，主打高性价比和可靠性。OLKSC-FK系列则增加了远程阀控功能，适用于需要预付费和智能管理的智慧水务项目。而OLKSC-T/F系列是专为工业和城市主干管设计的大口径水表，采用多声道技术，确保在复杂流态下的极致精度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核心价值主张非常清晰：告别传统，拥抱智慧。与易磨损、精度随时间下降的机械水表不同，我们的超声波水表没有任何运动部件，实现了真正的免维护和长期稳定。其超高的灵敏度甚至可以计量滴水，有效杜绝了微小渗漏造成的损失。更重要的是，它能够将每一滴水的数据实时上传，为大数据分析和智能管理提供了坚实基础，实现了远程抄表、阀控和报警，极大地提升了管理效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深入了解其核心技术。欧莱克超声波水表的工作原理是“时差法”。简单来说，水表内有两个超声波换能器，它们像两个“喊话”的人，一个顺水喊话，一个逆水喊话。由于水流的推动，顺水的声音传播得更快，两者之间产生一个微小的时间差。我们的高精度计时器能精确捕捉这个差异，然后通过内置算法，就能准确计算出水流的速度和总量。这个过程没有任何机械运动，精准而可靠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与传统机械水表相比，欧莱克超声波水表的优势是代际性的。从原理上，我们用超声波替代了机械叶轮，彻底告别了磨损和故障。这意味着我们的精度能长期稳定在2级标准，而机械表会越走越慢。我们的量程比高达R800，能精准捕捉从滴水到最大流量的全过程，有效防止漏损。极低的始动流量、IP68防护、以及丰富的智能化功能，都让我们的产品在可靠性、功能性和经济性上全面超越传统水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我们详细介绍第一个系列：OLKSC标准户用型。这款产品是我们的明星产品，专为居民住宅和小型商业用户设计。它具备2级高精度、宽量程比和滴水计量能力，能有效杜绝因微小渗漏造成的损失。其IP68顶级防护等级意味着它可以在水下长期工作，适应各种恶劣的安装环境。长达6年以上的设计寿命，也大大降低了更换和维护成本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个系列是OLKSC-FK阀控型。它在标准型的基础上，增加了强大的智能控制功能。通过远程阀控，水务公司可以轻松实现预付费管理和欠费停水。独特的阀门自动清洗功能保证了长期稳定运行。同时，它还具备滴水、爆管等多种智能报警功能，并支持NB-IoT等无线通信方式，广泛适用于智慧园区、高校、公租房及预付费小区等场景，是构建智慧水务系统的理想选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个系列是OLKSC-T/F大口径水表，专为工业和城市主干管设计。它采用了先进的双声道或四声道技术，能够有效消除复杂流态对计量精度的影响，确保在任何情况下都能精准测量。超高的量程比和坚固耐用的材质，使其能够胜任工厂、矿山、城市供水主管网等严苛环境下的大流量计量任务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结一下我们产品的核心优势。首先是高精度和宽量程比，我们的产品达到了国家最高的2级精度标准，并且拥有高达R800的量程比，确保了贸易结算的公平公正。其次是超强的可靠性与耐久性，无机械磨损的设计、IP68顶级防护以及超过6年的超长寿命，都意味着更低的维护成本和更高的稳定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优势还体现在智能化方面。产品具备主动预警功能，能实时监测漏水、爆管等异常情况。内置的大容量存储器可以记录长达24个月的历史数据，并具备断电保护功能。在通信方面，我们提供了从有线到无线的全系列解决方案，包括NB-IoT、LoRaWAN等，能够灵活适应各种智慧水务项目的需求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的产品拥有多重国际权威认证，包括CNAS和SGS等，这证明了我们卓越的产品品质。同时，我们严格遵循GB/T778和ISO4064等国内外水表标准进行设计和生产，确保了产品的合规性和广泛的通用性。选择欧莱克，就是选择了可靠与放心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的产品拥有多重国际权威认证，包括CNAS和SGS等，这证明了我们卓越的产品品质。同时，我们严格遵循GB/T778和ISO4064等国内外水表标准进行设计和生产，确保了产品的合规性和广泛的通用性。选择欧莱克，就是选择了可靠与放心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安装和维护方面，我们的产品同样考虑周全。它支持水平或垂直安装，对安装空间要求低。其标准化的外形尺寸可以直接替换传统水表，无需改造管道，大大降低了施工成本。更重要的是，由于没有机械部件，日常使用中几乎无需任何维护，只需通过管理平台定期检查数据即可，非常省心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产品已经广泛应用于各种场景。在智慧小区，阀控水表提升了物业管理效率；在工业园区，大口径水表帮助企业实现精细化成本核算；在城市供水管网，我们的产品是构建DMA分区、降低产销差的关键；在水利工程中，它则保障了精准的水量调度和收费。这些成功案例充分证明了欧莱克产品的价值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产品已经广泛应用于各种场景。在智慧小区，阀控水表提升了物业管理效率；在工业园区，大口径水表帮助企业实现精细化成本核算；在城市供水管网，我们的产品是构建DMA分区、降低产销差的关键；在水利工程中，它则保障了精准的水量调度和收费。这些成功案例充分证明了欧莱克产品的价值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让我们回顾一下欧莱克超声波水表的核心价值。它不仅仅是一个计量工具，更是智慧水务的智能感知终端。凭借高精度、高可靠和智能化的优势，它为水务公司带来了降本增效，为用户带来了公平与便捷，更对整个社会的水资源节约和高效利用做出了贡献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感谢各位的聆听。在万物互联的时代，欧莱克将继续秉承创新精神，不断迭代技术，深化数据应用。我们相信，通过将每一块水表打造为强大的物联网节点，必将为构建更加智能、高效、可持续的智慧水务未来，贡献关键力量。期待与您携手，共创未来。谢谢大家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2256650" y="7941588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5760650" y="7941588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10522250" y="7941588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2256650" y="7941588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5760650" y="7941588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10522250" y="7941588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8" Type="http://schemas.openxmlformats.org/officeDocument/2006/relationships/notesSlide" Target="../notesSlides/notesSlide2.xml"/><Relationship Id="rId27" Type="http://schemas.openxmlformats.org/officeDocument/2006/relationships/slideLayout" Target="../slideLayouts/slideLayout12.xml"/><Relationship Id="rId26" Type="http://schemas.openxmlformats.org/officeDocument/2006/relationships/image" Target="../media/image5.png"/><Relationship Id="rId25" Type="http://schemas.openxmlformats.org/officeDocument/2006/relationships/tags" Target="../tags/tag30.xml"/><Relationship Id="rId24" Type="http://schemas.openxmlformats.org/officeDocument/2006/relationships/tags" Target="../tags/tag29.xml"/><Relationship Id="rId23" Type="http://schemas.openxmlformats.org/officeDocument/2006/relationships/tags" Target="../tags/tag28.xml"/><Relationship Id="rId22" Type="http://schemas.openxmlformats.org/officeDocument/2006/relationships/tags" Target="../tags/tag27.xml"/><Relationship Id="rId21" Type="http://schemas.openxmlformats.org/officeDocument/2006/relationships/tags" Target="../tags/tag26.xml"/><Relationship Id="rId20" Type="http://schemas.openxmlformats.org/officeDocument/2006/relationships/tags" Target="../tags/tag25.xml"/><Relationship Id="rId2" Type="http://schemas.openxmlformats.org/officeDocument/2006/relationships/tags" Target="../tags/tag7.xml"/><Relationship Id="rId19" Type="http://schemas.openxmlformats.org/officeDocument/2006/relationships/tags" Target="../tags/tag24.xml"/><Relationship Id="rId18" Type="http://schemas.openxmlformats.org/officeDocument/2006/relationships/tags" Target="../tags/tag23.xml"/><Relationship Id="rId17" Type="http://schemas.openxmlformats.org/officeDocument/2006/relationships/tags" Target="../tags/tag22.xml"/><Relationship Id="rId16" Type="http://schemas.openxmlformats.org/officeDocument/2006/relationships/tags" Target="../tags/tag21.xml"/><Relationship Id="rId15" Type="http://schemas.openxmlformats.org/officeDocument/2006/relationships/tags" Target="../tags/tag20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5.png"/><Relationship Id="rId7" Type="http://schemas.openxmlformats.org/officeDocument/2006/relationships/image" Target="../media/image13.svg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svg"/><Relationship Id="rId8" Type="http://schemas.openxmlformats.org/officeDocument/2006/relationships/image" Target="../media/image20.png"/><Relationship Id="rId7" Type="http://schemas.openxmlformats.org/officeDocument/2006/relationships/image" Target="../media/image19.svg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svg"/><Relationship Id="rId8" Type="http://schemas.openxmlformats.org/officeDocument/2006/relationships/image" Target="../media/image28.png"/><Relationship Id="rId7" Type="http://schemas.openxmlformats.org/officeDocument/2006/relationships/image" Target="../media/image27.svg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12.xml"/><Relationship Id="rId11" Type="http://schemas.openxmlformats.org/officeDocument/2006/relationships/image" Target="../media/image5.png"/><Relationship Id="rId10" Type="http://schemas.openxmlformats.org/officeDocument/2006/relationships/image" Target="../media/image30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png"/><Relationship Id="rId8" Type="http://schemas.openxmlformats.org/officeDocument/2006/relationships/image" Target="../media/image27.svg"/><Relationship Id="rId7" Type="http://schemas.openxmlformats.org/officeDocument/2006/relationships/image" Target="../media/image26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9.svg"/><Relationship Id="rId3" Type="http://schemas.openxmlformats.org/officeDocument/2006/relationships/image" Target="../media/image8.png"/><Relationship Id="rId2" Type="http://schemas.openxmlformats.org/officeDocument/2006/relationships/image" Target="../media/image31.jpeg"/><Relationship Id="rId17" Type="http://schemas.openxmlformats.org/officeDocument/2006/relationships/notesSlide" Target="../notesSlides/notesSlide7.xml"/><Relationship Id="rId16" Type="http://schemas.openxmlformats.org/officeDocument/2006/relationships/slideLayout" Target="../slideLayouts/slideLayout12.xml"/><Relationship Id="rId15" Type="http://schemas.openxmlformats.org/officeDocument/2006/relationships/image" Target="../media/image5.png"/><Relationship Id="rId14" Type="http://schemas.openxmlformats.org/officeDocument/2006/relationships/image" Target="../media/image39.svg"/><Relationship Id="rId13" Type="http://schemas.openxmlformats.org/officeDocument/2006/relationships/image" Target="../media/image38.png"/><Relationship Id="rId12" Type="http://schemas.openxmlformats.org/officeDocument/2006/relationships/image" Target="../media/image37.svg"/><Relationship Id="rId11" Type="http://schemas.openxmlformats.org/officeDocument/2006/relationships/image" Target="../media/image36.png"/><Relationship Id="rId10" Type="http://schemas.openxmlformats.org/officeDocument/2006/relationships/image" Target="../media/image35.sv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svg"/><Relationship Id="rId8" Type="http://schemas.openxmlformats.org/officeDocument/2006/relationships/image" Target="../media/image42.png"/><Relationship Id="rId7" Type="http://schemas.openxmlformats.org/officeDocument/2006/relationships/image" Target="../media/image17.svg"/><Relationship Id="rId6" Type="http://schemas.openxmlformats.org/officeDocument/2006/relationships/image" Target="../media/image16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12.xml"/><Relationship Id="rId13" Type="http://schemas.openxmlformats.org/officeDocument/2006/relationships/image" Target="../media/image5.png"/><Relationship Id="rId12" Type="http://schemas.openxmlformats.org/officeDocument/2006/relationships/image" Target="../media/image46.png"/><Relationship Id="rId11" Type="http://schemas.openxmlformats.org/officeDocument/2006/relationships/image" Target="../media/image45.svg"/><Relationship Id="rId10" Type="http://schemas.openxmlformats.org/officeDocument/2006/relationships/image" Target="../media/image44.png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png"/><Relationship Id="rId8" Type="http://schemas.openxmlformats.org/officeDocument/2006/relationships/image" Target="../media/image53.svg"/><Relationship Id="rId7" Type="http://schemas.openxmlformats.org/officeDocument/2006/relationships/image" Target="../media/image52.png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sv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3" Type="http://schemas.openxmlformats.org/officeDocument/2006/relationships/notesSlide" Target="../notesSlides/notesSlide9.xml"/><Relationship Id="rId12" Type="http://schemas.openxmlformats.org/officeDocument/2006/relationships/slideLayout" Target="../slideLayouts/slideLayout12.xml"/><Relationship Id="rId11" Type="http://schemas.openxmlformats.org/officeDocument/2006/relationships/image" Target="../media/image5.png"/><Relationship Id="rId10" Type="http://schemas.openxmlformats.org/officeDocument/2006/relationships/image" Target="../media/image55.sv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41.svg"/><Relationship Id="rId7" Type="http://schemas.openxmlformats.org/officeDocument/2006/relationships/image" Target="../media/image40.png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" Type="http://schemas.openxmlformats.org/officeDocument/2006/relationships/image" Target="../media/image27.svg"/><Relationship Id="rId3" Type="http://schemas.openxmlformats.org/officeDocument/2006/relationships/image" Target="../media/image26.png"/><Relationship Id="rId2" Type="http://schemas.openxmlformats.org/officeDocument/2006/relationships/image" Target="../media/image56.jpe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12.xml"/><Relationship Id="rId13" Type="http://schemas.openxmlformats.org/officeDocument/2006/relationships/image" Target="../media/image5.png"/><Relationship Id="rId12" Type="http://schemas.openxmlformats.org/officeDocument/2006/relationships/image" Target="../media/image58.svg"/><Relationship Id="rId11" Type="http://schemas.openxmlformats.org/officeDocument/2006/relationships/image" Target="../media/image57.png"/><Relationship Id="rId10" Type="http://schemas.openxmlformats.org/officeDocument/2006/relationships/image" Target="../media/image15.svg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5.png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0.jpeg"/><Relationship Id="rId8" Type="http://schemas.openxmlformats.org/officeDocument/2006/relationships/image" Target="../media/image69.png"/><Relationship Id="rId7" Type="http://schemas.openxmlformats.org/officeDocument/2006/relationships/image" Target="../media/image68.png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Relationship Id="rId3" Type="http://schemas.openxmlformats.org/officeDocument/2006/relationships/image" Target="../media/image5.png"/><Relationship Id="rId23" Type="http://schemas.openxmlformats.org/officeDocument/2006/relationships/notesSlide" Target="../notesSlides/notesSlide14.xml"/><Relationship Id="rId22" Type="http://schemas.openxmlformats.org/officeDocument/2006/relationships/slideLayout" Target="../slideLayouts/slideLayout15.xml"/><Relationship Id="rId21" Type="http://schemas.openxmlformats.org/officeDocument/2006/relationships/tags" Target="../tags/tag35.xml"/><Relationship Id="rId20" Type="http://schemas.openxmlformats.org/officeDocument/2006/relationships/tags" Target="../tags/tag34.xml"/><Relationship Id="rId2" Type="http://schemas.openxmlformats.org/officeDocument/2006/relationships/tags" Target="../tags/tag31.xml"/><Relationship Id="rId19" Type="http://schemas.openxmlformats.org/officeDocument/2006/relationships/image" Target="../media/image76.svg"/><Relationship Id="rId18" Type="http://schemas.openxmlformats.org/officeDocument/2006/relationships/tags" Target="../tags/tag33.xml"/><Relationship Id="rId17" Type="http://schemas.openxmlformats.org/officeDocument/2006/relationships/image" Target="../media/image75.svg"/><Relationship Id="rId16" Type="http://schemas.openxmlformats.org/officeDocument/2006/relationships/image" Target="../media/image74.png"/><Relationship Id="rId15" Type="http://schemas.openxmlformats.org/officeDocument/2006/relationships/tags" Target="../tags/tag32.xml"/><Relationship Id="rId14" Type="http://schemas.openxmlformats.org/officeDocument/2006/relationships/image" Target="../media/image73.png"/><Relationship Id="rId13" Type="http://schemas.openxmlformats.org/officeDocument/2006/relationships/image" Target="../media/image72.png"/><Relationship Id="rId12" Type="http://schemas.openxmlformats.org/officeDocument/2006/relationships/image" Target="../media/image30.png"/><Relationship Id="rId11" Type="http://schemas.openxmlformats.org/officeDocument/2006/relationships/image" Target="../media/image47.png"/><Relationship Id="rId10" Type="http://schemas.openxmlformats.org/officeDocument/2006/relationships/image" Target="../media/image71.png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5.png"/><Relationship Id="rId7" Type="http://schemas.openxmlformats.org/officeDocument/2006/relationships/image" Target="../media/image43.svg"/><Relationship Id="rId6" Type="http://schemas.openxmlformats.org/officeDocument/2006/relationships/image" Target="../media/image42.png"/><Relationship Id="rId5" Type="http://schemas.openxmlformats.org/officeDocument/2006/relationships/image" Target="../media/image78.svg"/><Relationship Id="rId4" Type="http://schemas.openxmlformats.org/officeDocument/2006/relationships/image" Target="../media/image77.png"/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0" Type="http://schemas.openxmlformats.org/officeDocument/2006/relationships/notesSlide" Target="../notesSlides/notesSlide15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84.png"/><Relationship Id="rId7" Type="http://schemas.openxmlformats.org/officeDocument/2006/relationships/image" Target="../media/image83.png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3" Type="http://schemas.openxmlformats.org/officeDocument/2006/relationships/image" Target="../media/image79.png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16.xml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88.jpeg"/><Relationship Id="rId4" Type="http://schemas.openxmlformats.org/officeDocument/2006/relationships/image" Target="../media/image87.jpeg"/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5.png"/><Relationship Id="rId7" Type="http://schemas.openxmlformats.org/officeDocument/2006/relationships/image" Target="../media/image94.svg"/><Relationship Id="rId6" Type="http://schemas.openxmlformats.org/officeDocument/2006/relationships/image" Target="../media/image93.png"/><Relationship Id="rId5" Type="http://schemas.openxmlformats.org/officeDocument/2006/relationships/image" Target="../media/image92.svg"/><Relationship Id="rId4" Type="http://schemas.openxmlformats.org/officeDocument/2006/relationships/image" Target="../media/image91.png"/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0" Type="http://schemas.openxmlformats.org/officeDocument/2006/relationships/notesSlide" Target="../notesSlides/notesSlide18.xml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96.png"/><Relationship Id="rId1" Type="http://schemas.openxmlformats.org/officeDocument/2006/relationships/image" Target="../media/image9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jimeng-2026-04-28-1117-城市楼房、工厂、商场购物、消费等元素融合一个复合图，全景，蓝白配色，具透明科技感..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F172A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2032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Noto Sans SC"/>
                <a:sym typeface="Noto Sans SC"/>
              </a:rPr>
              <a:t>欧莱克</a:t>
            </a:r>
            <a:r>
              <a:rPr lang="en-US" sz="4800" b="1" i="0" u="none" strike="noStrike">
                <a:solidFill>
                  <a:srgbClr val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Noto Sans SC"/>
                <a:sym typeface="Noto Sans SC"/>
              </a:rPr>
              <a:t>超声波水表</a:t>
            </a:r>
            <a:endParaRPr lang="en-US" sz="110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5588000" y="3302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0" y="3937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5400" b="1" i="0" u="none" strike="noStrike">
                <a:solidFill>
                  <a:srgbClr val="2DD4BF"/>
                </a:solidFill>
                <a:latin typeface="思源黑体 CN Medium" panose="020B0600000000000000" charset="-122"/>
                <a:ea typeface="思源黑体 CN Medium" panose="020B0600000000000000" charset="-122"/>
                <a:cs typeface="Noto Sans SC"/>
                <a:sym typeface="Noto Sans SC"/>
              </a:rPr>
              <a:t>开启智慧计量新纪元</a:t>
            </a:r>
            <a:endParaRPr lang="en-US" sz="110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0" y="5588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85098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Noto Sans SC"/>
              </a:rPr>
              <a:t>欧莱克（唐山）科技有限公司 | 2026年3月</a:t>
            </a:r>
            <a:endParaRPr lang="en-US" sz="1100"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pic>
        <p:nvPicPr>
          <p:cNvPr id="10" name="图片 9" descr="bai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3745" y="456565"/>
            <a:ext cx="1440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Noto Sans SC"/>
              </a:rPr>
              <a:t>目录 CONTENTS</a:t>
            </a:r>
            <a:endParaRPr lang="en-US" sz="1100"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3" name="AutoShape 3"/>
          <p:cNvSpPr/>
          <p:nvPr>
            <p:custDataLst>
              <p:tags r:id="rId2"/>
            </p:custDataLst>
          </p:nvPr>
        </p:nvSpPr>
        <p:spPr>
          <a:xfrm>
            <a:off x="762000" y="1778000"/>
            <a:ext cx="5207000" cy="1460500"/>
          </a:xfrm>
          <a:prstGeom prst="roundRect">
            <a:avLst>
              <a:gd name="adj" fmla="val 695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>
            <p:custDataLst>
              <p:tags r:id="rId3"/>
            </p:custDataLst>
          </p:nvPr>
        </p:nvSpPr>
        <p:spPr>
          <a:xfrm>
            <a:off x="762000" y="1778000"/>
            <a:ext cx="889000" cy="14605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>
            <p:custDataLst>
              <p:tags r:id="rId4"/>
            </p:custDataLst>
          </p:nvPr>
        </p:nvSpPr>
        <p:spPr>
          <a:xfrm>
            <a:off x="762000" y="2095500"/>
            <a:ext cx="88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>
            <p:custDataLst>
              <p:tags r:id="rId5"/>
            </p:custDataLst>
          </p:nvPr>
        </p:nvSpPr>
        <p:spPr>
          <a:xfrm>
            <a:off x="1905000" y="1968500"/>
            <a:ext cx="393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思源黑体 CN Medium" panose="020B0600000000000000" charset="-122"/>
                <a:ea typeface="思源黑体 CN Medium" panose="020B0600000000000000" charset="-122"/>
                <a:cs typeface="Noto Sans SC"/>
                <a:sym typeface="Noto Sans SC"/>
              </a:rPr>
              <a:t>公司与产品总览</a:t>
            </a:r>
            <a:endParaRPr lang="en-US" sz="1100"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Noto Sans SC"/>
              </a:rPr>
              <a:t>智慧水务解决方案的引领者 | 全面覆盖的产品家族 | 告别传统，拥抱智慧的核心价值</a:t>
            </a:r>
            <a:endParaRPr lang="en-US" sz="1200" b="0" i="0" u="none" strike="noStrike">
              <a:solidFill>
                <a:srgbClr val="6B7280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Noto Sans SC"/>
            </a:endParaRPr>
          </a:p>
        </p:txBody>
      </p:sp>
      <p:sp>
        <p:nvSpPr>
          <p:cNvPr id="7" name="AutoShape 7"/>
          <p:cNvSpPr/>
          <p:nvPr>
            <p:custDataLst>
              <p:tags r:id="rId6"/>
            </p:custDataLst>
          </p:nvPr>
        </p:nvSpPr>
        <p:spPr>
          <a:xfrm>
            <a:off x="6223000" y="1778000"/>
            <a:ext cx="5207000" cy="1460500"/>
          </a:xfrm>
          <a:prstGeom prst="roundRect">
            <a:avLst>
              <a:gd name="adj" fmla="val 695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>
            <p:custDataLst>
              <p:tags r:id="rId7"/>
            </p:custDataLst>
          </p:nvPr>
        </p:nvSpPr>
        <p:spPr>
          <a:xfrm>
            <a:off x="6223000" y="1778000"/>
            <a:ext cx="889000" cy="14605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>
            <p:custDataLst>
              <p:tags r:id="rId8"/>
            </p:custDataLst>
          </p:nvPr>
        </p:nvSpPr>
        <p:spPr>
          <a:xfrm>
            <a:off x="6223000" y="2095500"/>
            <a:ext cx="88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10" name="AutoShape 10"/>
          <p:cNvSpPr/>
          <p:nvPr>
            <p:custDataLst>
              <p:tags r:id="rId9"/>
            </p:custDataLst>
          </p:nvPr>
        </p:nvSpPr>
        <p:spPr>
          <a:xfrm>
            <a:off x="7366000" y="1968500"/>
            <a:ext cx="393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核心技术与工作原理</a:t>
            </a:r>
            <a:endParaRPr lang="en-US" sz="1100"/>
          </a:p>
          <a:p>
            <a:pPr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超声波计量技术：精准、可靠的流量测量 | 对比传统机械水表的代际优势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1" name="AutoShape 11"/>
          <p:cNvSpPr/>
          <p:nvPr>
            <p:custDataLst>
              <p:tags r:id="rId10"/>
            </p:custDataLst>
          </p:nvPr>
        </p:nvSpPr>
        <p:spPr>
          <a:xfrm>
            <a:off x="762000" y="3556000"/>
            <a:ext cx="5207000" cy="1460500"/>
          </a:xfrm>
          <a:prstGeom prst="roundRect">
            <a:avLst>
              <a:gd name="adj" fmla="val 695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>
            <p:custDataLst>
              <p:tags r:id="rId11"/>
            </p:custDataLst>
          </p:nvPr>
        </p:nvSpPr>
        <p:spPr>
          <a:xfrm>
            <a:off x="762000" y="3556000"/>
            <a:ext cx="889000" cy="14605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>
            <p:custDataLst>
              <p:tags r:id="rId12"/>
            </p:custDataLst>
          </p:nvPr>
        </p:nvSpPr>
        <p:spPr>
          <a:xfrm>
            <a:off x="762000" y="3873500"/>
            <a:ext cx="88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>
            <p:custDataLst>
              <p:tags r:id="rId13"/>
            </p:custDataLst>
          </p:nvPr>
        </p:nvSpPr>
        <p:spPr>
          <a:xfrm>
            <a:off x="1905000" y="3746500"/>
            <a:ext cx="393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Noto Sans SC"/>
              </a:rPr>
              <a:t>产品系列详解</a:t>
            </a:r>
            <a:endParaRPr lang="en-US" sz="1100"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  <a:p>
            <a:pPr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Noto Sans SC"/>
              </a:rPr>
              <a:t>OLKSC 标准户用型 | OLKSC-FK 阀控型 | OLKSC-T/F 大口径型</a:t>
            </a:r>
            <a:endParaRPr lang="en-US" sz="1200" b="0" i="0" u="none" strike="noStrike">
              <a:solidFill>
                <a:srgbClr val="6B7280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Noto Sans SC"/>
            </a:endParaRPr>
          </a:p>
        </p:txBody>
      </p:sp>
      <p:sp>
        <p:nvSpPr>
          <p:cNvPr id="15" name="AutoShape 15"/>
          <p:cNvSpPr/>
          <p:nvPr>
            <p:custDataLst>
              <p:tags r:id="rId14"/>
            </p:custDataLst>
          </p:nvPr>
        </p:nvSpPr>
        <p:spPr>
          <a:xfrm>
            <a:off x="6223000" y="3556000"/>
            <a:ext cx="5207000" cy="1460500"/>
          </a:xfrm>
          <a:prstGeom prst="roundRect">
            <a:avLst>
              <a:gd name="adj" fmla="val 695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>
            <p:custDataLst>
              <p:tags r:id="rId15"/>
            </p:custDataLst>
          </p:nvPr>
        </p:nvSpPr>
        <p:spPr>
          <a:xfrm>
            <a:off x="6223000" y="3556000"/>
            <a:ext cx="889000" cy="14605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>
            <p:custDataLst>
              <p:tags r:id="rId16"/>
            </p:custDataLst>
          </p:nvPr>
        </p:nvSpPr>
        <p:spPr>
          <a:xfrm>
            <a:off x="6223000" y="3873500"/>
            <a:ext cx="88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18" name="AutoShape 18"/>
          <p:cNvSpPr/>
          <p:nvPr>
            <p:custDataLst>
              <p:tags r:id="rId17"/>
            </p:custDataLst>
          </p:nvPr>
        </p:nvSpPr>
        <p:spPr>
          <a:xfrm>
            <a:off x="7366000" y="3746500"/>
            <a:ext cx="393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核心优势与技术亮点</a:t>
            </a:r>
            <a:endParaRPr lang="en-US" sz="1100"/>
          </a:p>
          <a:p>
            <a:pPr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高精度 · 高可靠性 · 智能化管理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9" name="AutoShape 19"/>
          <p:cNvSpPr/>
          <p:nvPr>
            <p:custDataLst>
              <p:tags r:id="rId18"/>
            </p:custDataLst>
          </p:nvPr>
        </p:nvSpPr>
        <p:spPr>
          <a:xfrm>
            <a:off x="762000" y="5207000"/>
            <a:ext cx="5207000" cy="1460500"/>
          </a:xfrm>
          <a:prstGeom prst="roundRect">
            <a:avLst>
              <a:gd name="adj" fmla="val 695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>
            <p:custDataLst>
              <p:tags r:id="rId19"/>
            </p:custDataLst>
          </p:nvPr>
        </p:nvSpPr>
        <p:spPr>
          <a:xfrm>
            <a:off x="762000" y="5207000"/>
            <a:ext cx="889000" cy="14605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>
            <p:custDataLst>
              <p:tags r:id="rId20"/>
            </p:custDataLst>
          </p:nvPr>
        </p:nvSpPr>
        <p:spPr>
          <a:xfrm>
            <a:off x="762000" y="5524500"/>
            <a:ext cx="88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22" name="AutoShape 22"/>
          <p:cNvSpPr/>
          <p:nvPr>
            <p:custDataLst>
              <p:tags r:id="rId21"/>
            </p:custDataLst>
          </p:nvPr>
        </p:nvSpPr>
        <p:spPr>
          <a:xfrm>
            <a:off x="1905000" y="5397500"/>
            <a:ext cx="393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安装、维护与应用</a:t>
            </a:r>
            <a:endParaRPr lang="en-US" sz="1100"/>
          </a:p>
          <a:p>
            <a:pPr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便捷的安装维护流程 | 典型应用场景解析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3" name="AutoShape 23"/>
          <p:cNvSpPr/>
          <p:nvPr>
            <p:custDataLst>
              <p:tags r:id="rId22"/>
            </p:custDataLst>
          </p:nvPr>
        </p:nvSpPr>
        <p:spPr>
          <a:xfrm>
            <a:off x="6223000" y="5207000"/>
            <a:ext cx="5207000" cy="1460500"/>
          </a:xfrm>
          <a:prstGeom prst="roundRect">
            <a:avLst>
              <a:gd name="adj" fmla="val 695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>
            <p:custDataLst>
              <p:tags r:id="rId23"/>
            </p:custDataLst>
          </p:nvPr>
        </p:nvSpPr>
        <p:spPr>
          <a:xfrm>
            <a:off x="6223000" y="5207000"/>
            <a:ext cx="889000" cy="14605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25"/>
          <p:cNvSpPr/>
          <p:nvPr>
            <p:custDataLst>
              <p:tags r:id="rId24"/>
            </p:custDataLst>
          </p:nvPr>
        </p:nvSpPr>
        <p:spPr>
          <a:xfrm>
            <a:off x="6223000" y="5524500"/>
            <a:ext cx="88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26" name="AutoShape 26"/>
          <p:cNvSpPr/>
          <p:nvPr>
            <p:custDataLst>
              <p:tags r:id="rId25"/>
            </p:custDataLst>
          </p:nvPr>
        </p:nvSpPr>
        <p:spPr>
          <a:xfrm>
            <a:off x="7366000" y="5397500"/>
            <a:ext cx="393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总结与展望</a:t>
            </a:r>
            <a:endParaRPr lang="en-US" sz="1100"/>
          </a:p>
          <a:p>
            <a:pPr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产品核心价值回顾 | 助力智慧水务建设的未来展望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公司与产品总览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08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欧莱克科技：</a:t>
            </a:r>
            <a:br>
              <a:rPr lang="en-US" sz="24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24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智慧水务解决方案的引领者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048000"/>
            <a:ext cx="482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欧莱克（唐山）科技有限公司（OULEOK）是一家专注于智能计量与物联网技术的创新型企业。公司致力于为全球供水行业提供高精度、高可靠性、智能化的计量解决方案，将先进技术融入水资源管理的每一个环节。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4953000"/>
            <a:ext cx="4826000" cy="1143000"/>
          </a:xfrm>
          <a:prstGeom prst="roundRect">
            <a:avLst>
              <a:gd name="adj" fmla="val 8888"/>
            </a:avLst>
          </a:prstGeom>
          <a:solidFill>
            <a:srgbClr val="2DD4BF">
              <a:alpha val="10000"/>
            </a:srgbClr>
          </a:solidFill>
          <a:ln w="25400" cap="flat" cmpd="sng">
            <a:solidFill>
              <a:srgbClr val="2DD4B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952500" y="5143500"/>
            <a:ext cx="444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134E4A"/>
                </a:solidFill>
                <a:latin typeface="Noto Sans SC"/>
                <a:ea typeface="Noto Sans SC"/>
                <a:cs typeface="Noto Sans SC"/>
                <a:sym typeface="Noto Sans SC"/>
              </a:rPr>
              <a:t>“我们正引领着传统水表</a:t>
            </a:r>
            <a:br>
              <a:rPr lang="en-US" sz="1500" b="1" i="0" u="none" strike="noStrike">
                <a:solidFill>
                  <a:srgbClr val="134E4A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500" b="1" i="0" u="none" strike="noStrike">
                <a:solidFill>
                  <a:srgbClr val="134E4A"/>
                </a:solidFill>
                <a:latin typeface="Noto Sans SC"/>
                <a:ea typeface="Noto Sans SC"/>
                <a:cs typeface="Noto Sans SC"/>
                <a:sym typeface="Noto Sans SC"/>
              </a:rPr>
              <a:t>向智慧水务终端的革命性转变”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1778000"/>
            <a:ext cx="5207000" cy="2286000"/>
          </a:xfrm>
          <a:prstGeom prst="roundRect">
            <a:avLst>
              <a:gd name="adj" fmla="val 6666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77000" y="2032000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6985000" y="20066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核心使命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2667000"/>
            <a:ext cx="469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通过技术创新，赋能水务管理部门实现</a:t>
            </a:r>
            <a:r>
              <a:rPr lang="en-US" sz="1300" b="1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精细化管理、降低漏损、提升服务质量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，最终构建一个更高效、更智能的水资源管理体系，实现社会与经济效益双赢。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23000" y="4254500"/>
            <a:ext cx="5207000" cy="2095500"/>
          </a:xfrm>
          <a:prstGeom prst="roundRect">
            <a:avLst>
              <a:gd name="adj" fmla="val 7272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45085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6985000" y="44831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三大核心技术积累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477000" y="5143500"/>
            <a:ext cx="469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33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超声波传感技术 · 物联网通信技术 · 大数据分析技术</a:t>
            </a:r>
            <a:endParaRPr lang="en-US" sz="1100"/>
          </a:p>
        </p:txBody>
      </p:sp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产品家族：全面覆盖，满足多元化需求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欧莱克提供三大核心系列产品，形成了从户用计量到城市主干管监测的完整产品矩阵，全方位覆盖不同场景的用水计量需求。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413000"/>
            <a:ext cx="3302000" cy="3683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2413000"/>
            <a:ext cx="3302000" cy="762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7940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49400" y="2768600"/>
            <a:ext cx="228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OLKSC 系列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标准户用型</a:t>
            </a:r>
            <a:endParaRPr lang="en-US" sz="1400" b="0" i="0" u="none" strike="noStrike">
              <a:solidFill>
                <a:srgbClr val="2DD4B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1016000" y="3683000"/>
            <a:ext cx="2794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定位：</a:t>
            </a: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居民住宅、小型商业用户</a:t>
            </a:r>
            <a:endParaRPr lang="en-US" sz="1100"/>
          </a:p>
          <a:p>
            <a:pPr indent="0" algn="l">
              <a:lnSpc>
                <a:spcPct val="117000"/>
              </a:lnSpc>
              <a:spcBef>
                <a:spcPts val="1200"/>
              </a:spcBef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</a:t>
            </a:r>
            <a:endParaRPr lang="en-US" sz="1300" b="1" i="0" u="none" strike="noStrike">
              <a:solidFill>
                <a:srgbClr val="37415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17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• 高性价比，降低入户成本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• 高可靠性，适应复杂水质环境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• 安装便捷，适配多种管道口径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445000" y="2413000"/>
            <a:ext cx="3302000" cy="3683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445000" y="2413000"/>
            <a:ext cx="3302000" cy="762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9000" y="27940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232400" y="2768600"/>
            <a:ext cx="228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OLKSC-FK 系列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阀控型</a:t>
            </a:r>
            <a:endParaRPr lang="en-US" sz="1400" b="0" i="0" u="none" strike="noStrike">
              <a:solidFill>
                <a:srgbClr val="2DD4B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4699000" y="3683000"/>
            <a:ext cx="2794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定位：</a:t>
            </a: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智慧水务场景，需智能控制和预付费管理</a:t>
            </a:r>
            <a:endParaRPr lang="en-US" sz="1100"/>
          </a:p>
          <a:p>
            <a:pPr indent="0" algn="l">
              <a:lnSpc>
                <a:spcPct val="117000"/>
              </a:lnSpc>
              <a:spcBef>
                <a:spcPts val="1200"/>
              </a:spcBef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</a:t>
            </a:r>
            <a:endParaRPr lang="en-US" sz="1300" b="1" i="0" u="none" strike="noStrike">
              <a:solidFill>
                <a:srgbClr val="37415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17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• “计量+控制”一体化设计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• 支持远程阀控，实现欠费停水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• 具备自动阀门清洗功能，减少维护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128000" y="2413000"/>
            <a:ext cx="3302000" cy="3683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8128000" y="2413000"/>
            <a:ext cx="3302000" cy="762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82000" y="27940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8915400" y="2768600"/>
            <a:ext cx="228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OLKSC-T/F 系列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大口径型</a:t>
            </a:r>
            <a:endParaRPr lang="en-US" sz="1400" b="0" i="0" u="none" strike="noStrike">
              <a:solidFill>
                <a:srgbClr val="2DD4B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8382000" y="3683000"/>
            <a:ext cx="2794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定位：</a:t>
            </a: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工业用户、商业综合体、城市主干管道</a:t>
            </a:r>
            <a:endParaRPr lang="en-US" sz="1100"/>
          </a:p>
          <a:p>
            <a:pPr indent="0" algn="l">
              <a:lnSpc>
                <a:spcPct val="117000"/>
              </a:lnSpc>
              <a:spcBef>
                <a:spcPts val="1200"/>
              </a:spcBef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</a:t>
            </a:r>
            <a:endParaRPr lang="en-US" sz="1300" b="1" i="0" u="none" strike="noStrike">
              <a:solidFill>
                <a:srgbClr val="37415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17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• 双声道/四声道超声计量技术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• 超高计量精度，适合贸易结算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• 强稳定性，长期运行数据可靠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核心价值主张：告别传统，拥抱智慧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2159000"/>
          </a:xfrm>
          <a:prstGeom prst="roundRect">
            <a:avLst>
              <a:gd name="adj" fmla="val 7058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2222500"/>
            <a:ext cx="1016000" cy="1016000"/>
          </a:xfrm>
          <a:prstGeom prst="ellipse">
            <a:avLst/>
          </a:prstGeom>
          <a:solidFill>
            <a:srgbClr val="2DD4B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0000" y="2476500"/>
            <a:ext cx="508000" cy="5080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286000" y="2095500"/>
            <a:ext cx="3429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告别磨损</a:t>
            </a:r>
            <a:endParaRPr lang="en-US" sz="1100"/>
          </a:p>
          <a:p>
            <a:pPr indent="0" algn="l">
              <a:lnSpc>
                <a:spcPct val="117000"/>
              </a:lnSpc>
              <a:spcBef>
                <a:spcPts val="12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无任何运动部件，从根本上消除了机械磨损，确保长期稳定运行，有效延长设备使用寿命。</a:t>
            </a:r>
            <a:endParaRPr lang="en-US" sz="13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223000" y="1778000"/>
            <a:ext cx="5207000" cy="2159000"/>
          </a:xfrm>
          <a:prstGeom prst="roundRect">
            <a:avLst>
              <a:gd name="adj" fmla="val 7058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477000" y="2222500"/>
            <a:ext cx="1016000" cy="1016000"/>
          </a:xfrm>
          <a:prstGeom prst="ellipse">
            <a:avLst/>
          </a:prstGeom>
          <a:solidFill>
            <a:srgbClr val="2DD4B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31000" y="2476500"/>
            <a:ext cx="508000" cy="5080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747000" y="2095500"/>
            <a:ext cx="3429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滴水计量</a:t>
            </a:r>
            <a:endParaRPr lang="en-US" sz="1100"/>
          </a:p>
          <a:p>
            <a:pPr indent="0" algn="l">
              <a:lnSpc>
                <a:spcPct val="117000"/>
              </a:lnSpc>
              <a:spcBef>
                <a:spcPts val="12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超高灵敏度，始动流量极低，有效解决“跑冒滴漏”问题，帮助供水企业挽回每一滴水的经济价值。</a:t>
            </a:r>
            <a:endParaRPr lang="en-US" sz="13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762000" y="4191000"/>
            <a:ext cx="5207000" cy="2159000"/>
          </a:xfrm>
          <a:prstGeom prst="roundRect">
            <a:avLst>
              <a:gd name="adj" fmla="val 7058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1016000" y="4635500"/>
            <a:ext cx="1016000" cy="1016000"/>
          </a:xfrm>
          <a:prstGeom prst="ellipse">
            <a:avLst/>
          </a:prstGeom>
          <a:solidFill>
            <a:srgbClr val="2DD4B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70000" y="4889500"/>
            <a:ext cx="508000" cy="5080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2286000" y="4508500"/>
            <a:ext cx="3429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数据驱动</a:t>
            </a:r>
            <a:endParaRPr lang="en-US" sz="1100"/>
          </a:p>
          <a:p>
            <a:pPr indent="0" algn="l">
              <a:lnSpc>
                <a:spcPct val="117000"/>
              </a:lnSpc>
              <a:spcBef>
                <a:spcPts val="12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精准记录每一滴水的使用情况，通过多通信方式实时上传，为智慧水务的大数据分析提供高价值的数据源。</a:t>
            </a:r>
            <a:endParaRPr lang="en-US" sz="13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223000" y="4191000"/>
            <a:ext cx="5207000" cy="2159000"/>
          </a:xfrm>
          <a:prstGeom prst="roundRect">
            <a:avLst>
              <a:gd name="adj" fmla="val 7058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477000" y="4635500"/>
            <a:ext cx="1016000" cy="1016000"/>
          </a:xfrm>
          <a:prstGeom prst="ellipse">
            <a:avLst/>
          </a:prstGeom>
          <a:solidFill>
            <a:srgbClr val="2DD4B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31000" y="4889500"/>
            <a:ext cx="508000" cy="5080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7747000" y="4508500"/>
            <a:ext cx="3429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智能管理</a:t>
            </a:r>
            <a:endParaRPr lang="en-US" sz="1100"/>
          </a:p>
          <a:p>
            <a:pPr indent="0" algn="l">
              <a:lnSpc>
                <a:spcPct val="117000"/>
              </a:lnSpc>
              <a:spcBef>
                <a:spcPts val="12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支持远程抄表、远程阀控及异常情况自动报警，大幅提升水务公司管理效率，显著降低运营与人力成本。</a:t>
            </a:r>
            <a:endParaRPr lang="en-US" sz="13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核心技术与工作原理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超声波计量技术：精准、可靠的流量测量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207000" y="2413000"/>
            <a:ext cx="622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欧莱克超声波水表基于</a:t>
            </a:r>
            <a:r>
              <a:rPr lang="en-US" sz="1400" b="1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“时差法”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原理工作。水表内部集成了一对超声波换能器，它们交替发射和接收超声波信号，无机械传动部件，有效避免了机械磨损，实现了高精度与高稳定性。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207000" y="3683000"/>
            <a:ext cx="2984500" cy="1333500"/>
          </a:xfrm>
          <a:prstGeom prst="roundRect">
            <a:avLst>
              <a:gd name="adj" fmla="val 7619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7500" y="3937000"/>
            <a:ext cx="355600" cy="355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5905500" y="3873500"/>
            <a:ext cx="2095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/ 发射信号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一对换能器分别沿顺水流与逆水流两个方向交替发射超声波信号。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445500" y="3683000"/>
            <a:ext cx="2984500" cy="1333500"/>
          </a:xfrm>
          <a:prstGeom prst="roundRect">
            <a:avLst>
              <a:gd name="adj" fmla="val 7619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36000" y="3937000"/>
            <a:ext cx="355600" cy="355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9144000" y="3873500"/>
            <a:ext cx="2095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/ 产生时差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受水流速度影响，顺流信号传播用时短，逆流信号传播用时长，两者产生微小时间差。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5207000" y="5207000"/>
            <a:ext cx="2984500" cy="1333500"/>
          </a:xfrm>
          <a:prstGeom prst="roundRect">
            <a:avLst>
              <a:gd name="adj" fmla="val 7619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97500" y="54610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905500" y="5397500"/>
            <a:ext cx="2095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/ 精确测量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内置高精度计时器捕捉信号传输时间差，确保微小流速变化也能被准确捕捉。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445500" y="5207000"/>
            <a:ext cx="2984500" cy="1333500"/>
          </a:xfrm>
          <a:prstGeom prst="roundRect">
            <a:avLst>
              <a:gd name="adj" fmla="val 7619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36000" y="5461000"/>
            <a:ext cx="355600" cy="355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9144000" y="5397500"/>
            <a:ext cx="2095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/ 计算流量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MCU微控制器结合算法，根据时间差实时计算出瞬时流量，并累计得到总用水量。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19" name="图片 18" descr="新款超声波水表 (3)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222500"/>
            <a:ext cx="4283075" cy="4318000"/>
          </a:xfrm>
          <a:prstGeom prst="rect">
            <a:avLst/>
          </a:prstGeom>
        </p:spPr>
      </p:pic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对比传统机械水表：代际优势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1111" r="11111"/>
          <a:stretch>
            <a:fillRect/>
          </a:stretch>
        </p:blipFill>
        <p:spPr>
          <a:xfrm>
            <a:off x="762000" y="1778000"/>
            <a:ext cx="3556000" cy="4572000"/>
          </a:xfrm>
          <a:prstGeom prst="roundRect">
            <a:avLst>
              <a:gd name="adj" fmla="val 4285"/>
            </a:avLst>
          </a:prstGeom>
          <a:noFill/>
          <a:ln w="38100" cap="flat" cmpd="sng">
            <a:solidFill>
              <a:srgbClr val="FFFFFF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4699000" y="1778000"/>
            <a:ext cx="3302000" cy="1397000"/>
          </a:xfrm>
          <a:prstGeom prst="roundRect">
            <a:avLst>
              <a:gd name="adj" fmla="val 7272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F3F4F6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1400" y="19304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5283200" y="1905000"/>
            <a:ext cx="254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计量原理升级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欧莱克：</a:t>
            </a:r>
            <a:r>
              <a:rPr lang="en-US" sz="11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超声波时差法 (无运动部件)</a:t>
            </a:r>
            <a:endParaRPr lang="en-US" sz="1100" b="1" i="0" u="none" strike="noStrike">
              <a:solidFill>
                <a:srgbClr val="2DD4BF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传统表：叶轮机械传动，易磨损故障。</a:t>
            </a:r>
            <a:endParaRPr lang="en-US" sz="11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👉 无磨损，寿命更长，精度长期稳定。</a:t>
            </a:r>
            <a:endParaRPr lang="en-US" sz="11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8128000" y="1778000"/>
            <a:ext cx="3302000" cy="1397000"/>
          </a:xfrm>
          <a:prstGeom prst="roundRect">
            <a:avLst>
              <a:gd name="adj" fmla="val 7272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F3F4F6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0400" y="19304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712200" y="1905000"/>
            <a:ext cx="254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精度与可靠性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欧莱克：长期稳定2级精度，IP68防护</a:t>
            </a:r>
            <a:endParaRPr lang="en-US" sz="11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传统表：精度逐年降低，易被杂质卡死。</a:t>
            </a:r>
            <a:endParaRPr lang="en-US" sz="11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👉 避免水费纠纷，适应各类水质环境。</a:t>
            </a:r>
            <a:endParaRPr lang="en-US" sz="11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699000" y="3429000"/>
            <a:ext cx="3302000" cy="1397000"/>
          </a:xfrm>
          <a:prstGeom prst="roundRect">
            <a:avLst>
              <a:gd name="adj" fmla="val 7272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F3F4F6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51400" y="35814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283200" y="3556000"/>
            <a:ext cx="254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宽量程与防滴漏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欧莱克：R200-R800，始动流量仅</a:t>
            </a:r>
            <a:r>
              <a:rPr lang="en-US" sz="11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2-3L/h</a:t>
            </a:r>
            <a:endParaRPr lang="en-US" sz="1100" b="1" i="0" u="none" strike="noStrike">
              <a:solidFill>
                <a:srgbClr val="2DD4BF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传统表：量程R80-R100，始动流量高。</a:t>
            </a:r>
            <a:endParaRPr lang="en-US" sz="11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👉 滴水计量，有效防止漏损，挽回损失。</a:t>
            </a:r>
            <a:endParaRPr lang="en-US" sz="11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8128000" y="3429000"/>
            <a:ext cx="3302000" cy="1397000"/>
          </a:xfrm>
          <a:prstGeom prst="roundRect">
            <a:avLst>
              <a:gd name="adj" fmla="val 7272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F3F4F6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80400" y="35814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712200" y="3556000"/>
            <a:ext cx="254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全维智能化功能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欧莱克：多协议支持，支持远程抄表/阀控。</a:t>
            </a:r>
            <a:endParaRPr lang="en-US" sz="11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传统表：依赖人工入户抄表，效率低且成本高。</a:t>
            </a:r>
            <a:endParaRPr lang="en-US" sz="11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👉 智慧水务系统的关键终端，降本增效。</a:t>
            </a:r>
            <a:endParaRPr lang="en-US" sz="11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699000" y="5080000"/>
            <a:ext cx="3302000" cy="1397000"/>
          </a:xfrm>
          <a:prstGeom prst="roundRect">
            <a:avLst>
              <a:gd name="adj" fmla="val 7272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F3F4F6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51400" y="5232400"/>
            <a:ext cx="304800" cy="3048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5283200" y="5207000"/>
            <a:ext cx="254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低能耗与低维护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欧莱克：管内无阻碍，压损极低；无机械故障点。</a:t>
            </a:r>
            <a:endParaRPr lang="en-US" sz="11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传统表：叶轮阻碍水流，维护成本较高。</a:t>
            </a:r>
            <a:endParaRPr lang="en-US" sz="11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👉 提升供水效率，综合运营成本显著降低。</a:t>
            </a:r>
            <a:endParaRPr lang="en-US" sz="11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8128000" y="5080000"/>
            <a:ext cx="3302000" cy="1397000"/>
          </a:xfrm>
          <a:prstGeom prst="roundRect">
            <a:avLst>
              <a:gd name="adj" fmla="val 7272"/>
            </a:avLst>
          </a:prstGeom>
          <a:solidFill>
            <a:srgbClr val="2DD4BF">
              <a:alpha val="15000"/>
            </a:srgbClr>
          </a:solidFill>
          <a:ln w="12700" cap="flat" cmpd="sng">
            <a:solidFill>
              <a:srgbClr val="2DD4BF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80400" y="5232400"/>
            <a:ext cx="304800" cy="3048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8712200" y="5207000"/>
            <a:ext cx="254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综合价值代际超越</a:t>
            </a:r>
            <a:endParaRPr lang="en-US" sz="1100"/>
          </a:p>
          <a:p>
            <a:pPr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15655F"/>
                </a:solidFill>
                <a:latin typeface="Noto Sans SC"/>
                <a:ea typeface="Noto Sans SC"/>
                <a:cs typeface="Noto Sans SC"/>
                <a:sym typeface="Noto Sans SC"/>
              </a:rPr>
              <a:t>欧莱克超声波水表在可靠性、功能性与经济性上全面超越传统机械表，是城市供水现代化升级的最佳选择。</a:t>
            </a:r>
            <a:endParaRPr lang="en-US" sz="1200" b="0" i="0" u="none" strike="noStrike">
              <a:solidFill>
                <a:srgbClr val="15655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产品系列详解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2000" y="1651000"/>
            <a:ext cx="685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111827"/>
                </a:solidFill>
                <a:latin typeface="Noto Sans SC"/>
                <a:ea typeface="Noto Sans SC"/>
                <a:cs typeface="Noto Sans SC"/>
                <a:sym typeface="Noto Sans SC"/>
              </a:rPr>
              <a:t>OLKSC 标准户用型超声波水表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72000" y="2413000"/>
            <a:ext cx="6858000" cy="952500"/>
          </a:xfrm>
          <a:prstGeom prst="roundRect">
            <a:avLst>
              <a:gd name="adj" fmla="val 10666"/>
            </a:avLst>
          </a:prstGeom>
          <a:solidFill>
            <a:srgbClr val="ECFDFC">
              <a:alpha val="100000"/>
            </a:srgbClr>
          </a:solidFill>
          <a:ln w="12700" cap="flat" cmpd="sng">
            <a:solidFill>
              <a:srgbClr val="2DD4BF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4762500" y="2540000"/>
            <a:ext cx="6477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📌 产品定位：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专为居民住宅、公寓及小型商业楼宇设计，提供兼具经济性与高可靠性的用水计量解决方案，满足城市供水现代化管理需求。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72000" y="3683000"/>
            <a:ext cx="2159000" cy="1397000"/>
          </a:xfrm>
          <a:prstGeom prst="roundRect">
            <a:avLst>
              <a:gd name="adj" fmla="val 5454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24400" y="38354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143500" y="3810000"/>
            <a:ext cx="1460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超高精度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2级准确度等级，计量数据精准公正，有效避免贸易结算纠纷。</a:t>
            </a:r>
            <a:endParaRPr lang="en-US" sz="11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921500" y="3683000"/>
            <a:ext cx="2159000" cy="1397000"/>
          </a:xfrm>
          <a:prstGeom prst="roundRect">
            <a:avLst>
              <a:gd name="adj" fmla="val 5454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73900" y="38354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493000" y="3810000"/>
            <a:ext cx="1460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宽量程比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支持R200/R250/R400多种配置，大小流量均能稳定捕捉。</a:t>
            </a:r>
            <a:endParaRPr lang="en-US" sz="11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9271000" y="3683000"/>
            <a:ext cx="2159000" cy="1397000"/>
          </a:xfrm>
          <a:prstGeom prst="roundRect">
            <a:avLst>
              <a:gd name="adj" fmla="val 5454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23400" y="38354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9842500" y="3810000"/>
            <a:ext cx="1460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滴水计量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极低始动流量设计，精准计量每一滴水，杜绝微小渗漏损失。</a:t>
            </a:r>
            <a:endParaRPr lang="en-US" sz="11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572000" y="5207000"/>
            <a:ext cx="3302000" cy="1206500"/>
          </a:xfrm>
          <a:prstGeom prst="roundRect">
            <a:avLst>
              <a:gd name="adj" fmla="val 631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62500" y="53975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5270500" y="5359400"/>
            <a:ext cx="2476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IP68 级防水防护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可长期浸泡在水中工作，无惧潮湿、积水等恶劣户外环境。</a:t>
            </a:r>
            <a:endParaRPr lang="en-US" sz="11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8128000" y="5207000"/>
            <a:ext cx="3302000" cy="1206500"/>
          </a:xfrm>
          <a:prstGeom prst="roundRect">
            <a:avLst>
              <a:gd name="adj" fmla="val 6315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18500" y="5397500"/>
            <a:ext cx="355600" cy="3556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8890000" y="5359400"/>
            <a:ext cx="241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长寿命 · 多场景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F0FDFA"/>
                </a:solidFill>
                <a:latin typeface="Noto Sans SC"/>
                <a:ea typeface="Noto Sans SC"/>
                <a:cs typeface="Noto Sans SC"/>
                <a:sym typeface="Noto Sans SC"/>
              </a:rPr>
              <a:t>设计寿命≥6年 | 适用于新小区、旧改、公寓及小型商铺。</a:t>
            </a:r>
            <a:endParaRPr lang="en-US" sz="1100" b="0" i="0" u="none" strike="noStrike">
              <a:solidFill>
                <a:srgbClr val="F0FDFA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23" name="图片 22" descr="新款超声波水表 (2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3780000">
            <a:off x="52705" y="1622425"/>
            <a:ext cx="5044440" cy="5003800"/>
          </a:xfrm>
          <a:prstGeom prst="rect">
            <a:avLst/>
          </a:prstGeom>
        </p:spPr>
      </p:pic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OLKSC-FK 阀控型超声波水表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048000" cy="44450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 descr="E:/ouleok/仪表图片/A超声波.pngA超声波"/>
          <p:cNvPicPr>
            <a:picLocks noChangeAspect="1"/>
          </p:cNvPicPr>
          <p:nvPr/>
        </p:nvPicPr>
        <p:blipFill>
          <a:blip r:embed="rId2"/>
          <a:srcRect l="19830" t="3707" r="22418" b="4569"/>
          <a:stretch>
            <a:fillRect/>
          </a:stretch>
        </p:blipFill>
        <p:spPr>
          <a:xfrm>
            <a:off x="1056005" y="1795780"/>
            <a:ext cx="2369185" cy="411226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889000" y="5842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新一代智慧水务终端设备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191000" y="1778000"/>
            <a:ext cx="7239000" cy="1143000"/>
          </a:xfrm>
          <a:prstGeom prst="roundRect">
            <a:avLst>
              <a:gd name="adj" fmla="val 1333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4191000" y="1778000"/>
            <a:ext cx="101600" cy="11430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4445000" y="1930400"/>
            <a:ext cx="67310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产品定位：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面向需要精细化管理和智能控制的智慧水务项目，专为解决预付费系统管理难、阶梯水价实施复杂等痛点而设计，提供一站式智能解决方案。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191000" y="3175000"/>
            <a:ext cx="3492500" cy="1524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1500" y="3492500"/>
            <a:ext cx="508000" cy="5080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080000" y="3365500"/>
            <a:ext cx="241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远程阀控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支持远程精准控制阀门开关状态，实现用户欠费自动停水、缴费后自动复通，有效降低人工抄表与催缴成本。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937500" y="3175000"/>
            <a:ext cx="3492500" cy="1524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28000" y="3492500"/>
            <a:ext cx="508000" cy="5080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826500" y="3365500"/>
            <a:ext cx="241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自动清洗防堵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内置独特的阀门定时自动清洗功能，有效防止泥沙杂质堵塞阀门，避免阀门失灵，确保长期稳定运行。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4191000" y="4953000"/>
            <a:ext cx="3492500" cy="1524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81500" y="5270500"/>
            <a:ext cx="508000" cy="5080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5080000" y="5143500"/>
            <a:ext cx="241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多维度智能报警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实时监测用水状态，具备用水滴漏、管道爆裂、磁场攻击等多种异常情况自动报警，保障供水安全。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7937500" y="4953000"/>
            <a:ext cx="3492500" cy="1524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28000" y="5270500"/>
            <a:ext cx="508000" cy="5080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8826500" y="5143500"/>
            <a:ext cx="241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灵活低功耗通信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支持NB-IoT、LoRaWAN等多种主流低功耗广域网技术，覆盖广、穿透强，完美适配各类智慧水务场景。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OLKSC-T/F 大口径超声波水表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182" r="2182"/>
          <a:stretch>
            <a:fillRect/>
          </a:stretch>
        </p:blipFill>
        <p:spPr>
          <a:xfrm>
            <a:off x="762000" y="1778000"/>
            <a:ext cx="3810000" cy="4318000"/>
          </a:xfrm>
          <a:prstGeom prst="roundRect">
            <a:avLst>
              <a:gd name="adj" fmla="val 5333"/>
            </a:avLst>
          </a:prstGeom>
          <a:noFill/>
          <a:ln w="38100" cap="flat" cmpd="sng">
            <a:solidFill>
              <a:srgbClr val="FFFFFF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4953000" y="1778000"/>
            <a:ext cx="6477000" cy="1143000"/>
          </a:xfrm>
          <a:prstGeom prst="roundRect">
            <a:avLst>
              <a:gd name="adj" fmla="val 13333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7000" y="2032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5842000" y="1905000"/>
            <a:ext cx="533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产品定位：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用于工业企业、大型商业综合体、城市供水主干管道等大流量、高精度计量场景，满足严苛环境下的精准测量需求。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953000" y="3175000"/>
            <a:ext cx="3111500" cy="1524000"/>
          </a:xfrm>
          <a:prstGeom prst="roundRect">
            <a:avLst>
              <a:gd name="adj" fmla="val 10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43500" y="3429000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715000" y="3365500"/>
            <a:ext cx="215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多声道技术</a:t>
            </a:r>
            <a:endParaRPr lang="en-US" sz="1100"/>
          </a:p>
          <a:p>
            <a:pPr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采用双声道(T型)或四声道(F型)设计，有效消除水流扰动影响，确保复杂流态下的测量精度。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318500" y="3175000"/>
            <a:ext cx="3111500" cy="1524000"/>
          </a:xfrm>
          <a:prstGeom prst="roundRect">
            <a:avLst>
              <a:gd name="adj" fmla="val 10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09000" y="3429000"/>
            <a:ext cx="355600" cy="3556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9080500" y="3365500"/>
            <a:ext cx="215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超高量程比</a:t>
            </a:r>
            <a:endParaRPr lang="en-US" sz="1100"/>
          </a:p>
          <a:p>
            <a:pPr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提供 R250 至 R800 的超高量程比，能覆盖从极低到极高流速的宽量程计量需求，无盲区。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4953000" y="4953000"/>
            <a:ext cx="3111500" cy="1524000"/>
          </a:xfrm>
          <a:prstGeom prst="roundRect">
            <a:avLst>
              <a:gd name="adj" fmla="val 10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43500" y="520700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715000" y="5143500"/>
            <a:ext cx="215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坚固耐用</a:t>
            </a:r>
            <a:endParaRPr lang="en-US" sz="1100"/>
          </a:p>
          <a:p>
            <a:pPr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表体选用优质球磨铸铁或 304 不锈钢材质，耐压、耐腐蚀，可适应恶劣工业与户外环境。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8318500" y="4953000"/>
            <a:ext cx="3111500" cy="1524000"/>
          </a:xfrm>
          <a:prstGeom prst="roundRect">
            <a:avLst>
              <a:gd name="adj" fmla="val 10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09000" y="52070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9080500" y="5143500"/>
            <a:ext cx="215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数据记录丰富</a:t>
            </a:r>
            <a:endParaRPr lang="en-US" sz="1100"/>
          </a:p>
          <a:p>
            <a:pPr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可实时记录并存储瞬时流量、累计流量、正/反向流量等关键数据，满足数据追溯与管理需求。</a:t>
            </a:r>
            <a:endParaRPr lang="en-US" sz="1200" b="0" i="0" u="none" strike="noStrike">
              <a:solidFill>
                <a:srgbClr val="6B728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核心优势与技术亮点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4064000"/>
          </a:xfrm>
          <a:prstGeom prst="roundRect">
            <a:avLst>
              <a:gd name="adj" fmla="val 375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5207000" cy="762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800" y="2413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2387600"/>
            <a:ext cx="393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高精度与宽量程比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66800" y="3429000"/>
            <a:ext cx="45974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2级精度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符合国家最高计量标准，确保贸易结算的公平公正，精准度达到行业领先水平。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66800" y="4826000"/>
            <a:ext cx="45974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R800 超高量程比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精准捕捉涓涓细流与汹涌澎湃，有效减少计量盲区与漏损，适应多种复杂用水场景。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1905000"/>
            <a:ext cx="5207000" cy="4064000"/>
          </a:xfrm>
          <a:prstGeom prst="roundRect">
            <a:avLst>
              <a:gd name="adj" fmla="val 375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223000" y="1905000"/>
            <a:ext cx="5207000" cy="762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7800" y="24130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112000" y="2387600"/>
            <a:ext cx="393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超强可靠性与耐久性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527800" y="3302000"/>
            <a:ext cx="45974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33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无机械磨损：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革命性的超声波技术，无任何运动部件，杜绝故障隐患和长期使用后的精度漂移。</a:t>
            </a:r>
            <a:endParaRPr lang="en-US" sz="1100"/>
          </a:p>
          <a:p>
            <a:pPr indent="0" algn="l">
              <a:lnSpc>
                <a:spcPct val="133000"/>
              </a:lnSpc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IP68 顶级防护：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整机具备行业顶级的防尘防水能力，可在水下长期稳定工作，无惧潮湿、积水等恶劣环境。</a:t>
            </a:r>
            <a:endParaRPr lang="en-US" sz="13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33000"/>
              </a:lnSpc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≥6年 超长寿命：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核心部件采用工业级选材，大幅降低设备全生命周期的维护和更换成本。</a:t>
            </a:r>
            <a:endParaRPr lang="en-US" sz="13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核心优势与技术亮点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5207000" cy="4699000"/>
          </a:xfrm>
          <a:prstGeom prst="roundRect">
            <a:avLst>
              <a:gd name="adj" fmla="val 324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7434" b="17434"/>
          <a:stretch>
            <a:fillRect/>
          </a:stretch>
        </p:blipFill>
        <p:spPr>
          <a:xfrm>
            <a:off x="762000" y="1651000"/>
            <a:ext cx="5207000" cy="1905000"/>
          </a:xfrm>
          <a:prstGeom prst="roundRect">
            <a:avLst>
              <a:gd name="adj" fmla="val 8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1016000" y="3810000"/>
            <a:ext cx="4699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智能报警与数据管理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4572000"/>
            <a:ext cx="4699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● 主动预警：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实时监测漏水、爆管、反向流、磁攻击等异常情况，立即上报。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● 海量数据存储：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可记录长达24个月的历史用水数据，为用水分析提供详实依据。</a:t>
            </a:r>
            <a:endParaRPr lang="en-US" sz="13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25000"/>
              </a:lnSpc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● 断电保护：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内置备用电源，意外断电时关键数据不丢失，来电后自动恢复运行。</a:t>
            </a:r>
            <a:endParaRPr lang="en-US" sz="13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223000" y="1651000"/>
            <a:ext cx="5207000" cy="4699000"/>
          </a:xfrm>
          <a:prstGeom prst="roundRect">
            <a:avLst>
              <a:gd name="adj" fmla="val 324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1929" b="21929"/>
          <a:stretch>
            <a:fillRect/>
          </a:stretch>
        </p:blipFill>
        <p:spPr>
          <a:xfrm>
            <a:off x="6223000" y="1651000"/>
            <a:ext cx="5207000" cy="1905000"/>
          </a:xfrm>
          <a:prstGeom prst="roundRect">
            <a:avLst>
              <a:gd name="adj" fmla="val 8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0" name="AutoShape 10"/>
          <p:cNvSpPr/>
          <p:nvPr/>
        </p:nvSpPr>
        <p:spPr>
          <a:xfrm>
            <a:off x="6477000" y="3810000"/>
            <a:ext cx="4699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灵活的通信解决方案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4572000"/>
            <a:ext cx="4699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33000"/>
              </a:lnSpc>
              <a:defRPr/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● 全系列通信支持：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支持红外、M-BUS、RS485等多种有线连接方式，以及NB-IoT、LoRaWAN等主流无线物联网协议。</a:t>
            </a:r>
            <a:endParaRPr lang="en-US" sz="1100"/>
          </a:p>
          <a:p>
            <a:pPr indent="0" algn="l">
              <a:lnSpc>
                <a:spcPct val="133000"/>
              </a:lnSpc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● 适应不同场景：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无论是传统的集中抄表环境，还是要求高并发、广覆盖的智慧水务物联网场景，均可灵活匹配最佳方案。</a:t>
            </a:r>
            <a:endParaRPr lang="en-US" sz="13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核心优势与技术亮点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40640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143000" y="2413000"/>
            <a:ext cx="635000" cy="762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032000" y="2273300"/>
            <a:ext cx="330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多重国际权威认证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3889" b="3889"/>
          <a:stretch>
            <a:fillRect/>
          </a:stretch>
        </p:blipFill>
        <p:spPr>
          <a:xfrm>
            <a:off x="1143000" y="3302000"/>
            <a:ext cx="1778000" cy="1143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1785" b="1785"/>
          <a:stretch>
            <a:fillRect/>
          </a:stretch>
        </p:blipFill>
        <p:spPr>
          <a:xfrm>
            <a:off x="3429000" y="3302000"/>
            <a:ext cx="1778000" cy="1143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9" name="AutoShape 9"/>
          <p:cNvSpPr/>
          <p:nvPr/>
        </p:nvSpPr>
        <p:spPr>
          <a:xfrm>
            <a:off x="1143000" y="4826000"/>
            <a:ext cx="444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产品通过CNAS、IAF、SGS等国际权威机构严苛审核与认证，建立了完整的质量管理体系，从源头确保产品品质，值得客户信赖。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2032000"/>
            <a:ext cx="5207000" cy="40640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604000" y="2413000"/>
            <a:ext cx="635000" cy="762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7493000" y="2273300"/>
            <a:ext cx="342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严苛标准与合规体系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31000" y="3429000"/>
            <a:ext cx="812800" cy="812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874000" y="3365500"/>
            <a:ext cx="3048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33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严格遵循</a:t>
            </a:r>
            <a:r>
              <a:rPr lang="en-US" sz="14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GB/T778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与</a:t>
            </a:r>
            <a:r>
              <a:rPr lang="en-US" sz="14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ISO4064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等国内外水表标准进行设计、生产和全流程出厂检测，确保产品完全符合国家计量规范，保障通用性与合规性。</a:t>
            </a:r>
            <a:endParaRPr lang="en-US" sz="1100"/>
          </a:p>
        </p:txBody>
      </p:sp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zh-CN" alt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超声波</a:t>
            </a:r>
            <a:r>
              <a:rPr lang="zh-CN" alt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大小口径水表系统</a:t>
            </a:r>
            <a:r>
              <a:rPr lang="zh-CN" alt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架构图</a:t>
            </a:r>
            <a:endParaRPr lang="zh-CN" altLang="en-US" sz="3200" b="1" i="0" u="none" strike="noStrike">
              <a:solidFill>
                <a:srgbClr val="374151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4" name="AutoShape 4"/>
          <p:cNvSpPr/>
          <p:nvPr>
            <p:custDataLst>
              <p:tags r:id="rId2"/>
            </p:custDataLst>
          </p:nvPr>
        </p:nvSpPr>
        <p:spPr>
          <a:xfrm>
            <a:off x="762000" y="1459865"/>
            <a:ext cx="10400665" cy="5089525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  <p:grpSp>
        <p:nvGrpSpPr>
          <p:cNvPr id="40" name="组合 39"/>
          <p:cNvGrpSpPr>
            <a:grpSpLocks noChangeAspect="1"/>
          </p:cNvGrpSpPr>
          <p:nvPr/>
        </p:nvGrpSpPr>
        <p:grpSpPr>
          <a:xfrm>
            <a:off x="1297789" y="1753762"/>
            <a:ext cx="8192023" cy="4503182"/>
            <a:chOff x="932" y="1865"/>
            <a:chExt cx="15185" cy="8347"/>
          </a:xfrm>
        </p:grpSpPr>
        <p:pic>
          <p:nvPicPr>
            <p:cNvPr id="20" name="picture 3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8417" y="1865"/>
              <a:ext cx="2772" cy="1786"/>
            </a:xfrm>
            <a:prstGeom prst="rect">
              <a:avLst/>
            </a:prstGeom>
          </p:spPr>
        </p:pic>
        <p:pic>
          <p:nvPicPr>
            <p:cNvPr id="21" name="picture 36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8952" y="5059"/>
              <a:ext cx="1999" cy="1752"/>
            </a:xfrm>
            <a:prstGeom prst="rect">
              <a:avLst/>
            </a:prstGeom>
          </p:spPr>
        </p:pic>
        <p:grpSp>
          <p:nvGrpSpPr>
            <p:cNvPr id="22" name="group 44"/>
            <p:cNvGrpSpPr/>
            <p:nvPr/>
          </p:nvGrpSpPr>
          <p:grpSpPr>
            <a:xfrm rot="21600000">
              <a:off x="982" y="8406"/>
              <a:ext cx="1807" cy="1806"/>
              <a:chOff x="0" y="0"/>
              <a:chExt cx="1147635" cy="1147076"/>
            </a:xfrm>
          </p:grpSpPr>
          <p:pic>
            <p:nvPicPr>
              <p:cNvPr id="23" name="picture 36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21600000">
                <a:off x="0" y="0"/>
                <a:ext cx="1147635" cy="1147076"/>
              </a:xfrm>
              <a:prstGeom prst="rect">
                <a:avLst/>
              </a:prstGeom>
            </p:spPr>
          </p:pic>
          <p:sp>
            <p:nvSpPr>
              <p:cNvPr id="24" name="textbox 366"/>
              <p:cNvSpPr/>
              <p:nvPr/>
            </p:nvSpPr>
            <p:spPr>
              <a:xfrm>
                <a:off x="258616" y="464911"/>
                <a:ext cx="834896" cy="225728"/>
              </a:xfrm>
              <a:prstGeom prst="rect">
                <a:avLst/>
              </a:prstGeom>
              <a:noFill/>
              <a:ln w="0" cap="flat">
                <a:noFill/>
                <a:prstDash val="solid"/>
                <a:miter lim="0"/>
              </a:ln>
            </p:spPr>
            <p:txBody>
              <a:bodyPr vert="horz" wrap="square" lIns="0" tIns="0" rIns="0" bIns="0"/>
              <a:lstStyle/>
              <a:p>
                <a:pPr algn="l" rtl="0" eaLnBrk="0">
                  <a:lnSpc>
                    <a:spcPct val="77000"/>
                  </a:lnSpc>
                </a:pPr>
                <a:endParaRPr sz="100" dirty="0">
                  <a:latin typeface="Arial" panose="020B0604020202020204"/>
                  <a:ea typeface="Arial" panose="020B0604020202020204"/>
                  <a:cs typeface="Arial" panose="020B0604020202020204"/>
                </a:endParaRPr>
              </a:p>
              <a:p>
                <a:pPr marL="12700" algn="l" rtl="0" eaLnBrk="0">
                  <a:lnSpc>
                    <a:spcPct val="88000"/>
                  </a:lnSpc>
                </a:pPr>
                <a:r>
                  <a:rPr sz="1500" b="1" kern="0" spc="8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感知层</a:t>
                </a:r>
                <a:endParaRPr sz="15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25" name="group 46"/>
            <p:cNvGrpSpPr/>
            <p:nvPr/>
          </p:nvGrpSpPr>
          <p:grpSpPr>
            <a:xfrm rot="21600000">
              <a:off x="932" y="2126"/>
              <a:ext cx="1746" cy="1746"/>
              <a:chOff x="0" y="0"/>
              <a:chExt cx="1108461" cy="1108836"/>
            </a:xfrm>
          </p:grpSpPr>
          <p:pic>
            <p:nvPicPr>
              <p:cNvPr id="26" name="picture 368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21600000">
                <a:off x="0" y="0"/>
                <a:ext cx="1108354" cy="1108836"/>
              </a:xfrm>
              <a:prstGeom prst="rect">
                <a:avLst/>
              </a:prstGeom>
            </p:spPr>
          </p:pic>
          <p:sp>
            <p:nvSpPr>
              <p:cNvPr id="28" name="textbox 370"/>
              <p:cNvSpPr/>
              <p:nvPr/>
            </p:nvSpPr>
            <p:spPr>
              <a:xfrm>
                <a:off x="162943" y="455194"/>
                <a:ext cx="945518" cy="225728"/>
              </a:xfrm>
              <a:prstGeom prst="rect">
                <a:avLst/>
              </a:prstGeom>
              <a:noFill/>
              <a:ln w="0" cap="flat">
                <a:noFill/>
                <a:prstDash val="solid"/>
                <a:miter lim="0"/>
              </a:ln>
            </p:spPr>
            <p:txBody>
              <a:bodyPr vert="horz" wrap="square" lIns="0" tIns="0" rIns="0" bIns="0"/>
              <a:lstStyle/>
              <a:p>
                <a:pPr algn="l" rtl="0" eaLnBrk="0">
                  <a:lnSpc>
                    <a:spcPct val="78000"/>
                  </a:lnSpc>
                </a:pPr>
                <a:endParaRPr sz="100" dirty="0">
                  <a:latin typeface="Arial" panose="020B0604020202020204"/>
                  <a:ea typeface="Arial" panose="020B0604020202020204"/>
                  <a:cs typeface="Arial" panose="020B0604020202020204"/>
                </a:endParaRPr>
              </a:p>
              <a:p>
                <a:pPr marL="12700" algn="l" rtl="0" eaLnBrk="0">
                  <a:lnSpc>
                    <a:spcPct val="88000"/>
                  </a:lnSpc>
                </a:pPr>
                <a:r>
                  <a:rPr sz="1500" b="1" kern="0" spc="8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服务层</a:t>
                </a:r>
                <a:endParaRPr sz="15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29" name="group 48"/>
            <p:cNvGrpSpPr/>
            <p:nvPr/>
          </p:nvGrpSpPr>
          <p:grpSpPr>
            <a:xfrm rot="21600000">
              <a:off x="947" y="5178"/>
              <a:ext cx="1842" cy="1728"/>
              <a:chOff x="0" y="0"/>
              <a:chExt cx="1169751" cy="1097470"/>
            </a:xfrm>
          </p:grpSpPr>
          <p:pic>
            <p:nvPicPr>
              <p:cNvPr id="30" name="picture 372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1600000">
                <a:off x="0" y="0"/>
                <a:ext cx="1098613" cy="1097470"/>
              </a:xfrm>
              <a:prstGeom prst="rect">
                <a:avLst/>
              </a:prstGeom>
            </p:spPr>
          </p:pic>
          <p:sp>
            <p:nvSpPr>
              <p:cNvPr id="31" name="textbox 374"/>
              <p:cNvSpPr/>
              <p:nvPr/>
            </p:nvSpPr>
            <p:spPr>
              <a:xfrm>
                <a:off x="170417" y="393903"/>
                <a:ext cx="999334" cy="470143"/>
              </a:xfrm>
              <a:prstGeom prst="rect">
                <a:avLst/>
              </a:prstGeom>
              <a:noFill/>
              <a:ln w="0" cap="flat">
                <a:noFill/>
                <a:prstDash val="solid"/>
                <a:miter lim="0"/>
              </a:ln>
            </p:spPr>
            <p:txBody>
              <a:bodyPr vert="horz" wrap="square" lIns="0" tIns="0" rIns="0" bIns="0"/>
              <a:lstStyle/>
              <a:p>
                <a:pPr algn="l" rtl="0" eaLnBrk="0">
                  <a:lnSpc>
                    <a:spcPct val="77000"/>
                  </a:lnSpc>
                </a:pPr>
                <a:endParaRPr sz="100" dirty="0">
                  <a:latin typeface="Arial" panose="020B0604020202020204"/>
                  <a:ea typeface="Arial" panose="020B0604020202020204"/>
                  <a:cs typeface="Arial" panose="020B0604020202020204"/>
                </a:endParaRPr>
              </a:p>
              <a:p>
                <a:pPr marL="12700" algn="l" rtl="0" eaLnBrk="0">
                  <a:lnSpc>
                    <a:spcPct val="88000"/>
                  </a:lnSpc>
                </a:pPr>
                <a:r>
                  <a:rPr sz="1500" b="1" kern="0" spc="9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数据管</a:t>
                </a:r>
                <a:endParaRPr sz="15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14935" algn="l" rtl="0" eaLnBrk="0">
                  <a:lnSpc>
                    <a:spcPct val="84000"/>
                  </a:lnSpc>
                  <a:spcBef>
                    <a:spcPts val="405"/>
                  </a:spcBef>
                </a:pPr>
                <a:r>
                  <a:rPr sz="1500" b="1" kern="0" spc="8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理层</a:t>
                </a:r>
                <a:endParaRPr sz="15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pic>
          <p:nvPicPr>
            <p:cNvPr id="32" name="picture 37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13846" y="1927"/>
              <a:ext cx="1385" cy="1416"/>
            </a:xfrm>
            <a:prstGeom prst="rect">
              <a:avLst/>
            </a:prstGeom>
          </p:spPr>
        </p:pic>
        <p:pic>
          <p:nvPicPr>
            <p:cNvPr id="33" name="picture 37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3982" y="2256"/>
              <a:ext cx="1555" cy="1217"/>
            </a:xfrm>
            <a:prstGeom prst="rect">
              <a:avLst/>
            </a:prstGeom>
          </p:spPr>
        </p:pic>
        <p:sp>
          <p:nvSpPr>
            <p:cNvPr id="34" name="textbox 380"/>
            <p:cNvSpPr/>
            <p:nvPr/>
          </p:nvSpPr>
          <p:spPr>
            <a:xfrm>
              <a:off x="8736" y="4226"/>
              <a:ext cx="2269" cy="568"/>
            </a:xfrm>
            <a:prstGeom prst="rect">
              <a:avLst/>
            </a:prstGeom>
            <a:solidFill>
              <a:srgbClr val="2094C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9403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服务器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" name="textbox 382"/>
            <p:cNvSpPr/>
            <p:nvPr/>
          </p:nvSpPr>
          <p:spPr>
            <a:xfrm>
              <a:off x="8736" y="7264"/>
              <a:ext cx="2269" cy="567"/>
            </a:xfrm>
            <a:prstGeom prst="rect">
              <a:avLst/>
            </a:prstGeom>
            <a:solidFill>
              <a:srgbClr val="2094C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17195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200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传输表具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textbox 384"/>
            <p:cNvSpPr/>
            <p:nvPr/>
          </p:nvSpPr>
          <p:spPr>
            <a:xfrm>
              <a:off x="13511" y="3526"/>
              <a:ext cx="2606" cy="357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580"/>
                </a:lnSpc>
              </a:pPr>
              <a:r>
                <a:rPr sz="1200" b="1" kern="0" spc="-10" dirty="0">
                  <a:solidFill>
                    <a:srgbClr val="15638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APP/微信公众号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" name="textbox 386"/>
            <p:cNvSpPr/>
            <p:nvPr/>
          </p:nvSpPr>
          <p:spPr>
            <a:xfrm>
              <a:off x="9141" y="3845"/>
              <a:ext cx="2183" cy="2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7000"/>
                </a:lnSpc>
              </a:pPr>
              <a:r>
                <a:rPr sz="1200" b="1" kern="0" spc="-10" dirty="0">
                  <a:solidFill>
                    <a:srgbClr val="15638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水厂监测中心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textbox 388"/>
            <p:cNvSpPr/>
            <p:nvPr/>
          </p:nvSpPr>
          <p:spPr>
            <a:xfrm>
              <a:off x="9387" y="6775"/>
              <a:ext cx="1336" cy="2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7000"/>
                </a:lnSpc>
              </a:pPr>
              <a:r>
                <a:rPr sz="1200" b="1" kern="0" spc="-20" dirty="0">
                  <a:solidFill>
                    <a:srgbClr val="15638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集中器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textbox 390"/>
            <p:cNvSpPr/>
            <p:nvPr/>
          </p:nvSpPr>
          <p:spPr>
            <a:xfrm>
              <a:off x="3934" y="3591"/>
              <a:ext cx="2099" cy="291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7000"/>
                </a:lnSpc>
              </a:pPr>
              <a:r>
                <a:rPr sz="1200" b="1" kern="0" spc="-20" dirty="0">
                  <a:solidFill>
                    <a:srgbClr val="15638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电脑客户端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41" name="图片 40" descr="A超声波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2575" y="5183505"/>
            <a:ext cx="1080000" cy="1180567"/>
          </a:xfrm>
          <a:prstGeom prst="rect">
            <a:avLst/>
          </a:prstGeom>
        </p:spPr>
      </p:pic>
      <p:pic>
        <p:nvPicPr>
          <p:cNvPr id="42" name="图片 41" descr="新款超声波水表 (3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94910" y="5217160"/>
            <a:ext cx="1080000" cy="1088669"/>
          </a:xfrm>
          <a:prstGeom prst="rect">
            <a:avLst/>
          </a:prstGeom>
        </p:spPr>
      </p:pic>
      <p:pic>
        <p:nvPicPr>
          <p:cNvPr id="43" name="图片 42" descr="新款超声波水表 (6)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69985" y="5237480"/>
            <a:ext cx="1080000" cy="1126412"/>
          </a:xfrm>
          <a:prstGeom prst="rect">
            <a:avLst/>
          </a:prstGeom>
        </p:spPr>
      </p:pic>
      <p:pic>
        <p:nvPicPr>
          <p:cNvPr id="45" name="图片 44" descr="新款超声波水表 (5)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04050" y="5217160"/>
            <a:ext cx="1080000" cy="1151431"/>
          </a:xfrm>
          <a:prstGeom prst="rect">
            <a:avLst/>
          </a:prstGeom>
        </p:spPr>
      </p:pic>
      <p:pic>
        <p:nvPicPr>
          <p:cNvPr id="47" name="图片 46" descr="无线网络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580000">
            <a:off x="9564370" y="5140325"/>
            <a:ext cx="360000" cy="360000"/>
          </a:xfrm>
          <a:prstGeom prst="rect">
            <a:avLst/>
          </a:prstGeom>
        </p:spPr>
      </p:pic>
      <p:pic>
        <p:nvPicPr>
          <p:cNvPr id="72" name="图片 71" descr="无线网络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580000">
            <a:off x="7779385" y="5140325"/>
            <a:ext cx="360000" cy="360000"/>
          </a:xfrm>
          <a:prstGeom prst="rect">
            <a:avLst/>
          </a:prstGeom>
        </p:spPr>
      </p:pic>
      <p:pic>
        <p:nvPicPr>
          <p:cNvPr id="73" name="图片 72" descr="无线网络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580000">
            <a:off x="5715000" y="5165725"/>
            <a:ext cx="360000" cy="360000"/>
          </a:xfrm>
          <a:prstGeom prst="rect">
            <a:avLst/>
          </a:prstGeom>
        </p:spPr>
      </p:pic>
      <p:pic>
        <p:nvPicPr>
          <p:cNvPr id="74" name="图片 73" descr="无线网络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580000">
            <a:off x="3631565" y="5165725"/>
            <a:ext cx="360000" cy="36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安装、维护与应用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便捷的安装与维护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667000"/>
            <a:ext cx="3302000" cy="3429000"/>
          </a:xfrm>
          <a:prstGeom prst="roundRect">
            <a:avLst>
              <a:gd name="adj" fmla="val 4615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17700" y="3048000"/>
            <a:ext cx="863600" cy="863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89000" y="4191000"/>
            <a:ext cx="304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安装灵活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4953000"/>
            <a:ext cx="292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支持水平或垂直安装，对直管段要求较低，极大简化了现场施工难度。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45000" y="2667000"/>
            <a:ext cx="3302000" cy="3429000"/>
          </a:xfrm>
          <a:prstGeom prst="roundRect">
            <a:avLst>
              <a:gd name="adj" fmla="val 4615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00700" y="3048000"/>
            <a:ext cx="863600" cy="863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572000" y="4191000"/>
            <a:ext cx="304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尺寸标准化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35500" y="4953000"/>
            <a:ext cx="292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产品外形尺寸与传统水表兼容，可直接替换，无需改造管道，节省改造成本。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128000" y="2667000"/>
            <a:ext cx="3302000" cy="3429000"/>
          </a:xfrm>
          <a:prstGeom prst="roundRect">
            <a:avLst>
              <a:gd name="adj" fmla="val 4615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83700" y="3048000"/>
            <a:ext cx="863600" cy="863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255000" y="4191000"/>
            <a:ext cx="304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维护简单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318500" y="4953000"/>
            <a:ext cx="292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无机械转动部件，日常使用无需维护，仅需通过云端管理平台定期检查数据即可。</a:t>
            </a:r>
            <a:endParaRPr lang="en-US" sz="1100"/>
          </a:p>
        </p:txBody>
      </p:sp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zh-CN" alt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工厂</a:t>
            </a:r>
            <a:r>
              <a:rPr lang="zh-CN" alt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车间</a:t>
            </a:r>
            <a:endParaRPr lang="zh-CN" altLang="en-US" sz="3200" b="1" i="0" u="none" strike="noStrike">
              <a:solidFill>
                <a:srgbClr val="374151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42" name="图片 41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  <p:pic>
        <p:nvPicPr>
          <p:cNvPr id="5" name="图片 4" descr="521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60" y="4204970"/>
            <a:ext cx="3838555" cy="2160000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6" name="图片 5" descr="521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6435" y="4204970"/>
            <a:ext cx="3239770" cy="2160000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7" name="图片 6" descr="5210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9470" y="1828800"/>
            <a:ext cx="4797425" cy="2160000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8" name="图片 7" descr="521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860" y="1828800"/>
            <a:ext cx="2880000" cy="2160000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9" name="图片 8" descr="5210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8040" y="4204970"/>
            <a:ext cx="3239770" cy="2160000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10" name="图片 9" descr="5210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5505" y="1828800"/>
            <a:ext cx="2879725" cy="2160000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典型应用场景展示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2222500"/>
          </a:xfrm>
          <a:prstGeom prst="roundRect">
            <a:avLst>
              <a:gd name="adj" fmla="val 4571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965" r="18965"/>
          <a:stretch>
            <a:fillRect/>
          </a:stretch>
        </p:blipFill>
        <p:spPr>
          <a:xfrm>
            <a:off x="952500" y="1968500"/>
            <a:ext cx="1524000" cy="1841500"/>
          </a:xfrm>
          <a:prstGeom prst="roundRect">
            <a:avLst>
              <a:gd name="adj" fmla="val 5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2667000" y="2032000"/>
            <a:ext cx="3048000" cy="171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9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智慧小区</a:t>
            </a:r>
            <a:endParaRPr lang="en-US" sz="1100"/>
          </a:p>
          <a:p>
            <a:pPr indent="0" algn="l">
              <a:lnSpc>
                <a:spcPct val="117000"/>
              </a:lnSpc>
              <a:spcBef>
                <a:spcPts val="10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部署OLKSC-FK阀控水表，实现远程抄表、预付费、阶梯水价，有效提升物业管理效率并降低人工成本。</a:t>
            </a:r>
            <a:endParaRPr lang="en-US" sz="13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223000" y="1778000"/>
            <a:ext cx="5207000" cy="2222500"/>
          </a:xfrm>
          <a:prstGeom prst="roundRect">
            <a:avLst>
              <a:gd name="adj" fmla="val 4571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22413" r="22413"/>
          <a:stretch>
            <a:fillRect/>
          </a:stretch>
        </p:blipFill>
        <p:spPr>
          <a:xfrm>
            <a:off x="6413500" y="1968500"/>
            <a:ext cx="1524000" cy="1841500"/>
          </a:xfrm>
          <a:prstGeom prst="roundRect">
            <a:avLst>
              <a:gd name="adj" fmla="val 5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8128000" y="2032000"/>
            <a:ext cx="3048000" cy="171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9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工业园区</a:t>
            </a:r>
            <a:endParaRPr lang="en-US" sz="1100"/>
          </a:p>
          <a:p>
            <a:pPr indent="0" algn="l">
              <a:lnSpc>
                <a:spcPct val="117000"/>
              </a:lnSpc>
              <a:spcBef>
                <a:spcPts val="10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安装大口径OLKSC-T/F水表，实现精细化用水管理，助力企业进行生产成本核算，同时精准识别管网漏损。</a:t>
            </a:r>
            <a:endParaRPr lang="en-US" sz="13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62000" y="4191000"/>
            <a:ext cx="5207000" cy="2222500"/>
          </a:xfrm>
          <a:prstGeom prst="roundRect">
            <a:avLst>
              <a:gd name="adj" fmla="val 4571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062" b="1062"/>
          <a:stretch>
            <a:fillRect/>
          </a:stretch>
        </p:blipFill>
        <p:spPr>
          <a:xfrm>
            <a:off x="952500" y="4381500"/>
            <a:ext cx="1524000" cy="1841500"/>
          </a:xfrm>
          <a:prstGeom prst="roundRect">
            <a:avLst>
              <a:gd name="adj" fmla="val 5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2667000" y="4445000"/>
            <a:ext cx="3048000" cy="171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9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城市供水DMA分区</a:t>
            </a:r>
            <a:endParaRPr lang="en-US" sz="1100"/>
          </a:p>
          <a:p>
            <a:pPr indent="0" algn="l">
              <a:lnSpc>
                <a:spcPct val="117000"/>
              </a:lnSpc>
              <a:spcBef>
                <a:spcPts val="10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在城市供水管网关键节点部署大口径水表，构建区域计量分区(DMA)，实现对漏损区域的精准定位与管控。</a:t>
            </a:r>
            <a:endParaRPr lang="en-US" sz="13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223000" y="4191000"/>
            <a:ext cx="5207000" cy="2222500"/>
          </a:xfrm>
          <a:prstGeom prst="roundRect">
            <a:avLst>
              <a:gd name="adj" fmla="val 4571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rcRect l="22456" r="22456"/>
          <a:stretch>
            <a:fillRect/>
          </a:stretch>
        </p:blipFill>
        <p:spPr>
          <a:xfrm>
            <a:off x="6413500" y="4381500"/>
            <a:ext cx="1524000" cy="1841500"/>
          </a:xfrm>
          <a:prstGeom prst="roundRect">
            <a:avLst>
              <a:gd name="adj" fmla="val 5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8128000" y="4445000"/>
            <a:ext cx="3048000" cy="171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9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水利工程</a:t>
            </a:r>
            <a:endParaRPr lang="en-US" sz="1100"/>
          </a:p>
          <a:p>
            <a:pPr indent="0" algn="l">
              <a:lnSpc>
                <a:spcPct val="117000"/>
              </a:lnSpc>
              <a:spcBef>
                <a:spcPts val="10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广泛应用于灌区、泵站等水利工程场景，保障水量的科学调度与高效流转，实现精准、透明的计量收费。</a:t>
            </a:r>
            <a:endParaRPr lang="en-US" sz="1300" b="0" i="0" u="none" strike="noStrike">
              <a:solidFill>
                <a:srgbClr val="4B556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06 总结与展望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产品核心价值回顾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540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欧莱克超声波水表不仅仅是一个计量工具，更是智慧水务系统的智能感知终端。它以</a:t>
            </a:r>
            <a:r>
              <a:rPr lang="en-US" sz="1400" b="1" i="0" u="none" strike="noStrike">
                <a:solidFill>
                  <a:srgbClr val="2DD4BF"/>
                </a:solidFill>
                <a:latin typeface="Noto Sans SC"/>
                <a:ea typeface="Noto Sans SC"/>
                <a:cs typeface="Noto Sans SC"/>
                <a:sym typeface="Noto Sans SC"/>
              </a:rPr>
              <a:t>高精度、高可靠、智能化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的核心优势，为供水行业带来了一场深刻的技术变革。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3810000"/>
            <a:ext cx="3302000" cy="2286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40640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651000" y="4064000"/>
            <a:ext cx="2159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赋能 水务公司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4826000"/>
            <a:ext cx="279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提升计量精度，大幅降低管网漏损率，实现精细化管理，帮助企业优化运营成本并增加营收。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45000" y="3810000"/>
            <a:ext cx="3302000" cy="2286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9000" y="4064000"/>
            <a:ext cx="457200" cy="4572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334000" y="4064000"/>
            <a:ext cx="2159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惠及 广大用户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699000" y="4826000"/>
            <a:ext cx="279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确保用水计量的客观公平，有效避免因水表老化失准导致的“被多收费”，同时享受更便捷、透明的智慧用水服务。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128000" y="3810000"/>
            <a:ext cx="3302000" cy="2286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82000" y="4064000"/>
            <a:ext cx="457200" cy="4572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9017000" y="4064000"/>
            <a:ext cx="2159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助力 社会发展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382000" y="4826000"/>
            <a:ext cx="279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通过技术手段促进水资源的节约和高效利用，助力“节水型社会”建设，推动绿色可持续发展，创造长远的社会效益。</a:t>
            </a:r>
            <a:endParaRPr lang="en-US" sz="1100"/>
          </a:p>
        </p:txBody>
      </p:sp>
      <p:pic>
        <p:nvPicPr>
          <p:cNvPr id="27" name="图片 26" descr="12.9 LOG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49865" y="380365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jimeng-2026-05-21-9232-设计“OULEOK ”Logo时，采用简洁的3D字体风格，整体呈现科技感与现代感..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111827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2032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334000" y="3429000"/>
            <a:ext cx="1524000" cy="76200"/>
          </a:xfrm>
          <a:prstGeom prst="roundRect">
            <a:avLst>
              <a:gd name="adj" fmla="val 0"/>
            </a:avLst>
          </a:prstGeom>
          <a:solidFill>
            <a:srgbClr val="2DD4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0" y="4064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0" i="0" u="none" strike="noStrike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助力智慧水务建设，共创可持续未来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461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欧莱克（唐山）科技有限公司 | www.</a:t>
            </a:r>
            <a:r>
              <a:rPr lang="en-US" sz="16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ouleok.com</a:t>
            </a:r>
            <a:endParaRPr lang="en-US" sz="1100"/>
          </a:p>
        </p:txBody>
      </p:sp>
      <p:pic>
        <p:nvPicPr>
          <p:cNvPr id="10" name="图片 9" descr="bai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3745" y="456565"/>
            <a:ext cx="1440000" cy="1440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8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9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10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11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12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13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14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15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16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17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18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19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20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21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22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23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24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25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26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27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28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29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30.xml><?xml version="1.0" encoding="utf-8"?>
<p:tagLst xmlns:p="http://schemas.openxmlformats.org/presentationml/2006/main">
  <p:tag name="KSO_WM_DIAGRAM_VIRTUALLY_FRAME" val="{&quot;height&quot;:385,&quot;left&quot;:60,&quot;top&quot;:140,&quot;width&quot;:840}"/>
</p:tagLst>
</file>

<file path=ppt/tags/tag31.xml><?xml version="1.0" encoding="utf-8"?>
<p:tagLst xmlns:p="http://schemas.openxmlformats.org/presentationml/2006/main">
  <p:tag name="KSO_WM_DIAGRAM_VIRTUALLY_FRAME" val="{&quot;height&quot;:320,&quot;left&quot;:60,&quot;top&quot;:160,&quot;width&quot;:840}"/>
</p:tagLst>
</file>

<file path=ppt/tags/tag32.xml><?xml version="1.0" encoding="utf-8"?>
<p:tagLst xmlns:p="http://schemas.openxmlformats.org/presentationml/2006/main">
  <p:tag name="KSO_DOCER_RESOURCE_TRACE_INFO" val="{&quot;id&quot;:&quot;50059511&quot;,&quot;origin&quot;:0,&quot;type&quot;:&quot;icons&quot;,&quot;user&quot;:&quot;208257812&quot;}"/>
</p:tagLst>
</file>

<file path=ppt/tags/tag33.xml><?xml version="1.0" encoding="utf-8"?>
<p:tagLst xmlns:p="http://schemas.openxmlformats.org/presentationml/2006/main">
  <p:tag name="KSO_DOCER_RESOURCE_TRACE_INFO" val="{&quot;id&quot;:&quot;50059511&quot;,&quot;origin&quot;:0,&quot;type&quot;:&quot;icons&quot;,&quot;user&quot;:&quot;208257812&quot;}"/>
</p:tagLst>
</file>

<file path=ppt/tags/tag34.xml><?xml version="1.0" encoding="utf-8"?>
<p:tagLst xmlns:p="http://schemas.openxmlformats.org/presentationml/2006/main">
  <p:tag name="KSO_DOCER_RESOURCE_TRACE_INFO" val="{&quot;id&quot;:&quot;50059511&quot;,&quot;origin&quot;:0,&quot;type&quot;:&quot;icons&quot;,&quot;user&quot;:&quot;208257812&quot;}"/>
</p:tagLst>
</file>

<file path=ppt/tags/tag35.xml><?xml version="1.0" encoding="utf-8"?>
<p:tagLst xmlns:p="http://schemas.openxmlformats.org/presentationml/2006/main">
  <p:tag name="KSO_DOCER_RESOURCE_TRACE_INFO" val="{&quot;id&quot;:&quot;50059511&quot;,&quot;origin&quot;:0,&quot;type&quot;:&quot;icons&quot;,&quot;user&quot;:&quot;208257812&quot;}"/>
</p:tagLst>
</file>

<file path=ppt/tags/tag36.xml><?xml version="1.0" encoding="utf-8"?>
<p:tagLst xmlns:p="http://schemas.openxmlformats.org/presentationml/2006/main">
  <p:tag name="resource_record_key" val="{&quot;10&quot;:[50059511],&quot;70&quot;:[3312855]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3992</Words>
  <Application>WPS 演示</Application>
  <PresentationFormat/>
  <Paragraphs>310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Arial</vt:lpstr>
      <vt:lpstr>宋体</vt:lpstr>
      <vt:lpstr>Wingdings</vt:lpstr>
      <vt:lpstr>Arial</vt:lpstr>
      <vt:lpstr>思源黑体 CN Medium</vt:lpstr>
      <vt:lpstr>Noto Sans SC</vt:lpstr>
      <vt:lpstr>思源黑体 CN Regular</vt:lpstr>
      <vt:lpstr>微软雅黑</vt:lpstr>
      <vt:lpstr>Arial Unicode MS</vt:lpstr>
      <vt:lpstr>Office 主题​​</vt:lpstr>
      <vt:lpstr>默认主题</vt:lpstr>
      <vt:lpstr>1_默认主题</vt:lpstr>
      <vt:lpstr>3_默认主题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欧莱克</cp:lastModifiedBy>
  <cp:revision>3</cp:revision>
  <dcterms:created xsi:type="dcterms:W3CDTF">2026-05-21T07:54:00Z</dcterms:created>
  <dcterms:modified xsi:type="dcterms:W3CDTF">2026-05-21T09:31:18Z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2D1353B1CDA5469C963573AA9FAE06B4_13</vt:lpwstr>
  </property>
</Properties>
</file>