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46"/>
  </p:handoutMasterIdLst>
  <p:sldIdLst>
    <p:sldId id="585" r:id="rId3"/>
    <p:sldId id="588" r:id="rId4"/>
    <p:sldId id="591" r:id="rId5"/>
    <p:sldId id="590" r:id="rId6"/>
    <p:sldId id="623" r:id="rId7"/>
    <p:sldId id="589" r:id="rId8"/>
    <p:sldId id="624" r:id="rId10"/>
    <p:sldId id="626" r:id="rId11"/>
    <p:sldId id="625" r:id="rId12"/>
    <p:sldId id="628" r:id="rId13"/>
    <p:sldId id="593" r:id="rId14"/>
    <p:sldId id="629" r:id="rId15"/>
    <p:sldId id="630" r:id="rId16"/>
    <p:sldId id="631" r:id="rId17"/>
    <p:sldId id="627" r:id="rId18"/>
    <p:sldId id="638" r:id="rId19"/>
    <p:sldId id="633" r:id="rId20"/>
    <p:sldId id="634" r:id="rId21"/>
    <p:sldId id="635" r:id="rId22"/>
    <p:sldId id="636" r:id="rId23"/>
    <p:sldId id="637" r:id="rId24"/>
    <p:sldId id="640" r:id="rId25"/>
    <p:sldId id="641" r:id="rId26"/>
    <p:sldId id="642" r:id="rId27"/>
    <p:sldId id="647" r:id="rId28"/>
    <p:sldId id="656" r:id="rId29"/>
    <p:sldId id="645" r:id="rId30"/>
    <p:sldId id="663" r:id="rId31"/>
    <p:sldId id="650" r:id="rId32"/>
    <p:sldId id="649" r:id="rId33"/>
    <p:sldId id="651" r:id="rId34"/>
    <p:sldId id="594" r:id="rId35"/>
    <p:sldId id="596" r:id="rId36"/>
    <p:sldId id="652" r:id="rId37"/>
    <p:sldId id="644" r:id="rId38"/>
    <p:sldId id="653" r:id="rId39"/>
    <p:sldId id="655" r:id="rId40"/>
    <p:sldId id="657" r:id="rId41"/>
    <p:sldId id="660" r:id="rId42"/>
    <p:sldId id="661" r:id="rId43"/>
    <p:sldId id="662" r:id="rId44"/>
    <p:sldId id="654" r:id="rId4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CCF2"/>
    <a:srgbClr val="2F80EC"/>
    <a:srgbClr val="FB860D"/>
    <a:srgbClr val="5A9AF0"/>
    <a:srgbClr val="A7C9F7"/>
    <a:srgbClr val="D5E5FB"/>
    <a:srgbClr val="B0E2F8"/>
    <a:srgbClr val="B9D4F9"/>
    <a:srgbClr val="CADFFA"/>
    <a:srgbClr val="D5EF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0" autoAdjust="0"/>
    <p:restoredTop sz="94503" autoAdjust="0"/>
  </p:normalViewPr>
  <p:slideViewPr>
    <p:cSldViewPr snapToGrid="0">
      <p:cViewPr varScale="1">
        <p:scale>
          <a:sx n="90" d="100"/>
          <a:sy n="90" d="100"/>
        </p:scale>
        <p:origin x="44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handoutMaster" Target="handoutMasters/handoutMaster1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9FC823-6FBE-4F3F-B0B3-5423400F3C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770C8-73EB-4688-A4DA-B6C1899BBDD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770C8-73EB-4688-A4DA-B6C1899BBD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770C8-73EB-4688-A4DA-B6C1899BBD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770C8-73EB-4688-A4DA-B6C1899BBD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770C8-73EB-4688-A4DA-B6C1899BBD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770C8-73EB-4688-A4DA-B6C1899BBD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770C8-73EB-4688-A4DA-B6C1899BBD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770C8-73EB-4688-A4DA-B6C1899BBD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770C8-73EB-4688-A4DA-B6C1899BBD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.png"/><Relationship Id="rId10" Type="http://schemas.openxmlformats.org/officeDocument/2006/relationships/tags" Target="../tags/tag9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7" Type="http://schemas.openxmlformats.org/officeDocument/2006/relationships/notesSlide" Target="../notesSlides/notesSlide2.xml"/><Relationship Id="rId26" Type="http://schemas.openxmlformats.org/officeDocument/2006/relationships/slideLayout" Target="../slideLayouts/slideLayout1.xml"/><Relationship Id="rId25" Type="http://schemas.openxmlformats.org/officeDocument/2006/relationships/image" Target="../media/image22.jpeg"/><Relationship Id="rId24" Type="http://schemas.openxmlformats.org/officeDocument/2006/relationships/image" Target="../media/image21.png"/><Relationship Id="rId23" Type="http://schemas.openxmlformats.org/officeDocument/2006/relationships/tags" Target="../tags/tag28.xml"/><Relationship Id="rId22" Type="http://schemas.openxmlformats.org/officeDocument/2006/relationships/image" Target="../media/image4.png"/><Relationship Id="rId21" Type="http://schemas.openxmlformats.org/officeDocument/2006/relationships/image" Target="../media/image20.png"/><Relationship Id="rId20" Type="http://schemas.openxmlformats.org/officeDocument/2006/relationships/tags" Target="../tags/tag27.xml"/><Relationship Id="rId2" Type="http://schemas.openxmlformats.org/officeDocument/2006/relationships/image" Target="../media/image6.jpeg"/><Relationship Id="rId19" Type="http://schemas.openxmlformats.org/officeDocument/2006/relationships/image" Target="../media/image19.png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jpe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png"/><Relationship Id="rId8" Type="http://schemas.openxmlformats.org/officeDocument/2006/relationships/image" Target="../media/image34.png"/><Relationship Id="rId7" Type="http://schemas.openxmlformats.org/officeDocument/2006/relationships/image" Target="../media/image33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.png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image" Target="../media/image38.png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9" Type="http://schemas.openxmlformats.org/officeDocument/2006/relationships/slideLayout" Target="../slideLayouts/slideLayout1.xml"/><Relationship Id="rId28" Type="http://schemas.openxmlformats.org/officeDocument/2006/relationships/image" Target="../media/image44.png"/><Relationship Id="rId27" Type="http://schemas.openxmlformats.org/officeDocument/2006/relationships/image" Target="../media/image43.png"/><Relationship Id="rId26" Type="http://schemas.openxmlformats.org/officeDocument/2006/relationships/tags" Target="../tags/tag47.xml"/><Relationship Id="rId25" Type="http://schemas.openxmlformats.org/officeDocument/2006/relationships/image" Target="../media/image42.png"/><Relationship Id="rId24" Type="http://schemas.openxmlformats.org/officeDocument/2006/relationships/tags" Target="../tags/tag46.xml"/><Relationship Id="rId23" Type="http://schemas.openxmlformats.org/officeDocument/2006/relationships/image" Target="../media/image4.png"/><Relationship Id="rId22" Type="http://schemas.openxmlformats.org/officeDocument/2006/relationships/image" Target="../media/image41.png"/><Relationship Id="rId21" Type="http://schemas.openxmlformats.org/officeDocument/2006/relationships/tags" Target="../tags/tag45.xml"/><Relationship Id="rId20" Type="http://schemas.openxmlformats.org/officeDocument/2006/relationships/tags" Target="../tags/tag44.xml"/><Relationship Id="rId2" Type="http://schemas.openxmlformats.org/officeDocument/2006/relationships/image" Target="../media/image6.jpeg"/><Relationship Id="rId19" Type="http://schemas.openxmlformats.org/officeDocument/2006/relationships/tags" Target="../tags/tag43.xml"/><Relationship Id="rId18" Type="http://schemas.openxmlformats.org/officeDocument/2006/relationships/tags" Target="../tags/tag42.xml"/><Relationship Id="rId17" Type="http://schemas.openxmlformats.org/officeDocument/2006/relationships/tags" Target="../tags/tag41.xml"/><Relationship Id="rId16" Type="http://schemas.openxmlformats.org/officeDocument/2006/relationships/image" Target="../media/image40.png"/><Relationship Id="rId15" Type="http://schemas.openxmlformats.org/officeDocument/2006/relationships/tags" Target="../tags/tag40.xml"/><Relationship Id="rId14" Type="http://schemas.openxmlformats.org/officeDocument/2006/relationships/tags" Target="../tags/tag39.xml"/><Relationship Id="rId13" Type="http://schemas.openxmlformats.org/officeDocument/2006/relationships/tags" Target="../tags/tag38.xml"/><Relationship Id="rId12" Type="http://schemas.openxmlformats.org/officeDocument/2006/relationships/image" Target="../media/image39.png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tags" Target="../tags/tag29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png"/><Relationship Id="rId8" Type="http://schemas.openxmlformats.org/officeDocument/2006/relationships/image" Target="../media/image51.png"/><Relationship Id="rId7" Type="http://schemas.openxmlformats.org/officeDocument/2006/relationships/image" Target="../media/image50.png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.png"/><Relationship Id="rId7" Type="http://schemas.openxmlformats.org/officeDocument/2006/relationships/image" Target="../media/image58.png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1.jpeg"/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64.png"/><Relationship Id="rId1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1.png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4" Type="http://schemas.openxmlformats.org/officeDocument/2006/relationships/slideLayout" Target="../slideLayouts/slideLayout1.xml"/><Relationship Id="rId23" Type="http://schemas.openxmlformats.org/officeDocument/2006/relationships/image" Target="../media/image4.png"/><Relationship Id="rId22" Type="http://schemas.openxmlformats.org/officeDocument/2006/relationships/tags" Target="../tags/tag68.xml"/><Relationship Id="rId21" Type="http://schemas.openxmlformats.org/officeDocument/2006/relationships/tags" Target="../tags/tag67.xml"/><Relationship Id="rId20" Type="http://schemas.openxmlformats.org/officeDocument/2006/relationships/tags" Target="../tags/tag66.xml"/><Relationship Id="rId2" Type="http://schemas.openxmlformats.org/officeDocument/2006/relationships/image" Target="../media/image6.jpeg"/><Relationship Id="rId19" Type="http://schemas.openxmlformats.org/officeDocument/2006/relationships/tags" Target="../tags/tag65.xml"/><Relationship Id="rId18" Type="http://schemas.openxmlformats.org/officeDocument/2006/relationships/tags" Target="../tags/tag64.xml"/><Relationship Id="rId17" Type="http://schemas.openxmlformats.org/officeDocument/2006/relationships/tags" Target="../tags/tag63.xml"/><Relationship Id="rId16" Type="http://schemas.openxmlformats.org/officeDocument/2006/relationships/tags" Target="../tags/tag62.xml"/><Relationship Id="rId15" Type="http://schemas.openxmlformats.org/officeDocument/2006/relationships/tags" Target="../tags/tag61.xml"/><Relationship Id="rId14" Type="http://schemas.openxmlformats.org/officeDocument/2006/relationships/tags" Target="../tags/tag60.xml"/><Relationship Id="rId13" Type="http://schemas.openxmlformats.org/officeDocument/2006/relationships/tags" Target="../tags/tag59.xml"/><Relationship Id="rId12" Type="http://schemas.openxmlformats.org/officeDocument/2006/relationships/tags" Target="../tags/tag58.xml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73.png"/><Relationship Id="rId1" Type="http://schemas.openxmlformats.org/officeDocument/2006/relationships/image" Target="../media/image6.jpeg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5.png"/><Relationship Id="rId2" Type="http://schemas.openxmlformats.org/officeDocument/2006/relationships/image" Target="../media/image4.png"/><Relationship Id="rId1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8.png"/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image" Target="../media/image6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4.png"/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image" Target="../media/image6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image" Target="../media/image6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图片1.png图片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3807440" cy="6858000"/>
          </a:xfrm>
          <a:prstGeom prst="rect">
            <a:avLst/>
          </a:prstGeom>
        </p:spPr>
      </p:pic>
      <p:pic>
        <p:nvPicPr>
          <p:cNvPr id="3" name="图片 2" descr="ba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420" y="449580"/>
            <a:ext cx="900000" cy="900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013143" y="5455920"/>
            <a:ext cx="5490845" cy="5835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3200" b="1">
                <a:ln w="15875">
                  <a:solidFill>
                    <a:schemeClr val="bg1"/>
                  </a:solidFill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方正大黑简体" panose="02010601030101010101" charset="-122"/>
                <a:ea typeface="方正大黑简体" panose="02010601030101010101" charset="-122"/>
              </a:rPr>
              <a:t>欧莱克（唐山）科技有限公司</a:t>
            </a:r>
            <a:endParaRPr lang="zh-CN" altLang="en-US" sz="3200" b="1">
              <a:ln w="15875">
                <a:solidFill>
                  <a:schemeClr val="bg1"/>
                </a:solidFill>
              </a:ln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方正大黑简体" panose="02010601030101010101" charset="-122"/>
              <a:ea typeface="方正大黑简体" panose="0201060103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39991" y="-543044"/>
            <a:ext cx="12731991" cy="8025391"/>
          </a:xfrm>
          <a:prstGeom prst="rect">
            <a:avLst/>
          </a:prstGeom>
        </p:spPr>
      </p:pic>
      <p:pic>
        <p:nvPicPr>
          <p:cNvPr id="5" name="图片 4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20" y="1447800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525" y="-550545"/>
            <a:ext cx="12201525" cy="7449185"/>
          </a:xfrm>
          <a:prstGeom prst="rect">
            <a:avLst/>
          </a:prstGeom>
        </p:spPr>
      </p:pic>
      <p:pic>
        <p:nvPicPr>
          <p:cNvPr id="5" name="图片 4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343075" cy="6858000"/>
            <a:chOff x="0" y="0"/>
            <a:chExt cx="12343075" cy="68580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742538" y="-2742538"/>
              <a:ext cx="6858000" cy="12343075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>
              <a:off x="229931" y="213266"/>
              <a:ext cx="2234433" cy="584775"/>
              <a:chOff x="229931" y="213266"/>
              <a:chExt cx="2234433" cy="584775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560828" y="213266"/>
                <a:ext cx="19035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政策背景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24" name="矩形 23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矩形 24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62" name="组合 61"/>
            <p:cNvGrpSpPr/>
            <p:nvPr/>
          </p:nvGrpSpPr>
          <p:grpSpPr>
            <a:xfrm>
              <a:off x="514654" y="1120140"/>
              <a:ext cx="11406409" cy="5367937"/>
              <a:chOff x="616258" y="1120140"/>
              <a:chExt cx="11406409" cy="5367937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616258" y="1120140"/>
                <a:ext cx="11406409" cy="5367937"/>
                <a:chOff x="1034805" y="1334276"/>
                <a:chExt cx="10503155" cy="5191123"/>
              </a:xfrm>
            </p:grpSpPr>
            <p:sp>
              <p:nvSpPr>
                <p:cNvPr id="5" name="矩形: 圆角 4"/>
                <p:cNvSpPr/>
                <p:nvPr/>
              </p:nvSpPr>
              <p:spPr>
                <a:xfrm>
                  <a:off x="1034805" y="1334276"/>
                  <a:ext cx="10502265" cy="5191123"/>
                </a:xfrm>
                <a:prstGeom prst="roundRect">
                  <a:avLst>
                    <a:gd name="adj" fmla="val 1316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9" name="组合 8"/>
                <p:cNvGrpSpPr/>
                <p:nvPr/>
              </p:nvGrpSpPr>
              <p:grpSpPr>
                <a:xfrm>
                  <a:off x="1035695" y="1334276"/>
                  <a:ext cx="10502265" cy="1"/>
                  <a:chOff x="1035695" y="1576872"/>
                  <a:chExt cx="10502265" cy="1"/>
                </a:xfrm>
              </p:grpSpPr>
              <p:cxnSp>
                <p:nvCxnSpPr>
                  <p:cNvPr id="7" name="直接连接符 6"/>
                  <p:cNvCxnSpPr/>
                  <p:nvPr/>
                </p:nvCxnSpPr>
                <p:spPr>
                  <a:xfrm flipV="1">
                    <a:off x="1035695" y="1576872"/>
                    <a:ext cx="5631686" cy="1"/>
                  </a:xfrm>
                  <a:prstGeom prst="line">
                    <a:avLst/>
                  </a:prstGeom>
                  <a:ln w="66675">
                    <a:solidFill>
                      <a:srgbClr val="2F80ED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" name="直接连接符 7"/>
                  <p:cNvCxnSpPr/>
                  <p:nvPr/>
                </p:nvCxnSpPr>
                <p:spPr>
                  <a:xfrm>
                    <a:off x="6667381" y="1576872"/>
                    <a:ext cx="4870579" cy="0"/>
                  </a:xfrm>
                  <a:prstGeom prst="line">
                    <a:avLst/>
                  </a:prstGeom>
                  <a:ln w="66675">
                    <a:solidFill>
                      <a:srgbClr val="56CCF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" name="组合 9"/>
                <p:cNvGrpSpPr/>
                <p:nvPr/>
              </p:nvGrpSpPr>
              <p:grpSpPr>
                <a:xfrm>
                  <a:off x="1048431" y="6525399"/>
                  <a:ext cx="10488639" cy="0"/>
                  <a:chOff x="1048431" y="2267529"/>
                  <a:chExt cx="10488639" cy="0"/>
                </a:xfrm>
              </p:grpSpPr>
              <p:cxnSp>
                <p:nvCxnSpPr>
                  <p:cNvPr id="11" name="直接连接符 10"/>
                  <p:cNvCxnSpPr/>
                  <p:nvPr/>
                </p:nvCxnSpPr>
                <p:spPr>
                  <a:xfrm>
                    <a:off x="1048431" y="2267529"/>
                    <a:ext cx="5656340" cy="0"/>
                  </a:xfrm>
                  <a:prstGeom prst="line">
                    <a:avLst/>
                  </a:prstGeom>
                  <a:ln w="66675">
                    <a:solidFill>
                      <a:srgbClr val="2F80ED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直接连接符 11"/>
                  <p:cNvCxnSpPr/>
                  <p:nvPr/>
                </p:nvCxnSpPr>
                <p:spPr>
                  <a:xfrm>
                    <a:off x="6666491" y="2267529"/>
                    <a:ext cx="4870579" cy="0"/>
                  </a:xfrm>
                  <a:prstGeom prst="line">
                    <a:avLst/>
                  </a:prstGeom>
                  <a:ln w="66675">
                    <a:solidFill>
                      <a:srgbClr val="56CCF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50" name="组合 49"/>
              <p:cNvGrpSpPr/>
              <p:nvPr/>
            </p:nvGrpSpPr>
            <p:grpSpPr>
              <a:xfrm>
                <a:off x="6230189" y="2065757"/>
                <a:ext cx="123826" cy="3771900"/>
                <a:chOff x="5985798" y="1703669"/>
                <a:chExt cx="123826" cy="3771900"/>
              </a:xfrm>
            </p:grpSpPr>
            <p:cxnSp>
              <p:nvCxnSpPr>
                <p:cNvPr id="19" name="直接连接符 18"/>
                <p:cNvCxnSpPr/>
                <p:nvPr/>
              </p:nvCxnSpPr>
              <p:spPr>
                <a:xfrm>
                  <a:off x="6047712" y="1703669"/>
                  <a:ext cx="0" cy="3771900"/>
                </a:xfrm>
                <a:prstGeom prst="line">
                  <a:avLst/>
                </a:prstGeom>
                <a:ln>
                  <a:gradFill>
                    <a:gsLst>
                      <a:gs pos="0">
                        <a:schemeClr val="bg1">
                          <a:lumMod val="85000"/>
                          <a:alpha val="0"/>
                        </a:schemeClr>
                      </a:gs>
                      <a:gs pos="56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85000"/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椭圆 19"/>
                <p:cNvSpPr/>
                <p:nvPr/>
              </p:nvSpPr>
              <p:spPr>
                <a:xfrm>
                  <a:off x="5985798" y="3427692"/>
                  <a:ext cx="123826" cy="1238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3" name="文本框 32"/>
              <p:cNvSpPr txBox="1"/>
              <p:nvPr/>
            </p:nvSpPr>
            <p:spPr>
              <a:xfrm>
                <a:off x="808531" y="1946493"/>
                <a:ext cx="4568782" cy="3366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lvl="0" indent="-285750" algn="dist" eaLnBrk="0" fontAlgn="base">
                  <a:lnSpc>
                    <a:spcPct val="15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2022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年国务院颁布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《“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十四五”数字经济发展规划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》</a:t>
                </a:r>
                <a:endParaRPr lang="zh-CN" altLang="en-US" sz="1200" b="1" dirty="0">
                  <a:gradFill flip="none" rotWithShape="1">
                    <a:gsLst>
                      <a:gs pos="9000">
                        <a:srgbClr val="56CCF2"/>
                      </a:gs>
                      <a:gs pos="100000">
                        <a:srgbClr val="2F80ED"/>
                      </a:gs>
                    </a:gsLst>
                    <a:lin ang="108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101834" y="2239483"/>
                <a:ext cx="4814832" cy="718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明确提出推动“智慧水务”建设，通过数字化技术提升城市供水、排水系统的智能化管理和服务能力。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808531" y="3082527"/>
                <a:ext cx="5439413" cy="3366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lvl="0" indent="-285750" algn="dist" eaLnBrk="0" fontAlgn="base">
                  <a:lnSpc>
                    <a:spcPct val="15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2022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年国务院颁布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《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关于推进以县城为重要载体的城镇化建设的意见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》</a:t>
                </a:r>
                <a:endParaRPr lang="zh-CN" altLang="en-US" sz="1200" b="1" dirty="0">
                  <a:gradFill flip="none" rotWithShape="1">
                    <a:gsLst>
                      <a:gs pos="9000">
                        <a:srgbClr val="56CCF2"/>
                      </a:gs>
                      <a:gs pos="100000">
                        <a:srgbClr val="2F80ED"/>
                      </a:gs>
                    </a:gsLst>
                    <a:lin ang="108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1076195" y="3399826"/>
                <a:ext cx="4814832" cy="718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要求县城加强</a:t>
                </a: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供水管网智能化改造，推广漏损监测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、水质在线感知等技术，保障供水安全。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08532" y="4256179"/>
                <a:ext cx="3665176" cy="3366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lvl="0" indent="-285750" algn="dist" eaLnBrk="0" fontAlgn="base">
                  <a:lnSpc>
                    <a:spcPct val="15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2023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年国务院颁布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《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国家水网建设规划纲要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》</a:t>
                </a:r>
                <a:endParaRPr lang="zh-CN" altLang="en-US" sz="1200" b="1" dirty="0">
                  <a:gradFill flip="none" rotWithShape="1">
                    <a:gsLst>
                      <a:gs pos="9000">
                        <a:srgbClr val="56CCF2"/>
                      </a:gs>
                      <a:gs pos="100000">
                        <a:srgbClr val="2F80ED"/>
                      </a:gs>
                    </a:gsLst>
                    <a:lin ang="108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076195" y="4604349"/>
                <a:ext cx="4814832" cy="718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提出推动</a:t>
                </a: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城乡供水一体化智慧管理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，支持数字技术在水网调度、管网监测中的应用。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1988126" y="1381011"/>
                <a:ext cx="2211332" cy="377444"/>
                <a:chOff x="2159158" y="1717551"/>
                <a:chExt cx="2211332" cy="419877"/>
              </a:xfrm>
            </p:grpSpPr>
            <p:grpSp>
              <p:nvGrpSpPr>
                <p:cNvPr id="34" name="组合 33"/>
                <p:cNvGrpSpPr/>
                <p:nvPr/>
              </p:nvGrpSpPr>
              <p:grpSpPr>
                <a:xfrm>
                  <a:off x="2159158" y="1717551"/>
                  <a:ext cx="2211332" cy="419877"/>
                  <a:chOff x="2118049" y="2052735"/>
                  <a:chExt cx="2211332" cy="419877"/>
                </a:xfrm>
              </p:grpSpPr>
              <p:sp>
                <p:nvSpPr>
                  <p:cNvPr id="15" name="矩形: 圆角 14"/>
                  <p:cNvSpPr/>
                  <p:nvPr/>
                </p:nvSpPr>
                <p:spPr>
                  <a:xfrm>
                    <a:off x="2118049" y="2052735"/>
                    <a:ext cx="2211332" cy="419877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rgbClr val="56CCF2"/>
                      </a:gs>
                      <a:gs pos="71000">
                        <a:srgbClr val="2F80ED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zh-CN" altLang="en-US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7" name="文本框 16"/>
                  <p:cNvSpPr txBox="1"/>
                  <p:nvPr/>
                </p:nvSpPr>
                <p:spPr>
                  <a:xfrm>
                    <a:off x="2716134" y="2094107"/>
                    <a:ext cx="1503180" cy="37661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dist"/>
                    <a:r>
                      <a:rPr lang="zh-CN" altLang="en-US" sz="16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国家层面政策</a:t>
                    </a:r>
                    <a:endParaRPr lang="zh-CN" altLang="en-US" sz="16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pic>
              <p:nvPicPr>
                <p:cNvPr id="27" name="图片 26" descr="图标&#10;&#10;AI 生成的内容可能不正确。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425496" y="1816682"/>
                  <a:ext cx="265319" cy="250301"/>
                </a:xfrm>
                <a:prstGeom prst="rect">
                  <a:avLst/>
                </a:prstGeom>
              </p:spPr>
            </p:pic>
          </p:grpSp>
          <p:grpSp>
            <p:nvGrpSpPr>
              <p:cNvPr id="54" name="组合 53"/>
              <p:cNvGrpSpPr/>
              <p:nvPr/>
            </p:nvGrpSpPr>
            <p:grpSpPr>
              <a:xfrm>
                <a:off x="7772392" y="1381011"/>
                <a:ext cx="2057241" cy="377444"/>
                <a:chOff x="7975601" y="1717552"/>
                <a:chExt cx="2057241" cy="377444"/>
              </a:xfrm>
            </p:grpSpPr>
            <p:grpSp>
              <p:nvGrpSpPr>
                <p:cNvPr id="32" name="组合 31"/>
                <p:cNvGrpSpPr/>
                <p:nvPr/>
              </p:nvGrpSpPr>
              <p:grpSpPr>
                <a:xfrm>
                  <a:off x="7975601" y="1717552"/>
                  <a:ext cx="2057241" cy="377444"/>
                  <a:chOff x="2192300" y="2052736"/>
                  <a:chExt cx="1943824" cy="377444"/>
                </a:xfrm>
              </p:grpSpPr>
              <p:sp>
                <p:nvSpPr>
                  <p:cNvPr id="44" name="矩形: 圆角 43"/>
                  <p:cNvSpPr/>
                  <p:nvPr/>
                </p:nvSpPr>
                <p:spPr>
                  <a:xfrm>
                    <a:off x="2192300" y="2052736"/>
                    <a:ext cx="1943824" cy="377444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rgbClr val="56CCF2"/>
                      </a:gs>
                      <a:gs pos="71000">
                        <a:srgbClr val="2F80ED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dist"/>
                    <a:endParaRPr lang="zh-CN" altLang="en-US" b="1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5" name="文本框 44"/>
                  <p:cNvSpPr txBox="1"/>
                  <p:nvPr/>
                </p:nvSpPr>
                <p:spPr>
                  <a:xfrm>
                    <a:off x="2638637" y="2077173"/>
                    <a:ext cx="136963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dist"/>
                    <a:r>
                      <a:rPr lang="zh-CN" altLang="en-US" sz="16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部委专项政策</a:t>
                    </a:r>
                    <a:endParaRPr lang="zh-CN" altLang="en-US" sz="16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pic>
              <p:nvPicPr>
                <p:cNvPr id="49" name="图片 48" descr="图标&#10;&#10;AI 生成的内容可能不正确。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228710" y="1798901"/>
                  <a:ext cx="223611" cy="223611"/>
                </a:xfrm>
                <a:prstGeom prst="rect">
                  <a:avLst/>
                </a:prstGeom>
              </p:spPr>
            </p:pic>
          </p:grpSp>
          <p:sp>
            <p:nvSpPr>
              <p:cNvPr id="52" name="文本框 51"/>
              <p:cNvSpPr txBox="1"/>
              <p:nvPr/>
            </p:nvSpPr>
            <p:spPr>
              <a:xfrm>
                <a:off x="808531" y="5400708"/>
                <a:ext cx="4974187" cy="3366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lvl="0" indent="-285750" algn="dist" eaLnBrk="0" fontAlgn="base">
                  <a:lnSpc>
                    <a:spcPct val="15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2022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年国务院颁布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《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扩大内需战略规划纲要（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2022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－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2035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年）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》</a:t>
                </a:r>
                <a:endParaRPr lang="zh-CN" altLang="en-US" sz="1200" b="1" dirty="0">
                  <a:gradFill flip="none" rotWithShape="1">
                    <a:gsLst>
                      <a:gs pos="9000">
                        <a:srgbClr val="56CCF2"/>
                      </a:gs>
                      <a:gs pos="100000">
                        <a:srgbClr val="2F80ED"/>
                      </a:gs>
                    </a:gsLst>
                    <a:lin ang="108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1076195" y="5748878"/>
                <a:ext cx="4814832" cy="379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指出要将</a:t>
                </a: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智慧水务纳入新型基础设施重点方向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，鼓励水务企业数字化升级。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6420171" y="1946493"/>
                <a:ext cx="4709277" cy="3366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lvl="0" indent="-285750" algn="dist" eaLnBrk="0" fontAlgn="base">
                  <a:lnSpc>
                    <a:spcPct val="15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2023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年住建部颁布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《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关于推进城市生命线安全工程建设的意见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》</a:t>
                </a:r>
                <a:endParaRPr lang="zh-CN" altLang="en-US" sz="1200" b="1" dirty="0">
                  <a:gradFill flip="none" rotWithShape="1">
                    <a:gsLst>
                      <a:gs pos="9000">
                        <a:srgbClr val="56CCF2"/>
                      </a:gs>
                      <a:gs pos="100000">
                        <a:srgbClr val="2F80ED"/>
                      </a:gs>
                    </a:gsLst>
                    <a:lin ang="108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6713475" y="2239483"/>
                <a:ext cx="4608254" cy="10569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将城市</a:t>
                </a: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供水、排水管网安全监测纳入“城市生命线”工程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，要求运用传感器、</a:t>
                </a:r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AI</a:t>
                </a: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算法等技术实时监测管网漏损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、水质变化及地下空间内涝风险，建立动态预警和快速响应机制。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6424390" y="3367528"/>
                <a:ext cx="5251143" cy="3366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lvl="0" indent="-285750" algn="dist" eaLnBrk="0" fontAlgn="base">
                  <a:lnSpc>
                    <a:spcPct val="15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2024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年国家数据局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《“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数据要素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×”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三年行动计划（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2024—2026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年）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》</a:t>
                </a:r>
                <a:endParaRPr lang="zh-CN" altLang="en-US" sz="1200" b="1" dirty="0">
                  <a:gradFill flip="none" rotWithShape="1">
                    <a:gsLst>
                      <a:gs pos="9000">
                        <a:srgbClr val="56CCF2"/>
                      </a:gs>
                      <a:gs pos="100000">
                        <a:srgbClr val="2F80ED"/>
                      </a:gs>
                    </a:gsLst>
                    <a:lin ang="108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6717694" y="3660518"/>
                <a:ext cx="4608254" cy="718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指出要推动水务数据开放共享，支持构建城市水务数字孪生模型，开展区域试点。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6424390" y="4504467"/>
                <a:ext cx="5368721" cy="3366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lvl="0" indent="-285750" algn="dist" eaLnBrk="0" fontAlgn="base">
                  <a:lnSpc>
                    <a:spcPct val="150000"/>
                  </a:lnSpc>
                  <a:spcBef>
                    <a:spcPts val="500"/>
                  </a:spcBef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2023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年工业和信息化部颁布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《</a:t>
                </a:r>
                <a:r>
                  <a:rPr lang="zh-CN" altLang="en-US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关于推进信创产业高质量发展的指导意见</a:t>
                </a:r>
                <a:r>
                  <a:rPr lang="en-US" altLang="zh-CN" sz="1200" b="1" kern="0" dirty="0">
                    <a:gradFill flip="none" rotWithShape="1">
                      <a:gsLst>
                        <a:gs pos="9000">
                          <a:srgbClr val="56CCF2"/>
                        </a:gs>
                        <a:gs pos="100000">
                          <a:srgbClr val="2F80ED"/>
                        </a:gs>
                      </a:gsLst>
                      <a:lin ang="10800000" scaled="1"/>
                      <a:tileRect/>
                    </a:gra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》</a:t>
                </a:r>
                <a:endParaRPr lang="zh-CN" altLang="en-US" sz="1200" b="1" dirty="0">
                  <a:gradFill flip="none" rotWithShape="1">
                    <a:gsLst>
                      <a:gs pos="9000">
                        <a:srgbClr val="56CCF2"/>
                      </a:gs>
                      <a:gs pos="100000">
                        <a:srgbClr val="2F80ED"/>
                      </a:gs>
                    </a:gsLst>
                    <a:lin ang="108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6717694" y="4797457"/>
                <a:ext cx="4608254" cy="10569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推动信息技术应用创新（信创）在公共事业领域的落地，要求</a:t>
                </a: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智慧水务系统逐步替换国外芯片、操作系统、数据库等关键软硬件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，优先采用国产化技术栈（如鲲鹏、麒麟、达梦等）。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2" name="图片 21" descr="12.9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57150" y="-570865"/>
            <a:ext cx="12249150" cy="7428865"/>
            <a:chOff x="-19235" y="-552372"/>
            <a:chExt cx="12192000" cy="7429151"/>
          </a:xfrm>
        </p:grpSpPr>
        <p:sp>
          <p:nvSpPr>
            <p:cNvPr id="36" name="矩形: 圆角 35"/>
            <p:cNvSpPr/>
            <p:nvPr/>
          </p:nvSpPr>
          <p:spPr>
            <a:xfrm>
              <a:off x="0" y="0"/>
              <a:ext cx="3679760" cy="6858000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100000">
                  <a:srgbClr val="56F2F2">
                    <a:alpha val="40000"/>
                  </a:srgbClr>
                </a:gs>
                <a:gs pos="57000">
                  <a:srgbClr val="56CCF2"/>
                </a:gs>
                <a:gs pos="0">
                  <a:srgbClr val="2F80ED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: 圆角 36"/>
            <p:cNvSpPr/>
            <p:nvPr/>
          </p:nvSpPr>
          <p:spPr>
            <a:xfrm flipH="1">
              <a:off x="-19235" y="-552372"/>
              <a:ext cx="12192000" cy="7429151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0000">
                  <a:schemeClr val="accent1">
                    <a:alpha val="14000"/>
                  </a:schemeClr>
                </a:gs>
                <a:gs pos="0">
                  <a:schemeClr val="accent1">
                    <a:alpha val="0"/>
                  </a:schemeClr>
                </a:gs>
                <a:gs pos="37000">
                  <a:schemeClr val="accent1">
                    <a:alpha val="1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圆: 空心 37"/>
            <p:cNvSpPr/>
            <p:nvPr/>
          </p:nvSpPr>
          <p:spPr>
            <a:xfrm>
              <a:off x="1980498" y="4487169"/>
              <a:ext cx="1338662" cy="1338662"/>
            </a:xfrm>
            <a:prstGeom prst="donut">
              <a:avLst/>
            </a:pr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 flipV="1">
              <a:off x="6178550" y="3068413"/>
              <a:ext cx="5314950" cy="3807615"/>
              <a:chOff x="-1238250" y="-712594"/>
              <a:chExt cx="5314950" cy="3807615"/>
            </a:xfrm>
          </p:grpSpPr>
          <p:cxnSp>
            <p:nvCxnSpPr>
              <p:cNvPr id="40" name="直接连接符 39"/>
              <p:cNvCxnSpPr/>
              <p:nvPr/>
            </p:nvCxnSpPr>
            <p:spPr>
              <a:xfrm flipH="1">
                <a:off x="-1238250" y="-712593"/>
                <a:ext cx="5314950" cy="193179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>
                <a:off x="-1161813" y="-712593"/>
                <a:ext cx="5156200" cy="202558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H="1">
                <a:off x="-1078649" y="-712593"/>
                <a:ext cx="4997450" cy="211937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H="1">
                <a:off x="-988862" y="-712593"/>
                <a:ext cx="4838700" cy="221316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H="1">
                <a:off x="-892559" y="-712593"/>
                <a:ext cx="4679950" cy="2306957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flipH="1">
                <a:off x="-789858" y="-712594"/>
                <a:ext cx="4521200" cy="240074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H="1">
                <a:off x="-680890" y="-712593"/>
                <a:ext cx="4362450" cy="249453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flipH="1">
                <a:off x="-565785" y="-712593"/>
                <a:ext cx="4203700" cy="258833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H="1">
                <a:off x="-444692" y="-712593"/>
                <a:ext cx="4044950" cy="268212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flipH="1">
                <a:off x="-317755" y="-712593"/>
                <a:ext cx="3886200" cy="277591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flipH="1">
                <a:off x="-185135" y="-712593"/>
                <a:ext cx="3727450" cy="286970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H="1">
                <a:off x="-46998" y="-712593"/>
                <a:ext cx="3568700" cy="296349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H="1">
                <a:off x="96486" y="-712593"/>
                <a:ext cx="3409950" cy="305728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flipH="1">
                <a:off x="245135" y="-712594"/>
                <a:ext cx="3251200" cy="315107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flipH="1">
                <a:off x="398766" y="-712593"/>
                <a:ext cx="3092450" cy="324486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flipH="1">
                <a:off x="557185" y="-712593"/>
                <a:ext cx="2933700" cy="333865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 flipH="1">
                <a:off x="720193" y="-712594"/>
                <a:ext cx="2774950" cy="343245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flipH="1">
                <a:off x="887588" y="-712593"/>
                <a:ext cx="2616200" cy="352624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flipH="1">
                <a:off x="1059159" y="-712593"/>
                <a:ext cx="2457450" cy="362003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 flipH="1">
                <a:off x="1234688" y="-712593"/>
                <a:ext cx="2298700" cy="371382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flipH="1">
                <a:off x="1413962" y="-712593"/>
                <a:ext cx="2139950" cy="380761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矩形: 圆角 60"/>
            <p:cNvSpPr/>
            <p:nvPr/>
          </p:nvSpPr>
          <p:spPr>
            <a:xfrm>
              <a:off x="780813" y="1115142"/>
              <a:ext cx="10715861" cy="4922091"/>
            </a:xfrm>
            <a:prstGeom prst="roundRect">
              <a:avLst>
                <a:gd name="adj" fmla="val 2894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01600" dir="2700000" algn="tl" rotWithShape="0">
                <a:schemeClr val="accent1">
                  <a:lumMod val="50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9564041" y="1115142"/>
              <a:ext cx="1932634" cy="1939709"/>
            </a:xfrm>
            <a:custGeom>
              <a:avLst/>
              <a:gdLst>
                <a:gd name="adj" fmla="val 289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44" h="3055">
                  <a:moveTo>
                    <a:pt x="0" y="0"/>
                  </a:moveTo>
                  <a:lnTo>
                    <a:pt x="1522" y="0"/>
                  </a:lnTo>
                  <a:lnTo>
                    <a:pt x="1522" y="11"/>
                  </a:lnTo>
                  <a:cubicBezTo>
                    <a:pt x="1522" y="852"/>
                    <a:pt x="2203" y="1533"/>
                    <a:pt x="3044" y="1533"/>
                  </a:cubicBezTo>
                  <a:lnTo>
                    <a:pt x="3044" y="1533"/>
                  </a:lnTo>
                  <a:lnTo>
                    <a:pt x="3044" y="3055"/>
                  </a:lnTo>
                  <a:lnTo>
                    <a:pt x="3044" y="3055"/>
                  </a:lnTo>
                  <a:cubicBezTo>
                    <a:pt x="1363" y="3055"/>
                    <a:pt x="0" y="1692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 flipH="1" flipV="1">
              <a:off x="780813" y="4097524"/>
              <a:ext cx="1932634" cy="1939709"/>
            </a:xfrm>
            <a:custGeom>
              <a:avLst/>
              <a:gdLst>
                <a:gd name="adj" fmla="val 289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44" h="3055">
                  <a:moveTo>
                    <a:pt x="0" y="0"/>
                  </a:moveTo>
                  <a:lnTo>
                    <a:pt x="1522" y="0"/>
                  </a:lnTo>
                  <a:lnTo>
                    <a:pt x="1522" y="11"/>
                  </a:lnTo>
                  <a:cubicBezTo>
                    <a:pt x="1522" y="852"/>
                    <a:pt x="2203" y="1533"/>
                    <a:pt x="3044" y="1533"/>
                  </a:cubicBezTo>
                  <a:lnTo>
                    <a:pt x="3044" y="1533"/>
                  </a:lnTo>
                  <a:lnTo>
                    <a:pt x="3044" y="3055"/>
                  </a:lnTo>
                  <a:lnTo>
                    <a:pt x="3044" y="3055"/>
                  </a:lnTo>
                  <a:cubicBezTo>
                    <a:pt x="1363" y="3055"/>
                    <a:pt x="0" y="1692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308985" y="1569403"/>
              <a:ext cx="5574030" cy="2753466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7300" b="1" i="0" u="none" strike="noStrike" kern="1200" cap="none" spc="0" normalizeH="0" baseline="0" noProof="0" dirty="0">
                  <a:ln>
                    <a:gradFill flip="none" rotWithShape="1">
                      <a:gsLst>
                        <a:gs pos="27000">
                          <a:srgbClr val="56CCF2">
                            <a:alpha val="0"/>
                          </a:srgbClr>
                        </a:gs>
                        <a:gs pos="100000">
                          <a:srgbClr val="2F80ED"/>
                        </a:gs>
                      </a:gsLst>
                      <a:lin ang="16200000" scaled="1"/>
                      <a:tileRect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 Black" panose="00000A00000000000000" charset="0"/>
                </a:rPr>
                <a:t>02</a:t>
              </a:r>
              <a:endParaRPr kumimoji="0" lang="en-US" sz="17300" b="1" i="0" u="none" strike="noStrike" kern="1200" cap="none" spc="0" normalizeH="0" baseline="0" noProof="0" dirty="0">
                <a:ln>
                  <a:gradFill flip="none" rotWithShape="1">
                    <a:gsLst>
                      <a:gs pos="27000">
                        <a:srgbClr val="56CCF2">
                          <a:alpha val="0"/>
                        </a:srgbClr>
                      </a:gs>
                      <a:gs pos="100000">
                        <a:srgbClr val="2F80ED"/>
                      </a:gs>
                    </a:gsLst>
                    <a:lin ang="16200000" scaled="1"/>
                    <a:tileRect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 Black" panose="00000A00000000000000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632991" y="3411122"/>
              <a:ext cx="4887549" cy="706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56CCF2"/>
                      </a:gs>
                      <a:gs pos="0">
                        <a:srgbClr val="2F80ED"/>
                      </a:gs>
                    </a:gsLst>
                    <a:path path="circle">
                      <a:fillToRect r="100000" b="100000"/>
                    </a:path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行业痛点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56CCF2"/>
                    </a:gs>
                    <a:gs pos="0">
                      <a:srgbClr val="2F80ED"/>
                    </a:gs>
                  </a:gsLst>
                  <a:path path="circle">
                    <a:fillToRect r="100000" b="100000"/>
                  </a:path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196233" y="4000151"/>
              <a:ext cx="1799532" cy="306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tx2">
                      <a:lumMod val="40000"/>
                      <a:lumOff val="60000"/>
                    </a:schemeClr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D3847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Construction goals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3847">
                    <a:lumMod val="40000"/>
                    <a:lumOff val="6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"/>
            <a:srcRect l="40347" t="12075"/>
            <a:stretch>
              <a:fillRect/>
            </a:stretch>
          </p:blipFill>
          <p:spPr>
            <a:xfrm>
              <a:off x="1" y="0"/>
              <a:ext cx="2520289" cy="4331197"/>
            </a:xfrm>
            <a:custGeom>
              <a:avLst/>
              <a:gdLst>
                <a:gd name="connsiteX0" fmla="*/ 0 w 2520289"/>
                <a:gd name="connsiteY0" fmla="*/ 0 h 4331197"/>
                <a:gd name="connsiteX1" fmla="*/ 2520289 w 2520289"/>
                <a:gd name="connsiteY1" fmla="*/ 0 h 4331197"/>
                <a:gd name="connsiteX2" fmla="*/ 2520289 w 2520289"/>
                <a:gd name="connsiteY2" fmla="*/ 4331197 h 4331197"/>
                <a:gd name="connsiteX3" fmla="*/ 0 w 2520289"/>
                <a:gd name="connsiteY3" fmla="*/ 4331197 h 433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289" h="4331197">
                  <a:moveTo>
                    <a:pt x="0" y="0"/>
                  </a:moveTo>
                  <a:lnTo>
                    <a:pt x="2520289" y="0"/>
                  </a:lnTo>
                  <a:lnTo>
                    <a:pt x="2520289" y="4331197"/>
                  </a:lnTo>
                  <a:lnTo>
                    <a:pt x="0" y="4331197"/>
                  </a:lnTo>
                  <a:close/>
                </a:path>
              </a:pathLst>
            </a:custGeom>
          </p:spPr>
        </p:pic>
      </p:grpSp>
      <p:pic>
        <p:nvPicPr>
          <p:cNvPr id="5" name="图片 4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51076" y="1"/>
            <a:ext cx="12343075" cy="6858000"/>
            <a:chOff x="-151076" y="1"/>
            <a:chExt cx="12343075" cy="68580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591462" y="-2742537"/>
              <a:ext cx="6858000" cy="12343075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29931" y="213266"/>
              <a:ext cx="2234433" cy="584775"/>
              <a:chOff x="229931" y="213266"/>
              <a:chExt cx="2234433" cy="584775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560828" y="213266"/>
                <a:ext cx="19035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行业痛点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5" name="矩形 4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" name="矩形 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1" name="www.pptcool.com3"/>
            <p:cNvSpPr/>
            <p:nvPr>
              <p:custDataLst>
                <p:tags r:id="rId2"/>
              </p:custDataLst>
            </p:nvPr>
          </p:nvSpPr>
          <p:spPr>
            <a:xfrm flipV="1">
              <a:off x="560828" y="1874464"/>
              <a:ext cx="1893483" cy="4125869"/>
            </a:xfrm>
            <a:prstGeom prst="roundRect">
              <a:avLst>
                <a:gd name="adj" fmla="val 3137"/>
              </a:avLst>
            </a:prstGeom>
            <a:solidFill>
              <a:schemeClr val="accent1"/>
            </a:solidFill>
            <a:ln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2" name="www.pptcool.com4"/>
            <p:cNvSpPr/>
            <p:nvPr>
              <p:custDataLst>
                <p:tags r:id="rId3"/>
              </p:custDataLst>
            </p:nvPr>
          </p:nvSpPr>
          <p:spPr>
            <a:xfrm flipV="1">
              <a:off x="560828" y="1951408"/>
              <a:ext cx="1893483" cy="4125869"/>
            </a:xfrm>
            <a:prstGeom prst="roundRect">
              <a:avLst>
                <a:gd name="adj" fmla="val 3137"/>
              </a:avLst>
            </a:prstGeom>
            <a:solidFill>
              <a:schemeClr val="bg1"/>
            </a:solidFill>
            <a:ln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3" name="www.pptcool.com5"/>
            <p:cNvSpPr txBox="1"/>
            <p:nvPr>
              <p:custDataLst>
                <p:tags r:id="rId4"/>
              </p:custDataLst>
            </p:nvPr>
          </p:nvSpPr>
          <p:spPr>
            <a:xfrm>
              <a:off x="560828" y="1368661"/>
              <a:ext cx="1893483" cy="367760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70000"/>
                    <a:lumOff val="30000"/>
                  </a:schemeClr>
                </a:gs>
                <a:gs pos="80000">
                  <a:schemeClr val="accent1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2400" b="1">
                  <a:solidFill>
                    <a:schemeClr val="bg1"/>
                  </a:solidFill>
                  <a:latin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01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4" name="www.pptcool.com6"/>
            <p:cNvSpPr/>
            <p:nvPr/>
          </p:nvSpPr>
          <p:spPr>
            <a:xfrm>
              <a:off x="905592" y="2840811"/>
              <a:ext cx="1203954" cy="69940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36000" tIns="72000" rIns="36000" bIns="72000" rtlCol="0">
              <a:spAutoFit/>
            </a:bodyPr>
            <a:lstStyle/>
            <a:p>
              <a:pPr algn="ctr"/>
              <a:r>
                <a:rPr lang="zh-CN" altLang="en-US" b="1" dirty="0">
                  <a:gradFill flip="none" rotWithShape="1"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80000">
                        <a:schemeClr val="accent1">
                          <a:lumMod val="90000"/>
                        </a:schemeClr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系统集成复杂度高</a:t>
              </a:r>
              <a:endParaRPr lang="zh-CN" altLang="en-US" b="1" dirty="0">
                <a:gradFill flip="none" rotWithShape="1"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80000">
                      <a:schemeClr val="accent1">
                        <a:lumMod val="9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5" name="www.pptcool.com7"/>
            <p:cNvSpPr/>
            <p:nvPr/>
          </p:nvSpPr>
          <p:spPr>
            <a:xfrm>
              <a:off x="1299429" y="2336987"/>
              <a:ext cx="416280" cy="381117"/>
            </a:xfrm>
            <a:custGeom>
              <a:avLst/>
              <a:gdLst>
                <a:gd name="T0" fmla="*/ 243 w 507"/>
                <a:gd name="T1" fmla="*/ 317 h 465"/>
                <a:gd name="T2" fmla="*/ 127 w 507"/>
                <a:gd name="T3" fmla="*/ 169 h 465"/>
                <a:gd name="T4" fmla="*/ 190 w 507"/>
                <a:gd name="T5" fmla="*/ 169 h 465"/>
                <a:gd name="T6" fmla="*/ 190 w 507"/>
                <a:gd name="T7" fmla="*/ 0 h 465"/>
                <a:gd name="T8" fmla="*/ 317 w 507"/>
                <a:gd name="T9" fmla="*/ 0 h 465"/>
                <a:gd name="T10" fmla="*/ 317 w 507"/>
                <a:gd name="T11" fmla="*/ 169 h 465"/>
                <a:gd name="T12" fmla="*/ 380 w 507"/>
                <a:gd name="T13" fmla="*/ 169 h 465"/>
                <a:gd name="T14" fmla="*/ 264 w 507"/>
                <a:gd name="T15" fmla="*/ 317 h 465"/>
                <a:gd name="T16" fmla="*/ 243 w 507"/>
                <a:gd name="T17" fmla="*/ 317 h 465"/>
                <a:gd name="T18" fmla="*/ 0 w 507"/>
                <a:gd name="T19" fmla="*/ 253 h 465"/>
                <a:gd name="T20" fmla="*/ 63 w 507"/>
                <a:gd name="T21" fmla="*/ 106 h 465"/>
                <a:gd name="T22" fmla="*/ 143 w 507"/>
                <a:gd name="T23" fmla="*/ 106 h 465"/>
                <a:gd name="T24" fmla="*/ 143 w 507"/>
                <a:gd name="T25" fmla="*/ 148 h 465"/>
                <a:gd name="T26" fmla="*/ 95 w 507"/>
                <a:gd name="T27" fmla="*/ 148 h 465"/>
                <a:gd name="T28" fmla="*/ 53 w 507"/>
                <a:gd name="T29" fmla="*/ 253 h 465"/>
                <a:gd name="T30" fmla="*/ 158 w 507"/>
                <a:gd name="T31" fmla="*/ 253 h 465"/>
                <a:gd name="T32" fmla="*/ 253 w 507"/>
                <a:gd name="T33" fmla="*/ 348 h 465"/>
                <a:gd name="T34" fmla="*/ 348 w 507"/>
                <a:gd name="T35" fmla="*/ 253 h 465"/>
                <a:gd name="T36" fmla="*/ 454 w 507"/>
                <a:gd name="T37" fmla="*/ 253 h 465"/>
                <a:gd name="T38" fmla="*/ 412 w 507"/>
                <a:gd name="T39" fmla="*/ 148 h 465"/>
                <a:gd name="T40" fmla="*/ 364 w 507"/>
                <a:gd name="T41" fmla="*/ 148 h 465"/>
                <a:gd name="T42" fmla="*/ 364 w 507"/>
                <a:gd name="T43" fmla="*/ 106 h 465"/>
                <a:gd name="T44" fmla="*/ 443 w 507"/>
                <a:gd name="T45" fmla="*/ 106 h 465"/>
                <a:gd name="T46" fmla="*/ 507 w 507"/>
                <a:gd name="T47" fmla="*/ 253 h 465"/>
                <a:gd name="T48" fmla="*/ 507 w 507"/>
                <a:gd name="T49" fmla="*/ 465 h 465"/>
                <a:gd name="T50" fmla="*/ 0 w 507"/>
                <a:gd name="T51" fmla="*/ 465 h 465"/>
                <a:gd name="T52" fmla="*/ 0 w 507"/>
                <a:gd name="T53" fmla="*/ 25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7" h="465">
                  <a:moveTo>
                    <a:pt x="243" y="317"/>
                  </a:moveTo>
                  <a:lnTo>
                    <a:pt x="127" y="169"/>
                  </a:lnTo>
                  <a:lnTo>
                    <a:pt x="190" y="169"/>
                  </a:lnTo>
                  <a:lnTo>
                    <a:pt x="190" y="0"/>
                  </a:lnTo>
                  <a:lnTo>
                    <a:pt x="317" y="0"/>
                  </a:lnTo>
                  <a:lnTo>
                    <a:pt x="317" y="169"/>
                  </a:lnTo>
                  <a:lnTo>
                    <a:pt x="380" y="169"/>
                  </a:lnTo>
                  <a:lnTo>
                    <a:pt x="264" y="317"/>
                  </a:lnTo>
                  <a:lnTo>
                    <a:pt x="243" y="317"/>
                  </a:lnTo>
                  <a:close/>
                  <a:moveTo>
                    <a:pt x="0" y="253"/>
                  </a:moveTo>
                  <a:lnTo>
                    <a:pt x="63" y="106"/>
                  </a:lnTo>
                  <a:lnTo>
                    <a:pt x="143" y="106"/>
                  </a:lnTo>
                  <a:lnTo>
                    <a:pt x="143" y="148"/>
                  </a:lnTo>
                  <a:lnTo>
                    <a:pt x="95" y="148"/>
                  </a:lnTo>
                  <a:lnTo>
                    <a:pt x="53" y="253"/>
                  </a:lnTo>
                  <a:lnTo>
                    <a:pt x="158" y="253"/>
                  </a:lnTo>
                  <a:cubicBezTo>
                    <a:pt x="158" y="306"/>
                    <a:pt x="201" y="348"/>
                    <a:pt x="253" y="348"/>
                  </a:cubicBezTo>
                  <a:cubicBezTo>
                    <a:pt x="306" y="348"/>
                    <a:pt x="348" y="306"/>
                    <a:pt x="348" y="253"/>
                  </a:cubicBezTo>
                  <a:lnTo>
                    <a:pt x="454" y="253"/>
                  </a:lnTo>
                  <a:lnTo>
                    <a:pt x="412" y="148"/>
                  </a:lnTo>
                  <a:lnTo>
                    <a:pt x="364" y="148"/>
                  </a:lnTo>
                  <a:lnTo>
                    <a:pt x="364" y="106"/>
                  </a:lnTo>
                  <a:lnTo>
                    <a:pt x="443" y="106"/>
                  </a:lnTo>
                  <a:lnTo>
                    <a:pt x="507" y="253"/>
                  </a:lnTo>
                  <a:lnTo>
                    <a:pt x="507" y="465"/>
                  </a:lnTo>
                  <a:lnTo>
                    <a:pt x="0" y="465"/>
                  </a:lnTo>
                  <a:lnTo>
                    <a:pt x="0" y="253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0000"/>
                    <a:lumOff val="30000"/>
                  </a:schemeClr>
                </a:gs>
                <a:gs pos="80000">
                  <a:schemeClr val="accent1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6" name="www.pptcool.com8"/>
            <p:cNvSpPr txBox="1"/>
            <p:nvPr/>
          </p:nvSpPr>
          <p:spPr>
            <a:xfrm>
              <a:off x="629513" y="3634077"/>
              <a:ext cx="1756111" cy="2201500"/>
            </a:xfrm>
            <a:prstGeom prst="rect">
              <a:avLst/>
            </a:prstGeom>
            <a:noFill/>
            <a:effectLst/>
          </p:spPr>
          <p:txBody>
            <a:bodyPr wrap="square" lIns="100584" tIns="50292" rIns="100584" bIns="50292" rtlCol="0">
              <a:spAutoFit/>
            </a:bodyPr>
            <a:lstStyle>
              <a:defPPr>
                <a:defRPr lang="zh-CN"/>
              </a:defPPr>
              <a:lvl1pPr marR="0" lvl="0" indent="0" algn="just" fontAlgn="auto">
                <a:lnSpc>
                  <a:spcPct val="120000"/>
                </a:lnSpc>
                <a:spcBef>
                  <a:spcPts val="1000"/>
                </a:spcBef>
                <a:buClrTx/>
                <a:buSzTx/>
                <a:buFontTx/>
                <a:buNone/>
                <a:defRPr kumimoji="0" sz="16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cs typeface="+mn-ea"/>
                </a:defRPr>
              </a:lvl1pPr>
            </a:lstStyle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‌多源异构数据整合难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：水务系统涉及供水多个子系统，数据来源分散，标准不一，整合困难。</a:t>
              </a:r>
              <a:endPara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</a:pP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‌老旧设备兼容性差‌：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传统水务设施，难以与物联网平台、水务平台对接，改造成本高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7" name="www.pptcool.com9"/>
            <p:cNvSpPr/>
            <p:nvPr>
              <p:custDataLst>
                <p:tags r:id="rId5"/>
              </p:custDataLst>
            </p:nvPr>
          </p:nvSpPr>
          <p:spPr>
            <a:xfrm flipV="1">
              <a:off x="2785171" y="1874464"/>
              <a:ext cx="1893483" cy="4125869"/>
            </a:xfrm>
            <a:prstGeom prst="roundRect">
              <a:avLst>
                <a:gd name="adj" fmla="val 3137"/>
              </a:avLst>
            </a:pr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80000">
                  <a:schemeClr val="accent2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8" name="www.pptcool.com10"/>
            <p:cNvSpPr/>
            <p:nvPr>
              <p:custDataLst>
                <p:tags r:id="rId6"/>
              </p:custDataLst>
            </p:nvPr>
          </p:nvSpPr>
          <p:spPr>
            <a:xfrm flipV="1">
              <a:off x="2785171" y="1951408"/>
              <a:ext cx="1893483" cy="4125869"/>
            </a:xfrm>
            <a:prstGeom prst="roundRect">
              <a:avLst>
                <a:gd name="adj" fmla="val 3137"/>
              </a:avLst>
            </a:prstGeom>
            <a:solidFill>
              <a:schemeClr val="bg1"/>
            </a:solidFill>
            <a:ln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9" name="www.pptcool.com11"/>
            <p:cNvSpPr txBox="1"/>
            <p:nvPr>
              <p:custDataLst>
                <p:tags r:id="rId7"/>
              </p:custDataLst>
            </p:nvPr>
          </p:nvSpPr>
          <p:spPr>
            <a:xfrm>
              <a:off x="2785171" y="1368661"/>
              <a:ext cx="1893483" cy="367760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80000">
                  <a:schemeClr val="accent2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zh-CN"/>
              </a:defPPr>
              <a:lvl1pPr algn="ctr">
                <a:defRPr sz="2400" b="1">
                  <a:solidFill>
                    <a:schemeClr val="bg1"/>
                  </a:solidFill>
                  <a:latin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02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0" name="www.pptcool.com12"/>
            <p:cNvSpPr/>
            <p:nvPr/>
          </p:nvSpPr>
          <p:spPr>
            <a:xfrm>
              <a:off x="3129935" y="2891361"/>
              <a:ext cx="12039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gradFill flip="none" rotWithShape="1">
                    <a:gsLst>
                      <a:gs pos="0">
                        <a:schemeClr val="accent2">
                          <a:lumMod val="90000"/>
                          <a:lumOff val="10000"/>
                        </a:schemeClr>
                      </a:gs>
                      <a:gs pos="80000">
                        <a:schemeClr val="accent2">
                          <a:lumMod val="90000"/>
                        </a:schemeClr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感知设备覆盖率低</a:t>
              </a:r>
              <a:endParaRPr lang="zh-CN" altLang="en-US" b="1" dirty="0">
                <a:gradFill flip="none" rotWithShape="1">
                  <a:gsLst>
                    <a:gs pos="0">
                      <a:schemeClr val="accent2">
                        <a:lumMod val="90000"/>
                        <a:lumOff val="10000"/>
                      </a:schemeClr>
                    </a:gs>
                    <a:gs pos="80000">
                      <a:schemeClr val="accent2">
                        <a:lumMod val="9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1" name="www.pptcool.com13"/>
            <p:cNvSpPr/>
            <p:nvPr/>
          </p:nvSpPr>
          <p:spPr>
            <a:xfrm>
              <a:off x="3501680" y="2300232"/>
              <a:ext cx="460464" cy="454628"/>
            </a:xfrm>
            <a:custGeom>
              <a:avLst/>
              <a:gdLst>
                <a:gd name="T0" fmla="*/ 266 w 532"/>
                <a:gd name="T1" fmla="*/ 526 h 526"/>
                <a:gd name="T2" fmla="*/ 532 w 532"/>
                <a:gd name="T3" fmla="*/ 260 h 526"/>
                <a:gd name="T4" fmla="*/ 532 w 532"/>
                <a:gd name="T5" fmla="*/ 250 h 526"/>
                <a:gd name="T6" fmla="*/ 496 w 532"/>
                <a:gd name="T7" fmla="*/ 116 h 526"/>
                <a:gd name="T8" fmla="*/ 440 w 532"/>
                <a:gd name="T9" fmla="*/ 38 h 526"/>
                <a:gd name="T10" fmla="*/ 403 w 532"/>
                <a:gd name="T11" fmla="*/ 9 h 526"/>
                <a:gd name="T12" fmla="*/ 411 w 532"/>
                <a:gd name="T13" fmla="*/ 67 h 526"/>
                <a:gd name="T14" fmla="*/ 383 w 532"/>
                <a:gd name="T15" fmla="*/ 212 h 526"/>
                <a:gd name="T16" fmla="*/ 260 w 532"/>
                <a:gd name="T17" fmla="*/ 268 h 526"/>
                <a:gd name="T18" fmla="*/ 153 w 532"/>
                <a:gd name="T19" fmla="*/ 212 h 526"/>
                <a:gd name="T20" fmla="*/ 134 w 532"/>
                <a:gd name="T21" fmla="*/ 102 h 526"/>
                <a:gd name="T22" fmla="*/ 220 w 532"/>
                <a:gd name="T23" fmla="*/ 24 h 526"/>
                <a:gd name="T24" fmla="*/ 237 w 532"/>
                <a:gd name="T25" fmla="*/ 22 h 526"/>
                <a:gd name="T26" fmla="*/ 341 w 532"/>
                <a:gd name="T27" fmla="*/ 110 h 526"/>
                <a:gd name="T28" fmla="*/ 267 w 532"/>
                <a:gd name="T29" fmla="*/ 192 h 526"/>
                <a:gd name="T30" fmla="*/ 212 w 532"/>
                <a:gd name="T31" fmla="*/ 167 h 526"/>
                <a:gd name="T32" fmla="*/ 203 w 532"/>
                <a:gd name="T33" fmla="*/ 109 h 526"/>
                <a:gd name="T34" fmla="*/ 248 w 532"/>
                <a:gd name="T35" fmla="*/ 77 h 526"/>
                <a:gd name="T36" fmla="*/ 270 w 532"/>
                <a:gd name="T37" fmla="*/ 85 h 526"/>
                <a:gd name="T38" fmla="*/ 271 w 532"/>
                <a:gd name="T39" fmla="*/ 86 h 526"/>
                <a:gd name="T40" fmla="*/ 280 w 532"/>
                <a:gd name="T41" fmla="*/ 96 h 526"/>
                <a:gd name="T42" fmla="*/ 283 w 532"/>
                <a:gd name="T43" fmla="*/ 110 h 526"/>
                <a:gd name="T44" fmla="*/ 253 w 532"/>
                <a:gd name="T45" fmla="*/ 138 h 526"/>
                <a:gd name="T46" fmla="*/ 231 w 532"/>
                <a:gd name="T47" fmla="*/ 129 h 526"/>
                <a:gd name="T48" fmla="*/ 236 w 532"/>
                <a:gd name="T49" fmla="*/ 138 h 526"/>
                <a:gd name="T50" fmla="*/ 266 w 532"/>
                <a:gd name="T51" fmla="*/ 149 h 526"/>
                <a:gd name="T52" fmla="*/ 301 w 532"/>
                <a:gd name="T53" fmla="*/ 110 h 526"/>
                <a:gd name="T54" fmla="*/ 264 w 532"/>
                <a:gd name="T55" fmla="*/ 66 h 526"/>
                <a:gd name="T56" fmla="*/ 247 w 532"/>
                <a:gd name="T57" fmla="*/ 64 h 526"/>
                <a:gd name="T58" fmla="*/ 181 w 532"/>
                <a:gd name="T59" fmla="*/ 113 h 526"/>
                <a:gd name="T60" fmla="*/ 192 w 532"/>
                <a:gd name="T61" fmla="*/ 179 h 526"/>
                <a:gd name="T62" fmla="*/ 266 w 532"/>
                <a:gd name="T63" fmla="*/ 216 h 526"/>
                <a:gd name="T64" fmla="*/ 268 w 532"/>
                <a:gd name="T65" fmla="*/ 216 h 526"/>
                <a:gd name="T66" fmla="*/ 340 w 532"/>
                <a:gd name="T67" fmla="*/ 181 h 526"/>
                <a:gd name="T68" fmla="*/ 364 w 532"/>
                <a:gd name="T69" fmla="*/ 111 h 526"/>
                <a:gd name="T70" fmla="*/ 265 w 532"/>
                <a:gd name="T71" fmla="*/ 1 h 526"/>
                <a:gd name="T72" fmla="*/ 265 w 532"/>
                <a:gd name="T73" fmla="*/ 1 h 526"/>
                <a:gd name="T74" fmla="*/ 248 w 532"/>
                <a:gd name="T75" fmla="*/ 0 h 526"/>
                <a:gd name="T76" fmla="*/ 14 w 532"/>
                <a:gd name="T77" fmla="*/ 175 h 526"/>
                <a:gd name="T78" fmla="*/ 0 w 532"/>
                <a:gd name="T79" fmla="*/ 260 h 526"/>
                <a:gd name="T80" fmla="*/ 266 w 532"/>
                <a:gd name="T81" fmla="*/ 52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2" h="526">
                  <a:moveTo>
                    <a:pt x="266" y="526"/>
                  </a:moveTo>
                  <a:cubicBezTo>
                    <a:pt x="413" y="526"/>
                    <a:pt x="532" y="407"/>
                    <a:pt x="532" y="260"/>
                  </a:cubicBezTo>
                  <a:lnTo>
                    <a:pt x="532" y="250"/>
                  </a:lnTo>
                  <a:cubicBezTo>
                    <a:pt x="532" y="249"/>
                    <a:pt x="531" y="183"/>
                    <a:pt x="496" y="116"/>
                  </a:cubicBezTo>
                  <a:cubicBezTo>
                    <a:pt x="481" y="87"/>
                    <a:pt x="462" y="61"/>
                    <a:pt x="440" y="38"/>
                  </a:cubicBezTo>
                  <a:cubicBezTo>
                    <a:pt x="414" y="11"/>
                    <a:pt x="405" y="9"/>
                    <a:pt x="403" y="9"/>
                  </a:cubicBezTo>
                  <a:cubicBezTo>
                    <a:pt x="402" y="10"/>
                    <a:pt x="398" y="18"/>
                    <a:pt x="411" y="67"/>
                  </a:cubicBezTo>
                  <a:cubicBezTo>
                    <a:pt x="425" y="119"/>
                    <a:pt x="416" y="168"/>
                    <a:pt x="383" y="212"/>
                  </a:cubicBezTo>
                  <a:cubicBezTo>
                    <a:pt x="374" y="224"/>
                    <a:pt x="323" y="268"/>
                    <a:pt x="260" y="268"/>
                  </a:cubicBezTo>
                  <a:cubicBezTo>
                    <a:pt x="220" y="268"/>
                    <a:pt x="183" y="249"/>
                    <a:pt x="153" y="212"/>
                  </a:cubicBezTo>
                  <a:cubicBezTo>
                    <a:pt x="134" y="189"/>
                    <a:pt x="121" y="144"/>
                    <a:pt x="134" y="102"/>
                  </a:cubicBezTo>
                  <a:cubicBezTo>
                    <a:pt x="142" y="75"/>
                    <a:pt x="164" y="40"/>
                    <a:pt x="220" y="24"/>
                  </a:cubicBezTo>
                  <a:cubicBezTo>
                    <a:pt x="224" y="23"/>
                    <a:pt x="230" y="22"/>
                    <a:pt x="237" y="22"/>
                  </a:cubicBezTo>
                  <a:cubicBezTo>
                    <a:pt x="282" y="22"/>
                    <a:pt x="337" y="45"/>
                    <a:pt x="341" y="110"/>
                  </a:cubicBezTo>
                  <a:cubicBezTo>
                    <a:pt x="343" y="140"/>
                    <a:pt x="321" y="187"/>
                    <a:pt x="267" y="192"/>
                  </a:cubicBezTo>
                  <a:cubicBezTo>
                    <a:pt x="252" y="193"/>
                    <a:pt x="227" y="187"/>
                    <a:pt x="212" y="167"/>
                  </a:cubicBezTo>
                  <a:cubicBezTo>
                    <a:pt x="204" y="157"/>
                    <a:pt x="195" y="138"/>
                    <a:pt x="203" y="109"/>
                  </a:cubicBezTo>
                  <a:cubicBezTo>
                    <a:pt x="206" y="94"/>
                    <a:pt x="227" y="77"/>
                    <a:pt x="248" y="77"/>
                  </a:cubicBezTo>
                  <a:cubicBezTo>
                    <a:pt x="256" y="77"/>
                    <a:pt x="263" y="80"/>
                    <a:pt x="270" y="85"/>
                  </a:cubicBezTo>
                  <a:cubicBezTo>
                    <a:pt x="270" y="85"/>
                    <a:pt x="271" y="86"/>
                    <a:pt x="271" y="86"/>
                  </a:cubicBezTo>
                  <a:cubicBezTo>
                    <a:pt x="275" y="89"/>
                    <a:pt x="278" y="92"/>
                    <a:pt x="280" y="96"/>
                  </a:cubicBezTo>
                  <a:cubicBezTo>
                    <a:pt x="282" y="100"/>
                    <a:pt x="283" y="105"/>
                    <a:pt x="283" y="110"/>
                  </a:cubicBezTo>
                  <a:cubicBezTo>
                    <a:pt x="283" y="126"/>
                    <a:pt x="269" y="139"/>
                    <a:pt x="253" y="138"/>
                  </a:cubicBezTo>
                  <a:cubicBezTo>
                    <a:pt x="249" y="137"/>
                    <a:pt x="239" y="136"/>
                    <a:pt x="231" y="129"/>
                  </a:cubicBezTo>
                  <a:cubicBezTo>
                    <a:pt x="232" y="131"/>
                    <a:pt x="233" y="134"/>
                    <a:pt x="236" y="138"/>
                  </a:cubicBezTo>
                  <a:cubicBezTo>
                    <a:pt x="242" y="145"/>
                    <a:pt x="252" y="149"/>
                    <a:pt x="266" y="149"/>
                  </a:cubicBezTo>
                  <a:cubicBezTo>
                    <a:pt x="269" y="149"/>
                    <a:pt x="300" y="147"/>
                    <a:pt x="301" y="110"/>
                  </a:cubicBezTo>
                  <a:cubicBezTo>
                    <a:pt x="301" y="100"/>
                    <a:pt x="298" y="75"/>
                    <a:pt x="264" y="66"/>
                  </a:cubicBezTo>
                  <a:cubicBezTo>
                    <a:pt x="259" y="64"/>
                    <a:pt x="253" y="64"/>
                    <a:pt x="247" y="64"/>
                  </a:cubicBezTo>
                  <a:cubicBezTo>
                    <a:pt x="233" y="64"/>
                    <a:pt x="198" y="68"/>
                    <a:pt x="181" y="113"/>
                  </a:cubicBezTo>
                  <a:cubicBezTo>
                    <a:pt x="176" y="126"/>
                    <a:pt x="176" y="155"/>
                    <a:pt x="192" y="179"/>
                  </a:cubicBezTo>
                  <a:cubicBezTo>
                    <a:pt x="206" y="202"/>
                    <a:pt x="232" y="215"/>
                    <a:pt x="266" y="216"/>
                  </a:cubicBezTo>
                  <a:lnTo>
                    <a:pt x="268" y="216"/>
                  </a:lnTo>
                  <a:cubicBezTo>
                    <a:pt x="287" y="216"/>
                    <a:pt x="318" y="204"/>
                    <a:pt x="340" y="181"/>
                  </a:cubicBezTo>
                  <a:cubicBezTo>
                    <a:pt x="352" y="167"/>
                    <a:pt x="367" y="144"/>
                    <a:pt x="364" y="111"/>
                  </a:cubicBezTo>
                  <a:cubicBezTo>
                    <a:pt x="359" y="50"/>
                    <a:pt x="326" y="13"/>
                    <a:pt x="265" y="1"/>
                  </a:cubicBezTo>
                  <a:lnTo>
                    <a:pt x="265" y="1"/>
                  </a:lnTo>
                  <a:cubicBezTo>
                    <a:pt x="265" y="1"/>
                    <a:pt x="258" y="0"/>
                    <a:pt x="248" y="0"/>
                  </a:cubicBezTo>
                  <a:cubicBezTo>
                    <a:pt x="200" y="0"/>
                    <a:pt x="82" y="17"/>
                    <a:pt x="14" y="175"/>
                  </a:cubicBezTo>
                  <a:cubicBezTo>
                    <a:pt x="5" y="202"/>
                    <a:pt x="0" y="231"/>
                    <a:pt x="0" y="260"/>
                  </a:cubicBezTo>
                  <a:cubicBezTo>
                    <a:pt x="0" y="407"/>
                    <a:pt x="119" y="526"/>
                    <a:pt x="266" y="5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80000">
                  <a:schemeClr val="accent2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3" name="www.pptcool.com15"/>
            <p:cNvSpPr/>
            <p:nvPr>
              <p:custDataLst>
                <p:tags r:id="rId8"/>
              </p:custDataLst>
            </p:nvPr>
          </p:nvSpPr>
          <p:spPr>
            <a:xfrm flipV="1">
              <a:off x="5009513" y="1874464"/>
              <a:ext cx="1893483" cy="4125869"/>
            </a:xfrm>
            <a:prstGeom prst="roundRect">
              <a:avLst>
                <a:gd name="adj" fmla="val 3137"/>
              </a:avLst>
            </a:prstGeom>
            <a:solidFill>
              <a:schemeClr val="accent1"/>
            </a:solidFill>
            <a:ln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4" name="www.pptcool.com16"/>
            <p:cNvSpPr/>
            <p:nvPr>
              <p:custDataLst>
                <p:tags r:id="rId9"/>
              </p:custDataLst>
            </p:nvPr>
          </p:nvSpPr>
          <p:spPr>
            <a:xfrm flipV="1">
              <a:off x="5009513" y="1951408"/>
              <a:ext cx="1893483" cy="4125869"/>
            </a:xfrm>
            <a:prstGeom prst="roundRect">
              <a:avLst>
                <a:gd name="adj" fmla="val 3137"/>
              </a:avLst>
            </a:prstGeom>
            <a:solidFill>
              <a:schemeClr val="bg1"/>
            </a:solidFill>
            <a:ln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5" name="www.pptcool.com17"/>
            <p:cNvSpPr txBox="1"/>
            <p:nvPr>
              <p:custDataLst>
                <p:tags r:id="rId10"/>
              </p:custDataLst>
            </p:nvPr>
          </p:nvSpPr>
          <p:spPr>
            <a:xfrm>
              <a:off x="5009513" y="1368661"/>
              <a:ext cx="1893483" cy="367760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70000"/>
                    <a:lumOff val="30000"/>
                  </a:schemeClr>
                </a:gs>
                <a:gs pos="80000">
                  <a:schemeClr val="accent1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2400" b="1">
                  <a:solidFill>
                    <a:schemeClr val="bg1"/>
                  </a:solidFill>
                  <a:latin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03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6" name="www.pptcool.com18"/>
            <p:cNvSpPr/>
            <p:nvPr/>
          </p:nvSpPr>
          <p:spPr>
            <a:xfrm>
              <a:off x="5354277" y="2840811"/>
              <a:ext cx="1203954" cy="69940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36000" tIns="72000" rIns="36000" bIns="72000" rtlCol="0">
              <a:spAutoFit/>
            </a:bodyPr>
            <a:lstStyle/>
            <a:p>
              <a:pPr algn="ctr"/>
              <a:r>
                <a:rPr lang="zh-CN" altLang="en-US" b="1" dirty="0">
                  <a:gradFill flip="none" rotWithShape="1"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80000">
                        <a:schemeClr val="accent1">
                          <a:lumMod val="90000"/>
                        </a:schemeClr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技术应用成本高</a:t>
              </a:r>
              <a:endParaRPr lang="zh-CN" altLang="en-US" b="1" dirty="0">
                <a:gradFill flip="none" rotWithShape="1"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80000">
                      <a:schemeClr val="accent1">
                        <a:lumMod val="9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7" name="www.pptcool.com19"/>
            <p:cNvSpPr/>
            <p:nvPr/>
          </p:nvSpPr>
          <p:spPr>
            <a:xfrm>
              <a:off x="5771109" y="2319406"/>
              <a:ext cx="370290" cy="416280"/>
            </a:xfrm>
            <a:custGeom>
              <a:avLst/>
              <a:gdLst>
                <a:gd name="T0" fmla="*/ 3166 w 8772"/>
                <a:gd name="T1" fmla="*/ 6717 h 9861"/>
                <a:gd name="T2" fmla="*/ 5764 w 8772"/>
                <a:gd name="T3" fmla="*/ 6240 h 9861"/>
                <a:gd name="T4" fmla="*/ 4888 w 8772"/>
                <a:gd name="T5" fmla="*/ 4438 h 9861"/>
                <a:gd name="T6" fmla="*/ 3739 w 8772"/>
                <a:gd name="T7" fmla="*/ 5626 h 9861"/>
                <a:gd name="T8" fmla="*/ 3213 w 8772"/>
                <a:gd name="T9" fmla="*/ 4526 h 9861"/>
                <a:gd name="T10" fmla="*/ 4712 w 8772"/>
                <a:gd name="T11" fmla="*/ 3085 h 9861"/>
                <a:gd name="T12" fmla="*/ 7847 w 8772"/>
                <a:gd name="T13" fmla="*/ 4973 h 9861"/>
                <a:gd name="T14" fmla="*/ 1889 w 8772"/>
                <a:gd name="T15" fmla="*/ 7933 h 9861"/>
                <a:gd name="T16" fmla="*/ 1714 w 8772"/>
                <a:gd name="T17" fmla="*/ 1976 h 9861"/>
                <a:gd name="T18" fmla="*/ 7546 w 8772"/>
                <a:gd name="T19" fmla="*/ 2677 h 9861"/>
                <a:gd name="T20" fmla="*/ 3467 w 8772"/>
                <a:gd name="T21" fmla="*/ 2327 h 9861"/>
                <a:gd name="T22" fmla="*/ 3166 w 8772"/>
                <a:gd name="T23" fmla="*/ 6717 h 9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72" h="9861">
                  <a:moveTo>
                    <a:pt x="3166" y="6717"/>
                  </a:moveTo>
                  <a:cubicBezTo>
                    <a:pt x="3837" y="7146"/>
                    <a:pt x="5083" y="7116"/>
                    <a:pt x="5764" y="6240"/>
                  </a:cubicBezTo>
                  <a:cubicBezTo>
                    <a:pt x="6563" y="5217"/>
                    <a:pt x="5687" y="3757"/>
                    <a:pt x="4888" y="4438"/>
                  </a:cubicBezTo>
                  <a:cubicBezTo>
                    <a:pt x="5453" y="4984"/>
                    <a:pt x="4752" y="5996"/>
                    <a:pt x="3739" y="5626"/>
                  </a:cubicBezTo>
                  <a:cubicBezTo>
                    <a:pt x="3292" y="5373"/>
                    <a:pt x="3117" y="5012"/>
                    <a:pt x="3213" y="4526"/>
                  </a:cubicBezTo>
                  <a:cubicBezTo>
                    <a:pt x="3311" y="3845"/>
                    <a:pt x="3904" y="3261"/>
                    <a:pt x="4712" y="3085"/>
                  </a:cubicBezTo>
                  <a:cubicBezTo>
                    <a:pt x="6387" y="2715"/>
                    <a:pt x="7457" y="3542"/>
                    <a:pt x="7847" y="4973"/>
                  </a:cubicBezTo>
                  <a:cubicBezTo>
                    <a:pt x="8772" y="8371"/>
                    <a:pt x="4235" y="9861"/>
                    <a:pt x="1889" y="7933"/>
                  </a:cubicBezTo>
                  <a:cubicBezTo>
                    <a:pt x="0" y="6386"/>
                    <a:pt x="254" y="3505"/>
                    <a:pt x="1714" y="1976"/>
                  </a:cubicBezTo>
                  <a:cubicBezTo>
                    <a:pt x="3613" y="0"/>
                    <a:pt x="6942" y="370"/>
                    <a:pt x="7546" y="2677"/>
                  </a:cubicBezTo>
                  <a:cubicBezTo>
                    <a:pt x="6621" y="1830"/>
                    <a:pt x="4791" y="1548"/>
                    <a:pt x="3467" y="2327"/>
                  </a:cubicBezTo>
                  <a:cubicBezTo>
                    <a:pt x="1987" y="3202"/>
                    <a:pt x="1519" y="5646"/>
                    <a:pt x="3166" y="6717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0000"/>
                    <a:lumOff val="30000"/>
                  </a:schemeClr>
                </a:gs>
                <a:gs pos="80000">
                  <a:schemeClr val="accent1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9" name="www.pptcool.com21"/>
            <p:cNvSpPr/>
            <p:nvPr/>
          </p:nvSpPr>
          <p:spPr>
            <a:xfrm flipV="1">
              <a:off x="7233857" y="1874464"/>
              <a:ext cx="1893483" cy="4125869"/>
            </a:xfrm>
            <a:prstGeom prst="roundRect">
              <a:avLst>
                <a:gd name="adj" fmla="val 3137"/>
              </a:avLst>
            </a:pr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80000">
                  <a:schemeClr val="accent2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0" name="www.pptcool.com22"/>
            <p:cNvSpPr/>
            <p:nvPr/>
          </p:nvSpPr>
          <p:spPr>
            <a:xfrm flipV="1">
              <a:off x="7233857" y="1951408"/>
              <a:ext cx="1893483" cy="4125869"/>
            </a:xfrm>
            <a:prstGeom prst="roundRect">
              <a:avLst>
                <a:gd name="adj" fmla="val 3137"/>
              </a:avLst>
            </a:prstGeom>
            <a:solidFill>
              <a:schemeClr val="bg1"/>
            </a:solidFill>
            <a:ln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1" name="www.pptcool.com23"/>
            <p:cNvSpPr txBox="1"/>
            <p:nvPr/>
          </p:nvSpPr>
          <p:spPr>
            <a:xfrm>
              <a:off x="7233857" y="1368661"/>
              <a:ext cx="1893483" cy="367760"/>
            </a:xfrm>
            <a:prstGeom prst="roundRect">
              <a:avLst/>
            </a:pr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80000">
                  <a:schemeClr val="accent2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zh-CN"/>
              </a:defPPr>
              <a:lvl1pPr algn="ctr">
                <a:defRPr sz="2400" b="1">
                  <a:solidFill>
                    <a:schemeClr val="bg1"/>
                  </a:solidFill>
                  <a:latin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04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2" name="www.pptcool.com24"/>
            <p:cNvSpPr/>
            <p:nvPr/>
          </p:nvSpPr>
          <p:spPr>
            <a:xfrm>
              <a:off x="7578621" y="2891361"/>
              <a:ext cx="12039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 dirty="0">
                  <a:gradFill flip="none" rotWithShape="1">
                    <a:gsLst>
                      <a:gs pos="0">
                        <a:schemeClr val="accent2">
                          <a:lumMod val="90000"/>
                          <a:lumOff val="10000"/>
                        </a:schemeClr>
                      </a:gs>
                      <a:gs pos="80000">
                        <a:schemeClr val="accent2">
                          <a:lumMod val="90000"/>
                        </a:schemeClr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核心技术自主化不足</a:t>
              </a:r>
              <a:endParaRPr lang="zh-CN" altLang="en-US" sz="1600" b="1" dirty="0">
                <a:gradFill flip="none" rotWithShape="1">
                  <a:gsLst>
                    <a:gs pos="0">
                      <a:schemeClr val="accent2">
                        <a:lumMod val="90000"/>
                        <a:lumOff val="10000"/>
                      </a:schemeClr>
                    </a:gs>
                    <a:gs pos="80000">
                      <a:schemeClr val="accent2">
                        <a:lumMod val="9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3" name="www.pptcool.com25"/>
            <p:cNvSpPr/>
            <p:nvPr/>
          </p:nvSpPr>
          <p:spPr>
            <a:xfrm>
              <a:off x="7978318" y="2319406"/>
              <a:ext cx="404562" cy="416280"/>
            </a:xfrm>
            <a:custGeom>
              <a:avLst/>
              <a:gdLst>
                <a:gd name="T0" fmla="*/ 607 w 3867"/>
                <a:gd name="T1" fmla="*/ 2900 h 3985"/>
                <a:gd name="T2" fmla="*/ 1933 w 3867"/>
                <a:gd name="T3" fmla="*/ 3985 h 3985"/>
                <a:gd name="T4" fmla="*/ 1933 w 3867"/>
                <a:gd name="T5" fmla="*/ 3673 h 3985"/>
                <a:gd name="T6" fmla="*/ 3867 w 3867"/>
                <a:gd name="T7" fmla="*/ 1933 h 3985"/>
                <a:gd name="T8" fmla="*/ 1933 w 3867"/>
                <a:gd name="T9" fmla="*/ 0 h 3985"/>
                <a:gd name="T10" fmla="*/ 0 w 3867"/>
                <a:gd name="T11" fmla="*/ 1933 h 3985"/>
                <a:gd name="T12" fmla="*/ 21 w 3867"/>
                <a:gd name="T13" fmla="*/ 2214 h 3985"/>
                <a:gd name="T14" fmla="*/ 1885 w 3867"/>
                <a:gd name="T15" fmla="*/ 554 h 3985"/>
                <a:gd name="T16" fmla="*/ 1911 w 3867"/>
                <a:gd name="T17" fmla="*/ 215 h 3985"/>
                <a:gd name="T18" fmla="*/ 3222 w 3867"/>
                <a:gd name="T19" fmla="*/ 1255 h 3985"/>
                <a:gd name="T20" fmla="*/ 1946 w 3867"/>
                <a:gd name="T21" fmla="*/ 2261 h 3985"/>
                <a:gd name="T22" fmla="*/ 1947 w 3867"/>
                <a:gd name="T23" fmla="*/ 1833 h 3985"/>
                <a:gd name="T24" fmla="*/ 607 w 3867"/>
                <a:gd name="T25" fmla="*/ 2900 h 3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67" h="3985">
                  <a:moveTo>
                    <a:pt x="607" y="2900"/>
                  </a:moveTo>
                  <a:cubicBezTo>
                    <a:pt x="607" y="2900"/>
                    <a:pt x="886" y="3738"/>
                    <a:pt x="1933" y="3985"/>
                  </a:cubicBezTo>
                  <a:lnTo>
                    <a:pt x="1933" y="3673"/>
                  </a:lnTo>
                  <a:cubicBezTo>
                    <a:pt x="3001" y="3673"/>
                    <a:pt x="3867" y="3001"/>
                    <a:pt x="3867" y="1933"/>
                  </a:cubicBezTo>
                  <a:cubicBezTo>
                    <a:pt x="3867" y="866"/>
                    <a:pt x="3001" y="0"/>
                    <a:pt x="1933" y="0"/>
                  </a:cubicBezTo>
                  <a:cubicBezTo>
                    <a:pt x="866" y="0"/>
                    <a:pt x="0" y="866"/>
                    <a:pt x="0" y="1933"/>
                  </a:cubicBezTo>
                  <a:cubicBezTo>
                    <a:pt x="0" y="2029"/>
                    <a:pt x="7" y="2123"/>
                    <a:pt x="21" y="2214"/>
                  </a:cubicBezTo>
                  <a:cubicBezTo>
                    <a:pt x="148" y="1396"/>
                    <a:pt x="858" y="757"/>
                    <a:pt x="1885" y="554"/>
                  </a:cubicBezTo>
                  <a:cubicBezTo>
                    <a:pt x="1893" y="446"/>
                    <a:pt x="1902" y="338"/>
                    <a:pt x="1911" y="215"/>
                  </a:cubicBezTo>
                  <a:cubicBezTo>
                    <a:pt x="2750" y="367"/>
                    <a:pt x="3222" y="1255"/>
                    <a:pt x="3222" y="1255"/>
                  </a:cubicBezTo>
                  <a:cubicBezTo>
                    <a:pt x="3222" y="1255"/>
                    <a:pt x="2814" y="1992"/>
                    <a:pt x="1946" y="2261"/>
                  </a:cubicBezTo>
                  <a:lnTo>
                    <a:pt x="1947" y="1833"/>
                  </a:lnTo>
                  <a:cubicBezTo>
                    <a:pt x="941" y="2155"/>
                    <a:pt x="607" y="2900"/>
                    <a:pt x="607" y="290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80000">
                  <a:schemeClr val="accent2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5" name="www.pptcool.com27"/>
            <p:cNvSpPr/>
            <p:nvPr/>
          </p:nvSpPr>
          <p:spPr>
            <a:xfrm flipV="1">
              <a:off x="9458201" y="1874464"/>
              <a:ext cx="1893483" cy="4125869"/>
            </a:xfrm>
            <a:prstGeom prst="roundRect">
              <a:avLst>
                <a:gd name="adj" fmla="val 3137"/>
              </a:avLst>
            </a:prstGeom>
            <a:solidFill>
              <a:schemeClr val="accent1"/>
            </a:solidFill>
            <a:ln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6" name="www.pptcool.com28"/>
            <p:cNvSpPr/>
            <p:nvPr/>
          </p:nvSpPr>
          <p:spPr>
            <a:xfrm flipV="1">
              <a:off x="9458201" y="1951408"/>
              <a:ext cx="1893483" cy="4125869"/>
            </a:xfrm>
            <a:prstGeom prst="roundRect">
              <a:avLst>
                <a:gd name="adj" fmla="val 3137"/>
              </a:avLst>
            </a:prstGeom>
            <a:solidFill>
              <a:schemeClr val="bg1"/>
            </a:solidFill>
            <a:ln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7" name="www.pptcool.com29"/>
            <p:cNvSpPr txBox="1"/>
            <p:nvPr/>
          </p:nvSpPr>
          <p:spPr>
            <a:xfrm>
              <a:off x="9458201" y="1368661"/>
              <a:ext cx="1893483" cy="367760"/>
            </a:xfrm>
            <a:prstGeom prst="roundRect">
              <a:avLst/>
            </a:prstGeom>
            <a:gradFill>
              <a:gsLst>
                <a:gs pos="0">
                  <a:schemeClr val="accent1">
                    <a:lumMod val="70000"/>
                    <a:lumOff val="30000"/>
                  </a:schemeClr>
                </a:gs>
                <a:gs pos="80000">
                  <a:schemeClr val="accent1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2400" b="1">
                  <a:solidFill>
                    <a:schemeClr val="bg1"/>
                  </a:solidFill>
                  <a:latin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05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8" name="www.pptcool.com30"/>
            <p:cNvSpPr/>
            <p:nvPr/>
          </p:nvSpPr>
          <p:spPr>
            <a:xfrm>
              <a:off x="9802965" y="2840811"/>
              <a:ext cx="1203954" cy="69940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36000" tIns="72000" rIns="36000" bIns="7200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 dirty="0">
                  <a:gradFill flip="none" rotWithShape="1"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80000">
                        <a:schemeClr val="accent1">
                          <a:lumMod val="90000"/>
                        </a:schemeClr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运维管理效率低</a:t>
              </a:r>
              <a:endParaRPr lang="zh-CN" altLang="en-US" b="1" dirty="0">
                <a:gradFill flip="none" rotWithShape="1"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80000">
                      <a:schemeClr val="accent1">
                        <a:lumMod val="9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9" name="www.pptcool.com31"/>
            <p:cNvSpPr/>
            <p:nvPr/>
          </p:nvSpPr>
          <p:spPr>
            <a:xfrm>
              <a:off x="10196803" y="2319721"/>
              <a:ext cx="416280" cy="415651"/>
            </a:xfrm>
            <a:custGeom>
              <a:avLst/>
              <a:gdLst>
                <a:gd name="connsiteX0" fmla="*/ 402120 w 607639"/>
                <a:gd name="connsiteY0" fmla="*/ 85874 h 606722"/>
                <a:gd name="connsiteX1" fmla="*/ 607639 w 607639"/>
                <a:gd name="connsiteY1" fmla="*/ 342965 h 606722"/>
                <a:gd name="connsiteX2" fmla="*/ 343375 w 607639"/>
                <a:gd name="connsiteY2" fmla="*/ 606722 h 606722"/>
                <a:gd name="connsiteX3" fmla="*/ 85965 w 607639"/>
                <a:gd name="connsiteY3" fmla="*/ 401529 h 606722"/>
                <a:gd name="connsiteX4" fmla="*/ 91128 w 607639"/>
                <a:gd name="connsiteY4" fmla="*/ 379223 h 606722"/>
                <a:gd name="connsiteX5" fmla="*/ 111777 w 607639"/>
                <a:gd name="connsiteY5" fmla="*/ 369270 h 606722"/>
                <a:gd name="connsiteX6" fmla="*/ 369811 w 607639"/>
                <a:gd name="connsiteY6" fmla="*/ 369270 h 606722"/>
                <a:gd name="connsiteX7" fmla="*/ 369811 w 607639"/>
                <a:gd name="connsiteY7" fmla="*/ 111645 h 606722"/>
                <a:gd name="connsiteX8" fmla="*/ 379779 w 607639"/>
                <a:gd name="connsiteY8" fmla="*/ 91028 h 606722"/>
                <a:gd name="connsiteX9" fmla="*/ 402120 w 607639"/>
                <a:gd name="connsiteY9" fmla="*/ 85874 h 606722"/>
                <a:gd name="connsiteX10" fmla="*/ 290615 w 607639"/>
                <a:gd name="connsiteY10" fmla="*/ 0 h 606722"/>
                <a:gd name="connsiteX11" fmla="*/ 317051 w 607639"/>
                <a:gd name="connsiteY11" fmla="*/ 26394 h 606722"/>
                <a:gd name="connsiteX12" fmla="*/ 317051 w 607639"/>
                <a:gd name="connsiteY12" fmla="*/ 290163 h 606722"/>
                <a:gd name="connsiteX13" fmla="*/ 290615 w 607639"/>
                <a:gd name="connsiteY13" fmla="*/ 316557 h 606722"/>
                <a:gd name="connsiteX14" fmla="*/ 26436 w 607639"/>
                <a:gd name="connsiteY14" fmla="*/ 316557 h 606722"/>
                <a:gd name="connsiteX15" fmla="*/ 0 w 607639"/>
                <a:gd name="connsiteY15" fmla="*/ 290163 h 606722"/>
                <a:gd name="connsiteX16" fmla="*/ 290615 w 607639"/>
                <a:gd name="connsiteY16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07639" h="606722">
                  <a:moveTo>
                    <a:pt x="402120" y="85874"/>
                  </a:moveTo>
                  <a:cubicBezTo>
                    <a:pt x="523082" y="113333"/>
                    <a:pt x="607639" y="218996"/>
                    <a:pt x="607639" y="342965"/>
                  </a:cubicBezTo>
                  <a:cubicBezTo>
                    <a:pt x="607639" y="488352"/>
                    <a:pt x="489081" y="606722"/>
                    <a:pt x="343375" y="606722"/>
                  </a:cubicBezTo>
                  <a:cubicBezTo>
                    <a:pt x="219388" y="606722"/>
                    <a:pt x="113469" y="522299"/>
                    <a:pt x="85965" y="401529"/>
                  </a:cubicBezTo>
                  <a:cubicBezTo>
                    <a:pt x="84185" y="393708"/>
                    <a:pt x="86054" y="385533"/>
                    <a:pt x="91128" y="379223"/>
                  </a:cubicBezTo>
                  <a:cubicBezTo>
                    <a:pt x="96112" y="373002"/>
                    <a:pt x="103767" y="369270"/>
                    <a:pt x="111777" y="369270"/>
                  </a:cubicBezTo>
                  <a:lnTo>
                    <a:pt x="369811" y="369270"/>
                  </a:lnTo>
                  <a:lnTo>
                    <a:pt x="369811" y="111645"/>
                  </a:lnTo>
                  <a:cubicBezTo>
                    <a:pt x="369811" y="103647"/>
                    <a:pt x="373549" y="96004"/>
                    <a:pt x="379779" y="91028"/>
                  </a:cubicBezTo>
                  <a:cubicBezTo>
                    <a:pt x="386099" y="86051"/>
                    <a:pt x="394377" y="84185"/>
                    <a:pt x="402120" y="85874"/>
                  </a:cubicBezTo>
                  <a:close/>
                  <a:moveTo>
                    <a:pt x="290615" y="0"/>
                  </a:moveTo>
                  <a:cubicBezTo>
                    <a:pt x="305213" y="0"/>
                    <a:pt x="317051" y="11820"/>
                    <a:pt x="317051" y="26394"/>
                  </a:cubicBezTo>
                  <a:lnTo>
                    <a:pt x="317051" y="290163"/>
                  </a:lnTo>
                  <a:cubicBezTo>
                    <a:pt x="317051" y="304737"/>
                    <a:pt x="305213" y="316557"/>
                    <a:pt x="290615" y="316557"/>
                  </a:cubicBezTo>
                  <a:lnTo>
                    <a:pt x="26436" y="316557"/>
                  </a:lnTo>
                  <a:cubicBezTo>
                    <a:pt x="11838" y="316557"/>
                    <a:pt x="0" y="304737"/>
                    <a:pt x="0" y="290163"/>
                  </a:cubicBezTo>
                  <a:cubicBezTo>
                    <a:pt x="0" y="130196"/>
                    <a:pt x="130399" y="0"/>
                    <a:pt x="290615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70000"/>
                    <a:lumOff val="30000"/>
                  </a:schemeClr>
                </a:gs>
                <a:gs pos="80000">
                  <a:schemeClr val="accent1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43" name="www.pptcool.com36"/>
            <p:cNvSpPr txBox="1"/>
            <p:nvPr/>
          </p:nvSpPr>
          <p:spPr>
            <a:xfrm>
              <a:off x="2211571" y="6095796"/>
              <a:ext cx="1334132" cy="392416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44" name="www.pptcool.com37"/>
            <p:cNvSpPr txBox="1"/>
            <p:nvPr/>
          </p:nvSpPr>
          <p:spPr>
            <a:xfrm>
              <a:off x="8115509" y="5480101"/>
              <a:ext cx="1334132" cy="392416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46" name="www.pptcool.com8"/>
            <p:cNvSpPr txBox="1"/>
            <p:nvPr/>
          </p:nvSpPr>
          <p:spPr>
            <a:xfrm>
              <a:off x="2844747" y="3634077"/>
              <a:ext cx="1756111" cy="2081852"/>
            </a:xfrm>
            <a:prstGeom prst="rect">
              <a:avLst/>
            </a:prstGeom>
            <a:noFill/>
            <a:effectLst/>
          </p:spPr>
          <p:txBody>
            <a:bodyPr wrap="square" lIns="100584" tIns="50292" rIns="100584" bIns="50292" rtlCol="0">
              <a:spAutoFit/>
            </a:bodyPr>
            <a:lstStyle>
              <a:defPPr>
                <a:defRPr lang="zh-CN"/>
              </a:defPPr>
              <a:lvl1pPr marR="0" lvl="0" indent="0" algn="just" fontAlgn="auto">
                <a:lnSpc>
                  <a:spcPct val="120000"/>
                </a:lnSpc>
                <a:spcBef>
                  <a:spcPts val="1000"/>
                </a:spcBef>
                <a:buClrTx/>
                <a:buSzTx/>
                <a:buFontTx/>
                <a:buNone/>
                <a:defRPr kumimoji="0" sz="16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cs typeface="+mn-ea"/>
                </a:defRPr>
              </a:lvl1pPr>
            </a:lstStyle>
            <a:p>
              <a:pPr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老旧管网传感器部署不足，水质、水量、漏损等实时监测存在盲区，难以支撑精准决策。（部分城市供水管网传感器覆盖率不足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30%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）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47" name="www.pptcool.com8"/>
            <p:cNvSpPr txBox="1"/>
            <p:nvPr/>
          </p:nvSpPr>
          <p:spPr>
            <a:xfrm>
              <a:off x="5078198" y="3634077"/>
              <a:ext cx="1756111" cy="1404744"/>
            </a:xfrm>
            <a:prstGeom prst="rect">
              <a:avLst/>
            </a:prstGeom>
            <a:noFill/>
            <a:effectLst/>
          </p:spPr>
          <p:txBody>
            <a:bodyPr wrap="square" lIns="100584" tIns="50292" rIns="100584" bIns="50292" rtlCol="0">
              <a:spAutoFit/>
            </a:bodyPr>
            <a:lstStyle>
              <a:defPPr>
                <a:defRPr lang="zh-CN"/>
              </a:defPPr>
              <a:lvl1pPr marR="0" lvl="0" indent="0" algn="just" fontAlgn="auto">
                <a:lnSpc>
                  <a:spcPct val="120000"/>
                </a:lnSpc>
                <a:spcBef>
                  <a:spcPts val="1000"/>
                </a:spcBef>
                <a:buClrTx/>
                <a:buSzTx/>
                <a:buFontTx/>
                <a:buNone/>
                <a:defRPr kumimoji="0" sz="16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cs typeface="+mn-ea"/>
                </a:defRPr>
              </a:lvl1pPr>
            </a:lstStyle>
            <a:p>
              <a:pPr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数字孪生、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AI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算法等新技术投入大，中小城市及乡镇因资金限制难以规模化应用。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50" name="www.pptcool.com8"/>
            <p:cNvSpPr txBox="1"/>
            <p:nvPr/>
          </p:nvSpPr>
          <p:spPr>
            <a:xfrm>
              <a:off x="7302542" y="3634077"/>
              <a:ext cx="1756111" cy="2081852"/>
            </a:xfrm>
            <a:prstGeom prst="rect">
              <a:avLst/>
            </a:prstGeom>
            <a:noFill/>
            <a:effectLst/>
          </p:spPr>
          <p:txBody>
            <a:bodyPr wrap="square" lIns="100584" tIns="50292" rIns="100584" bIns="50292" rtlCol="0">
              <a:spAutoFit/>
            </a:bodyPr>
            <a:lstStyle>
              <a:defPPr>
                <a:defRPr lang="zh-CN"/>
              </a:defPPr>
              <a:lvl1pPr marR="0" lvl="0" indent="0" algn="just" fontAlgn="auto">
                <a:lnSpc>
                  <a:spcPct val="120000"/>
                </a:lnSpc>
                <a:spcBef>
                  <a:spcPts val="1000"/>
                </a:spcBef>
                <a:buClrTx/>
                <a:buSzTx/>
                <a:buFontTx/>
                <a:buNone/>
                <a:defRPr kumimoji="0" sz="16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cs typeface="+mn-ea"/>
                </a:defRPr>
              </a:lvl1pPr>
            </a:lstStyle>
            <a:p>
              <a:pPr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‌国产化替代的技术瓶颈‌：尽管政策要求国产化，但部分核心设备（如高精度水质传感器、工控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PLC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）仍依赖进口，国产产品在稳定性、精度上存在差距。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51" name="www.pptcool.com8"/>
            <p:cNvSpPr txBox="1"/>
            <p:nvPr/>
          </p:nvSpPr>
          <p:spPr>
            <a:xfrm>
              <a:off x="9526886" y="3634077"/>
              <a:ext cx="1756111" cy="1743298"/>
            </a:xfrm>
            <a:prstGeom prst="rect">
              <a:avLst/>
            </a:prstGeom>
            <a:noFill/>
            <a:effectLst/>
          </p:spPr>
          <p:txBody>
            <a:bodyPr wrap="square" lIns="100584" tIns="50292" rIns="100584" bIns="50292" rtlCol="0">
              <a:spAutoFit/>
            </a:bodyPr>
            <a:lstStyle>
              <a:defPPr>
                <a:defRPr lang="zh-CN"/>
              </a:defPPr>
              <a:lvl1pPr marR="0" lvl="0" indent="0" algn="just" fontAlgn="auto">
                <a:lnSpc>
                  <a:spcPct val="120000"/>
                </a:lnSpc>
                <a:spcBef>
                  <a:spcPts val="1000"/>
                </a:spcBef>
                <a:buClrTx/>
                <a:buSzTx/>
                <a:buFontTx/>
                <a:buNone/>
                <a:defRPr kumimoji="0" sz="16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cs typeface="+mn-ea"/>
                </a:defRPr>
              </a:lvl1pPr>
            </a:lstStyle>
            <a:p>
              <a:pPr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故障处理效率低：报修、派单、维修流程未数字化闭环，从报修到接单处理耗时长，效率低下，居民满意度低。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pic>
        <p:nvPicPr>
          <p:cNvPr id="9" name="图片 8" descr="12.9 LOGO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57150" y="-570865"/>
            <a:ext cx="12249150" cy="7428865"/>
            <a:chOff x="-19235" y="-552372"/>
            <a:chExt cx="12192000" cy="7429151"/>
          </a:xfrm>
        </p:grpSpPr>
        <p:sp>
          <p:nvSpPr>
            <p:cNvPr id="36" name="矩形: 圆角 35"/>
            <p:cNvSpPr/>
            <p:nvPr/>
          </p:nvSpPr>
          <p:spPr>
            <a:xfrm>
              <a:off x="0" y="0"/>
              <a:ext cx="3679760" cy="6858000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100000">
                  <a:srgbClr val="56F2F2">
                    <a:alpha val="40000"/>
                  </a:srgbClr>
                </a:gs>
                <a:gs pos="57000">
                  <a:srgbClr val="56CCF2"/>
                </a:gs>
                <a:gs pos="0">
                  <a:srgbClr val="2F80ED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: 圆角 36"/>
            <p:cNvSpPr/>
            <p:nvPr/>
          </p:nvSpPr>
          <p:spPr>
            <a:xfrm flipH="1">
              <a:off x="-19235" y="-552372"/>
              <a:ext cx="12192000" cy="7429151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0000">
                  <a:schemeClr val="accent1">
                    <a:alpha val="14000"/>
                  </a:schemeClr>
                </a:gs>
                <a:gs pos="0">
                  <a:schemeClr val="accent1">
                    <a:alpha val="0"/>
                  </a:schemeClr>
                </a:gs>
                <a:gs pos="37000">
                  <a:schemeClr val="accent1">
                    <a:alpha val="1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圆: 空心 37"/>
            <p:cNvSpPr/>
            <p:nvPr/>
          </p:nvSpPr>
          <p:spPr>
            <a:xfrm>
              <a:off x="1980498" y="4487169"/>
              <a:ext cx="1338662" cy="1338662"/>
            </a:xfrm>
            <a:prstGeom prst="donut">
              <a:avLst/>
            </a:pr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 flipV="1">
              <a:off x="6178550" y="3068413"/>
              <a:ext cx="5314950" cy="3807615"/>
              <a:chOff x="-1238250" y="-712594"/>
              <a:chExt cx="5314950" cy="3807615"/>
            </a:xfrm>
          </p:grpSpPr>
          <p:cxnSp>
            <p:nvCxnSpPr>
              <p:cNvPr id="40" name="直接连接符 39"/>
              <p:cNvCxnSpPr/>
              <p:nvPr/>
            </p:nvCxnSpPr>
            <p:spPr>
              <a:xfrm flipH="1">
                <a:off x="-1238250" y="-712593"/>
                <a:ext cx="5314950" cy="193179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>
                <a:off x="-1161813" y="-712593"/>
                <a:ext cx="5156200" cy="202558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H="1">
                <a:off x="-1078649" y="-712593"/>
                <a:ext cx="4997450" cy="211937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H="1">
                <a:off x="-988862" y="-712593"/>
                <a:ext cx="4838700" cy="221316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H="1">
                <a:off x="-892559" y="-712593"/>
                <a:ext cx="4679950" cy="2306957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flipH="1">
                <a:off x="-789858" y="-712594"/>
                <a:ext cx="4521200" cy="240074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H="1">
                <a:off x="-680890" y="-712593"/>
                <a:ext cx="4362450" cy="249453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flipH="1">
                <a:off x="-565785" y="-712593"/>
                <a:ext cx="4203700" cy="258833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H="1">
                <a:off x="-444692" y="-712593"/>
                <a:ext cx="4044950" cy="268212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flipH="1">
                <a:off x="-317755" y="-712593"/>
                <a:ext cx="3886200" cy="277591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flipH="1">
                <a:off x="-185135" y="-712593"/>
                <a:ext cx="3727450" cy="286970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H="1">
                <a:off x="-46998" y="-712593"/>
                <a:ext cx="3568700" cy="296349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H="1">
                <a:off x="96486" y="-712593"/>
                <a:ext cx="3409950" cy="305728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flipH="1">
                <a:off x="245135" y="-712594"/>
                <a:ext cx="3251200" cy="315107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flipH="1">
                <a:off x="398766" y="-712593"/>
                <a:ext cx="3092450" cy="324486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flipH="1">
                <a:off x="557185" y="-712593"/>
                <a:ext cx="2933700" cy="333865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 flipH="1">
                <a:off x="720193" y="-712594"/>
                <a:ext cx="2774950" cy="343245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flipH="1">
                <a:off x="887588" y="-712593"/>
                <a:ext cx="2616200" cy="352624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flipH="1">
                <a:off x="1059159" y="-712593"/>
                <a:ext cx="2457450" cy="362003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 flipH="1">
                <a:off x="1234688" y="-712593"/>
                <a:ext cx="2298700" cy="371382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flipH="1">
                <a:off x="1413962" y="-712593"/>
                <a:ext cx="2139950" cy="380761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矩形: 圆角 60"/>
            <p:cNvSpPr/>
            <p:nvPr/>
          </p:nvSpPr>
          <p:spPr>
            <a:xfrm>
              <a:off x="780813" y="1115142"/>
              <a:ext cx="10715861" cy="4922091"/>
            </a:xfrm>
            <a:prstGeom prst="roundRect">
              <a:avLst>
                <a:gd name="adj" fmla="val 2894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01600" dir="2700000" algn="tl" rotWithShape="0">
                <a:schemeClr val="accent1">
                  <a:lumMod val="50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9564041" y="1115142"/>
              <a:ext cx="1932634" cy="1939709"/>
            </a:xfrm>
            <a:custGeom>
              <a:avLst/>
              <a:gdLst>
                <a:gd name="adj" fmla="val 289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44" h="3055">
                  <a:moveTo>
                    <a:pt x="0" y="0"/>
                  </a:moveTo>
                  <a:lnTo>
                    <a:pt x="1522" y="0"/>
                  </a:lnTo>
                  <a:lnTo>
                    <a:pt x="1522" y="11"/>
                  </a:lnTo>
                  <a:cubicBezTo>
                    <a:pt x="1522" y="852"/>
                    <a:pt x="2203" y="1533"/>
                    <a:pt x="3044" y="1533"/>
                  </a:cubicBezTo>
                  <a:lnTo>
                    <a:pt x="3044" y="1533"/>
                  </a:lnTo>
                  <a:lnTo>
                    <a:pt x="3044" y="3055"/>
                  </a:lnTo>
                  <a:lnTo>
                    <a:pt x="3044" y="3055"/>
                  </a:lnTo>
                  <a:cubicBezTo>
                    <a:pt x="1363" y="3055"/>
                    <a:pt x="0" y="1692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 flipH="1" flipV="1">
              <a:off x="780813" y="4097524"/>
              <a:ext cx="1932634" cy="1939709"/>
            </a:xfrm>
            <a:custGeom>
              <a:avLst/>
              <a:gdLst>
                <a:gd name="adj" fmla="val 289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44" h="3055">
                  <a:moveTo>
                    <a:pt x="0" y="0"/>
                  </a:moveTo>
                  <a:lnTo>
                    <a:pt x="1522" y="0"/>
                  </a:lnTo>
                  <a:lnTo>
                    <a:pt x="1522" y="11"/>
                  </a:lnTo>
                  <a:cubicBezTo>
                    <a:pt x="1522" y="852"/>
                    <a:pt x="2203" y="1533"/>
                    <a:pt x="3044" y="1533"/>
                  </a:cubicBezTo>
                  <a:lnTo>
                    <a:pt x="3044" y="1533"/>
                  </a:lnTo>
                  <a:lnTo>
                    <a:pt x="3044" y="3055"/>
                  </a:lnTo>
                  <a:lnTo>
                    <a:pt x="3044" y="3055"/>
                  </a:lnTo>
                  <a:cubicBezTo>
                    <a:pt x="1363" y="3055"/>
                    <a:pt x="0" y="1692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308985" y="1569403"/>
              <a:ext cx="5574030" cy="2753466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7300" b="1" i="0" u="none" strike="noStrike" kern="1200" cap="none" spc="0" normalizeH="0" baseline="0" noProof="0" dirty="0">
                  <a:ln>
                    <a:gradFill flip="none" rotWithShape="1">
                      <a:gsLst>
                        <a:gs pos="27000">
                          <a:srgbClr val="56CCF2">
                            <a:alpha val="0"/>
                          </a:srgbClr>
                        </a:gs>
                        <a:gs pos="100000">
                          <a:srgbClr val="2F80ED"/>
                        </a:gs>
                      </a:gsLst>
                      <a:lin ang="16200000" scaled="1"/>
                      <a:tileRect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 Black" panose="00000A00000000000000" charset="0"/>
                </a:rPr>
                <a:t>03</a:t>
              </a:r>
              <a:endParaRPr kumimoji="0" lang="en-US" sz="17300" b="1" i="0" u="none" strike="noStrike" kern="1200" cap="none" spc="0" normalizeH="0" baseline="0" noProof="0" dirty="0">
                <a:ln>
                  <a:gradFill flip="none" rotWithShape="1">
                    <a:gsLst>
                      <a:gs pos="27000">
                        <a:srgbClr val="56CCF2">
                          <a:alpha val="0"/>
                        </a:srgbClr>
                      </a:gs>
                      <a:gs pos="100000">
                        <a:srgbClr val="2F80ED"/>
                      </a:gs>
                    </a:gsLst>
                    <a:lin ang="16200000" scaled="1"/>
                    <a:tileRect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 Black" panose="00000A00000000000000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632991" y="3411122"/>
              <a:ext cx="4887549" cy="706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56CCF2"/>
                      </a:gs>
                      <a:gs pos="0">
                        <a:srgbClr val="2F80ED"/>
                      </a:gs>
                    </a:gsLst>
                    <a:path path="circle">
                      <a:fillToRect r="100000" b="100000"/>
                    </a:path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解决方案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56CCF2"/>
                    </a:gs>
                    <a:gs pos="0">
                      <a:srgbClr val="2F80ED"/>
                    </a:gs>
                  </a:gsLst>
                  <a:path path="circle">
                    <a:fillToRect r="100000" b="100000"/>
                  </a:path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645394" y="4000151"/>
              <a:ext cx="901209" cy="306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tx2">
                      <a:lumMod val="40000"/>
                      <a:lumOff val="60000"/>
                    </a:schemeClr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D3847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Solution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3847">
                    <a:lumMod val="40000"/>
                    <a:lumOff val="6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"/>
            <a:srcRect l="40347" t="12075"/>
            <a:stretch>
              <a:fillRect/>
            </a:stretch>
          </p:blipFill>
          <p:spPr>
            <a:xfrm>
              <a:off x="1" y="0"/>
              <a:ext cx="2520289" cy="4331197"/>
            </a:xfrm>
            <a:custGeom>
              <a:avLst/>
              <a:gdLst>
                <a:gd name="connsiteX0" fmla="*/ 0 w 2520289"/>
                <a:gd name="connsiteY0" fmla="*/ 0 h 4331197"/>
                <a:gd name="connsiteX1" fmla="*/ 2520289 w 2520289"/>
                <a:gd name="connsiteY1" fmla="*/ 0 h 4331197"/>
                <a:gd name="connsiteX2" fmla="*/ 2520289 w 2520289"/>
                <a:gd name="connsiteY2" fmla="*/ 4331197 h 4331197"/>
                <a:gd name="connsiteX3" fmla="*/ 0 w 2520289"/>
                <a:gd name="connsiteY3" fmla="*/ 4331197 h 433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289" h="4331197">
                  <a:moveTo>
                    <a:pt x="0" y="0"/>
                  </a:moveTo>
                  <a:lnTo>
                    <a:pt x="2520289" y="0"/>
                  </a:lnTo>
                  <a:lnTo>
                    <a:pt x="2520289" y="4331197"/>
                  </a:lnTo>
                  <a:lnTo>
                    <a:pt x="0" y="4331197"/>
                  </a:lnTo>
                  <a:close/>
                </a:path>
              </a:pathLst>
            </a:custGeom>
          </p:spPr>
        </p:pic>
      </p:grpSp>
      <p:pic>
        <p:nvPicPr>
          <p:cNvPr id="5" name="图片 4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0828" y="213266"/>
            <a:ext cx="1903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2F80E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系统架构</a:t>
            </a:r>
            <a:endParaRPr lang="zh-CN" altLang="en-US" sz="3200" b="1" dirty="0">
              <a:solidFill>
                <a:srgbClr val="2F80ED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9931" y="448414"/>
            <a:ext cx="212501" cy="212501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8327" y="375437"/>
            <a:ext cx="212501" cy="212501"/>
          </a:xfrm>
          <a:prstGeom prst="rect">
            <a:avLst/>
          </a:prstGeom>
          <a:solidFill>
            <a:srgbClr val="56C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263" y="810356"/>
            <a:ext cx="11461473" cy="5834378"/>
          </a:xfrm>
          <a:prstGeom prst="rect">
            <a:avLst/>
          </a:prstGeom>
        </p:spPr>
      </p:pic>
      <p:pic>
        <p:nvPicPr>
          <p:cNvPr id="5" name="图片 4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57150" y="-570865"/>
            <a:ext cx="12249785" cy="7428865"/>
            <a:chOff x="-19235" y="-552372"/>
            <a:chExt cx="12192000" cy="7429151"/>
          </a:xfrm>
        </p:grpSpPr>
        <p:sp>
          <p:nvSpPr>
            <p:cNvPr id="36" name="矩形: 圆角 35"/>
            <p:cNvSpPr/>
            <p:nvPr/>
          </p:nvSpPr>
          <p:spPr>
            <a:xfrm>
              <a:off x="0" y="0"/>
              <a:ext cx="3679760" cy="6858000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100000">
                  <a:srgbClr val="56F2F2">
                    <a:alpha val="40000"/>
                  </a:srgbClr>
                </a:gs>
                <a:gs pos="57000">
                  <a:srgbClr val="56CCF2"/>
                </a:gs>
                <a:gs pos="0">
                  <a:srgbClr val="2F80ED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: 圆角 36"/>
            <p:cNvSpPr/>
            <p:nvPr/>
          </p:nvSpPr>
          <p:spPr>
            <a:xfrm flipH="1">
              <a:off x="-19235" y="-552372"/>
              <a:ext cx="12192000" cy="7429151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0000">
                  <a:schemeClr val="accent1">
                    <a:alpha val="14000"/>
                  </a:schemeClr>
                </a:gs>
                <a:gs pos="0">
                  <a:schemeClr val="accent1">
                    <a:alpha val="0"/>
                  </a:schemeClr>
                </a:gs>
                <a:gs pos="37000">
                  <a:schemeClr val="accent1">
                    <a:alpha val="1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圆: 空心 37"/>
            <p:cNvSpPr/>
            <p:nvPr/>
          </p:nvSpPr>
          <p:spPr>
            <a:xfrm>
              <a:off x="1980498" y="4487169"/>
              <a:ext cx="1338662" cy="1338662"/>
            </a:xfrm>
            <a:prstGeom prst="donut">
              <a:avLst/>
            </a:pr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 flipV="1">
              <a:off x="6178550" y="3068413"/>
              <a:ext cx="5314950" cy="3807615"/>
              <a:chOff x="-1238250" y="-712594"/>
              <a:chExt cx="5314950" cy="3807615"/>
            </a:xfrm>
          </p:grpSpPr>
          <p:cxnSp>
            <p:nvCxnSpPr>
              <p:cNvPr id="40" name="直接连接符 39"/>
              <p:cNvCxnSpPr/>
              <p:nvPr/>
            </p:nvCxnSpPr>
            <p:spPr>
              <a:xfrm flipH="1">
                <a:off x="-1238250" y="-712593"/>
                <a:ext cx="5314950" cy="193179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>
                <a:off x="-1161813" y="-712593"/>
                <a:ext cx="5156200" cy="202558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H="1">
                <a:off x="-1078649" y="-712593"/>
                <a:ext cx="4997450" cy="211937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H="1">
                <a:off x="-988862" y="-712593"/>
                <a:ext cx="4838700" cy="221316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H="1">
                <a:off x="-892559" y="-712593"/>
                <a:ext cx="4679950" cy="2306957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flipH="1">
                <a:off x="-789858" y="-712594"/>
                <a:ext cx="4521200" cy="240074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H="1">
                <a:off x="-680890" y="-712593"/>
                <a:ext cx="4362450" cy="249453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flipH="1">
                <a:off x="-565785" y="-712593"/>
                <a:ext cx="4203700" cy="258833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H="1">
                <a:off x="-444692" y="-712593"/>
                <a:ext cx="4044950" cy="268212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flipH="1">
                <a:off x="-317755" y="-712593"/>
                <a:ext cx="3886200" cy="277591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flipH="1">
                <a:off x="-185135" y="-712593"/>
                <a:ext cx="3727450" cy="286970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H="1">
                <a:off x="-46998" y="-712593"/>
                <a:ext cx="3568700" cy="296349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H="1">
                <a:off x="96486" y="-712593"/>
                <a:ext cx="3409950" cy="305728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flipH="1">
                <a:off x="245135" y="-712594"/>
                <a:ext cx="3251200" cy="315107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flipH="1">
                <a:off x="398766" y="-712593"/>
                <a:ext cx="3092450" cy="324486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flipH="1">
                <a:off x="557185" y="-712593"/>
                <a:ext cx="2933700" cy="333865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 flipH="1">
                <a:off x="720193" y="-712594"/>
                <a:ext cx="2774950" cy="343245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flipH="1">
                <a:off x="887588" y="-712593"/>
                <a:ext cx="2616200" cy="352624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flipH="1">
                <a:off x="1059159" y="-712593"/>
                <a:ext cx="2457450" cy="362003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 flipH="1">
                <a:off x="1234688" y="-712593"/>
                <a:ext cx="2298700" cy="371382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flipH="1">
                <a:off x="1413962" y="-712593"/>
                <a:ext cx="2139950" cy="380761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矩形: 圆角 60"/>
            <p:cNvSpPr/>
            <p:nvPr/>
          </p:nvSpPr>
          <p:spPr>
            <a:xfrm>
              <a:off x="780813" y="1115142"/>
              <a:ext cx="10715861" cy="4922091"/>
            </a:xfrm>
            <a:prstGeom prst="roundRect">
              <a:avLst>
                <a:gd name="adj" fmla="val 2894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01600" dir="2700000" algn="tl" rotWithShape="0">
                <a:schemeClr val="accent1">
                  <a:lumMod val="50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9564041" y="1115142"/>
              <a:ext cx="1932634" cy="1939709"/>
            </a:xfrm>
            <a:custGeom>
              <a:avLst/>
              <a:gdLst>
                <a:gd name="adj" fmla="val 289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44" h="3055">
                  <a:moveTo>
                    <a:pt x="0" y="0"/>
                  </a:moveTo>
                  <a:lnTo>
                    <a:pt x="1522" y="0"/>
                  </a:lnTo>
                  <a:lnTo>
                    <a:pt x="1522" y="11"/>
                  </a:lnTo>
                  <a:cubicBezTo>
                    <a:pt x="1522" y="852"/>
                    <a:pt x="2203" y="1533"/>
                    <a:pt x="3044" y="1533"/>
                  </a:cubicBezTo>
                  <a:lnTo>
                    <a:pt x="3044" y="1533"/>
                  </a:lnTo>
                  <a:lnTo>
                    <a:pt x="3044" y="3055"/>
                  </a:lnTo>
                  <a:lnTo>
                    <a:pt x="3044" y="3055"/>
                  </a:lnTo>
                  <a:cubicBezTo>
                    <a:pt x="1363" y="3055"/>
                    <a:pt x="0" y="1692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 flipH="1" flipV="1">
              <a:off x="780813" y="4097524"/>
              <a:ext cx="1932634" cy="1939709"/>
            </a:xfrm>
            <a:custGeom>
              <a:avLst/>
              <a:gdLst>
                <a:gd name="adj" fmla="val 289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44" h="3055">
                  <a:moveTo>
                    <a:pt x="0" y="0"/>
                  </a:moveTo>
                  <a:lnTo>
                    <a:pt x="1522" y="0"/>
                  </a:lnTo>
                  <a:lnTo>
                    <a:pt x="1522" y="11"/>
                  </a:lnTo>
                  <a:cubicBezTo>
                    <a:pt x="1522" y="852"/>
                    <a:pt x="2203" y="1533"/>
                    <a:pt x="3044" y="1533"/>
                  </a:cubicBezTo>
                  <a:lnTo>
                    <a:pt x="3044" y="1533"/>
                  </a:lnTo>
                  <a:lnTo>
                    <a:pt x="3044" y="3055"/>
                  </a:lnTo>
                  <a:lnTo>
                    <a:pt x="3044" y="3055"/>
                  </a:lnTo>
                  <a:cubicBezTo>
                    <a:pt x="1363" y="3055"/>
                    <a:pt x="0" y="1692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308985" y="1569403"/>
              <a:ext cx="5574030" cy="2753466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7300" b="1" i="0" u="none" strike="noStrike" kern="1200" cap="none" spc="0" normalizeH="0" baseline="0" noProof="0" dirty="0">
                  <a:ln>
                    <a:gradFill flip="none" rotWithShape="1">
                      <a:gsLst>
                        <a:gs pos="27000">
                          <a:srgbClr val="56CCF2">
                            <a:alpha val="0"/>
                          </a:srgbClr>
                        </a:gs>
                        <a:gs pos="100000">
                          <a:srgbClr val="2F80ED"/>
                        </a:gs>
                      </a:gsLst>
                      <a:lin ang="16200000" scaled="1"/>
                      <a:tileRect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 Black" panose="00000A00000000000000" charset="0"/>
                </a:rPr>
                <a:t>04</a:t>
              </a:r>
              <a:endParaRPr kumimoji="0" lang="en-US" sz="17300" b="1" i="0" u="none" strike="noStrike" kern="1200" cap="none" spc="0" normalizeH="0" baseline="0" noProof="0" dirty="0">
                <a:ln>
                  <a:gradFill flip="none" rotWithShape="1">
                    <a:gsLst>
                      <a:gs pos="27000">
                        <a:srgbClr val="56CCF2">
                          <a:alpha val="0"/>
                        </a:srgbClr>
                      </a:gs>
                      <a:gs pos="100000">
                        <a:srgbClr val="2F80ED"/>
                      </a:gs>
                    </a:gsLst>
                    <a:lin ang="16200000" scaled="1"/>
                    <a:tileRect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 Black" panose="00000A00000000000000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632991" y="3411122"/>
              <a:ext cx="4887549" cy="706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56CCF2"/>
                      </a:gs>
                      <a:gs pos="0">
                        <a:srgbClr val="2F80ED"/>
                      </a:gs>
                    </a:gsLst>
                    <a:path path="circle">
                      <a:fillToRect r="100000" b="100000"/>
                    </a:path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系统功能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56CCF2"/>
                    </a:gs>
                    <a:gs pos="0">
                      <a:srgbClr val="2F80ED"/>
                    </a:gs>
                  </a:gsLst>
                  <a:path path="circle">
                    <a:fillToRect r="100000" b="100000"/>
                  </a:path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322646" y="4000151"/>
              <a:ext cx="1546706" cy="306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tx2">
                      <a:lumMod val="40000"/>
                      <a:lumOff val="60000"/>
                    </a:schemeClr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D3847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System features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3847">
                    <a:lumMod val="40000"/>
                    <a:lumOff val="6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"/>
            <a:srcRect l="40347" t="12075"/>
            <a:stretch>
              <a:fillRect/>
            </a:stretch>
          </p:blipFill>
          <p:spPr>
            <a:xfrm>
              <a:off x="1" y="0"/>
              <a:ext cx="2520289" cy="4331197"/>
            </a:xfrm>
            <a:custGeom>
              <a:avLst/>
              <a:gdLst>
                <a:gd name="connsiteX0" fmla="*/ 0 w 2520289"/>
                <a:gd name="connsiteY0" fmla="*/ 0 h 4331197"/>
                <a:gd name="connsiteX1" fmla="*/ 2520289 w 2520289"/>
                <a:gd name="connsiteY1" fmla="*/ 0 h 4331197"/>
                <a:gd name="connsiteX2" fmla="*/ 2520289 w 2520289"/>
                <a:gd name="connsiteY2" fmla="*/ 4331197 h 4331197"/>
                <a:gd name="connsiteX3" fmla="*/ 0 w 2520289"/>
                <a:gd name="connsiteY3" fmla="*/ 4331197 h 433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289" h="4331197">
                  <a:moveTo>
                    <a:pt x="0" y="0"/>
                  </a:moveTo>
                  <a:lnTo>
                    <a:pt x="2520289" y="0"/>
                  </a:lnTo>
                  <a:lnTo>
                    <a:pt x="2520289" y="4331197"/>
                  </a:lnTo>
                  <a:lnTo>
                    <a:pt x="0" y="4331197"/>
                  </a:lnTo>
                  <a:close/>
                </a:path>
              </a:pathLst>
            </a:custGeom>
          </p:spPr>
        </p:pic>
      </p:grpSp>
      <p:pic>
        <p:nvPicPr>
          <p:cNvPr id="5" name="图片 4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蓝色的天空&#10;&#10;AI 生成的内容可能不正确。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0" t="20116" r="22326" b="28410"/>
          <a:stretch>
            <a:fillRect/>
          </a:stretch>
        </p:blipFill>
        <p:spPr>
          <a:xfrm rot="16200000">
            <a:off x="2742565" y="-2745740"/>
            <a:ext cx="6858000" cy="1234313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29870" y="213360"/>
            <a:ext cx="2234565" cy="584835"/>
            <a:chOff x="229931" y="213266"/>
            <a:chExt cx="2234433" cy="584775"/>
          </a:xfrm>
        </p:grpSpPr>
        <p:sp>
          <p:nvSpPr>
            <p:cNvPr id="5" name="文本框 4"/>
            <p:cNvSpPr txBox="1"/>
            <p:nvPr/>
          </p:nvSpPr>
          <p:spPr>
            <a:xfrm>
              <a:off x="560828" y="213266"/>
              <a:ext cx="19035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b="1" dirty="0">
                  <a:solidFill>
                    <a:srgbClr val="2F80E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系统功能</a:t>
              </a:r>
              <a:endParaRPr lang="zh-CN" altLang="en-US" sz="3200" b="1" dirty="0">
                <a:solidFill>
                  <a:srgbClr val="2F80ED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29931" y="375437"/>
              <a:ext cx="330897" cy="285478"/>
              <a:chOff x="0" y="377240"/>
              <a:chExt cx="515258" cy="44453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0" y="490877"/>
                <a:ext cx="330897" cy="330897"/>
              </a:xfrm>
              <a:prstGeom prst="rect">
                <a:avLst/>
              </a:prstGeom>
              <a:solidFill>
                <a:srgbClr val="2F80E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84361" y="377240"/>
                <a:ext cx="330897" cy="330897"/>
              </a:xfrm>
              <a:prstGeom prst="rect">
                <a:avLst/>
              </a:prstGeom>
              <a:solidFill>
                <a:srgbClr val="56CCF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1087755" y="1064895"/>
            <a:ext cx="10102850" cy="5456555"/>
            <a:chOff x="1323" y="1677"/>
            <a:chExt cx="15910" cy="8593"/>
          </a:xfrm>
        </p:grpSpPr>
        <p:pic>
          <p:nvPicPr>
            <p:cNvPr id="6" name="图片 5" descr="电脑游戏画面&#10;&#10;AI 生成的内容可能不正确。"/>
            <p:cNvPicPr>
              <a:picLocks noChangeAspect="1"/>
            </p:cNvPicPr>
            <p:nvPr/>
          </p:nvPicPr>
          <p:blipFill>
            <a:blip r:embed="rId2"/>
            <a:srcRect t="25129" b="23808"/>
            <a:stretch>
              <a:fillRect/>
            </a:stretch>
          </p:blipFill>
          <p:spPr>
            <a:xfrm>
              <a:off x="1323" y="6483"/>
              <a:ext cx="15910" cy="3787"/>
            </a:xfrm>
            <a:prstGeom prst="rect">
              <a:avLst/>
            </a:prstGeom>
          </p:spPr>
        </p:pic>
        <p:sp>
          <p:nvSpPr>
            <p:cNvPr id="103" name="www.pptcool.com9"/>
            <p:cNvSpPr/>
            <p:nvPr/>
          </p:nvSpPr>
          <p:spPr>
            <a:xfrm>
              <a:off x="2210" y="1987"/>
              <a:ext cx="13505" cy="1113"/>
            </a:xfrm>
            <a:custGeom>
              <a:avLst/>
              <a:gdLst>
                <a:gd name="connsiteX0" fmla="*/ 0 w 12389617"/>
                <a:gd name="connsiteY0" fmla="*/ 823988 h 1004858"/>
                <a:gd name="connsiteX1" fmla="*/ 1889090 w 12389617"/>
                <a:gd name="connsiteY1" fmla="*/ 23 h 1004858"/>
                <a:gd name="connsiteX2" fmla="*/ 5034224 w 12389617"/>
                <a:gd name="connsiteY2" fmla="*/ 793843 h 1004858"/>
                <a:gd name="connsiteX3" fmla="*/ 9073661 w 12389617"/>
                <a:gd name="connsiteY3" fmla="*/ 60313 h 1004858"/>
                <a:gd name="connsiteX4" fmla="*/ 12389617 w 12389617"/>
                <a:gd name="connsiteY4" fmla="*/ 1004858 h 100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9617" h="1004858">
                  <a:moveTo>
                    <a:pt x="0" y="823988"/>
                  </a:moveTo>
                  <a:cubicBezTo>
                    <a:pt x="525026" y="414517"/>
                    <a:pt x="1050053" y="5047"/>
                    <a:pt x="1889090" y="23"/>
                  </a:cubicBezTo>
                  <a:cubicBezTo>
                    <a:pt x="2728127" y="-5001"/>
                    <a:pt x="3836796" y="783795"/>
                    <a:pt x="5034224" y="793843"/>
                  </a:cubicBezTo>
                  <a:cubicBezTo>
                    <a:pt x="6231652" y="803891"/>
                    <a:pt x="7847762" y="25144"/>
                    <a:pt x="9073661" y="60313"/>
                  </a:cubicBezTo>
                  <a:cubicBezTo>
                    <a:pt x="10299560" y="95482"/>
                    <a:pt x="11634316" y="931170"/>
                    <a:pt x="12389617" y="1004858"/>
                  </a:cubicBezTo>
                </a:path>
              </a:pathLst>
            </a:custGeom>
            <a:noFill/>
            <a:ln w="12700" cap="flat" cmpd="sng" algn="ctr">
              <a:gradFill flip="none" rotWithShape="1">
                <a:gsLst>
                  <a:gs pos="53000">
                    <a:schemeClr val="accent1">
                      <a:alpha val="31000"/>
                    </a:schemeClr>
                  </a:gs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2700000" scaled="1"/>
                <a:tileRect/>
              </a:gra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4" name="www.pptcool.com10"/>
            <p:cNvSpPr/>
            <p:nvPr/>
          </p:nvSpPr>
          <p:spPr>
            <a:xfrm>
              <a:off x="2210" y="1930"/>
              <a:ext cx="12040" cy="771"/>
            </a:xfrm>
            <a:custGeom>
              <a:avLst/>
              <a:gdLst>
                <a:gd name="connsiteX0" fmla="*/ 0 w 12681020"/>
                <a:gd name="connsiteY0" fmla="*/ 190918 h 695923"/>
                <a:gd name="connsiteX1" fmla="*/ 2562330 w 12681020"/>
                <a:gd name="connsiteY1" fmla="*/ 693336 h 695923"/>
                <a:gd name="connsiteX2" fmla="*/ 6561574 w 12681020"/>
                <a:gd name="connsiteY2" fmla="*/ 0 h 695923"/>
                <a:gd name="connsiteX3" fmla="*/ 9636369 w 12681020"/>
                <a:gd name="connsiteY3" fmla="*/ 693336 h 695923"/>
                <a:gd name="connsiteX4" fmla="*/ 12681020 w 12681020"/>
                <a:gd name="connsiteY4" fmla="*/ 60290 h 695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1020" h="695923">
                  <a:moveTo>
                    <a:pt x="0" y="190918"/>
                  </a:moveTo>
                  <a:cubicBezTo>
                    <a:pt x="734367" y="458037"/>
                    <a:pt x="1468734" y="725156"/>
                    <a:pt x="2562330" y="693336"/>
                  </a:cubicBezTo>
                  <a:cubicBezTo>
                    <a:pt x="3655926" y="661516"/>
                    <a:pt x="5382568" y="0"/>
                    <a:pt x="6561574" y="0"/>
                  </a:cubicBezTo>
                  <a:cubicBezTo>
                    <a:pt x="7740580" y="0"/>
                    <a:pt x="8616461" y="683288"/>
                    <a:pt x="9636369" y="693336"/>
                  </a:cubicBezTo>
                  <a:cubicBezTo>
                    <a:pt x="10656277" y="703384"/>
                    <a:pt x="11668648" y="381837"/>
                    <a:pt x="12681020" y="60290"/>
                  </a:cubicBezTo>
                </a:path>
              </a:pathLst>
            </a:custGeom>
            <a:noFill/>
            <a:ln w="12700" cap="flat" cmpd="sng" algn="ctr">
              <a:gradFill flip="none" rotWithShape="1">
                <a:gsLst>
                  <a:gs pos="35000">
                    <a:schemeClr val="accent1">
                      <a:alpha val="0"/>
                    </a:schemeClr>
                  </a:gs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6" name="www.pptcool.com12"/>
            <p:cNvSpPr/>
            <p:nvPr/>
          </p:nvSpPr>
          <p:spPr>
            <a:xfrm>
              <a:off x="3969" y="3296"/>
              <a:ext cx="124" cy="12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25" name="组合 124"/>
            <p:cNvGrpSpPr/>
            <p:nvPr/>
          </p:nvGrpSpPr>
          <p:grpSpPr>
            <a:xfrm>
              <a:off x="2078" y="2424"/>
              <a:ext cx="1737" cy="1396"/>
              <a:chOff x="1770684" y="1419661"/>
              <a:chExt cx="1578593" cy="1268760"/>
            </a:xfrm>
          </p:grpSpPr>
          <p:sp>
            <p:nvSpPr>
              <p:cNvPr id="102" name="www.pptcool.com8"/>
              <p:cNvSpPr/>
              <p:nvPr/>
            </p:nvSpPr>
            <p:spPr>
              <a:xfrm>
                <a:off x="1770684" y="2022415"/>
                <a:ext cx="1578593" cy="666006"/>
              </a:xfrm>
              <a:custGeom>
                <a:avLst/>
                <a:gdLst>
                  <a:gd name="connsiteX0" fmla="*/ 0 w 2244302"/>
                  <a:gd name="connsiteY0" fmla="*/ 0 h 946868"/>
                  <a:gd name="connsiteX1" fmla="*/ 2244302 w 2244302"/>
                  <a:gd name="connsiteY1" fmla="*/ 0 h 946868"/>
                  <a:gd name="connsiteX2" fmla="*/ 2244302 w 2244302"/>
                  <a:gd name="connsiteY2" fmla="*/ 783532 h 946868"/>
                  <a:gd name="connsiteX3" fmla="*/ 2167389 w 2244302"/>
                  <a:gd name="connsiteY3" fmla="*/ 808464 h 946868"/>
                  <a:gd name="connsiteX4" fmla="*/ 1122151 w 2244302"/>
                  <a:gd name="connsiteY4" fmla="*/ 946868 h 946868"/>
                  <a:gd name="connsiteX5" fmla="*/ 76914 w 2244302"/>
                  <a:gd name="connsiteY5" fmla="*/ 808464 h 946868"/>
                  <a:gd name="connsiteX6" fmla="*/ 0 w 2244302"/>
                  <a:gd name="connsiteY6" fmla="*/ 783532 h 946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44302" h="946868">
                    <a:moveTo>
                      <a:pt x="0" y="0"/>
                    </a:moveTo>
                    <a:lnTo>
                      <a:pt x="2244302" y="0"/>
                    </a:lnTo>
                    <a:lnTo>
                      <a:pt x="2244302" y="783532"/>
                    </a:lnTo>
                    <a:lnTo>
                      <a:pt x="2167389" y="808464"/>
                    </a:lnTo>
                    <a:cubicBezTo>
                      <a:pt x="1869020" y="895845"/>
                      <a:pt x="1509331" y="946868"/>
                      <a:pt x="1122151" y="946868"/>
                    </a:cubicBezTo>
                    <a:cubicBezTo>
                      <a:pt x="734971" y="946868"/>
                      <a:pt x="375283" y="895845"/>
                      <a:pt x="76914" y="808464"/>
                    </a:cubicBezTo>
                    <a:lnTo>
                      <a:pt x="0" y="78353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56CCF2"/>
                  </a:gs>
                  <a:gs pos="80000">
                    <a:schemeClr val="accent1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107" name="www.pptcool.com13"/>
              <p:cNvCxnSpPr/>
              <p:nvPr/>
            </p:nvCxnSpPr>
            <p:spPr>
              <a:xfrm>
                <a:off x="2559981" y="1419661"/>
                <a:ext cx="0" cy="663867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0" name="www.pptcool.com16"/>
            <p:cNvSpPr/>
            <p:nvPr/>
          </p:nvSpPr>
          <p:spPr>
            <a:xfrm>
              <a:off x="7257" y="3507"/>
              <a:ext cx="124" cy="12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4" name="www.pptcool.com20"/>
            <p:cNvSpPr/>
            <p:nvPr/>
          </p:nvSpPr>
          <p:spPr>
            <a:xfrm>
              <a:off x="10544" y="2961"/>
              <a:ext cx="124" cy="12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8" name="www.pptcool.com24"/>
            <p:cNvSpPr/>
            <p:nvPr/>
          </p:nvSpPr>
          <p:spPr>
            <a:xfrm>
              <a:off x="13832" y="3233"/>
              <a:ext cx="124" cy="12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5962" y="1677"/>
              <a:ext cx="4374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kern="100" dirty="0">
                  <a:gradFill>
                    <a:gsLst>
                      <a:gs pos="0">
                        <a:srgbClr val="56CCF2"/>
                      </a:gs>
                      <a:gs pos="80000">
                        <a:schemeClr val="accent1">
                          <a:lumMod val="90000"/>
                        </a:schemeClr>
                      </a:gs>
                    </a:gsLst>
                    <a:lin ang="16200000" scaled="1"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全流程监测与预警</a:t>
              </a:r>
              <a:endParaRPr lang="zh-CN" altLang="en-US" sz="2400" b="1" kern="100" dirty="0">
                <a:gradFill>
                  <a:gsLst>
                    <a:gs pos="0">
                      <a:srgbClr val="56CCF2"/>
                    </a:gs>
                    <a:gs pos="80000">
                      <a:schemeClr val="accent1">
                        <a:lumMod val="90000"/>
                      </a:schemeClr>
                    </a:gs>
                  </a:gsLst>
                  <a:lin ang="16200000" scaled="1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22" name="www.pptcool.com13"/>
            <p:cNvSpPr txBox="1"/>
            <p:nvPr/>
          </p:nvSpPr>
          <p:spPr>
            <a:xfrm flipH="1">
              <a:off x="1866" y="4098"/>
              <a:ext cx="2172" cy="1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fontAlgn="auto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水位、流量、水质、水情</a:t>
              </a:r>
              <a:endParaRPr lang="en-US" altLang="zh-CN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285750" marR="0" lvl="0" indent="-285750" defTabSz="914400" fontAlgn="auto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视频安防监控</a:t>
              </a:r>
              <a:endPara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3" name="www.pptcool.com13"/>
            <p:cNvSpPr txBox="1"/>
            <p:nvPr/>
          </p:nvSpPr>
          <p:spPr>
            <a:xfrm flipH="1">
              <a:off x="4418" y="4117"/>
              <a:ext cx="2693" cy="2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fontAlgn="auto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进</a:t>
              </a:r>
              <a:r>
                <a:rPr lang="en-US" altLang="zh-CN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</a:t>
              </a: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出口压力、流量、水质、水池液位</a:t>
              </a:r>
              <a:endPara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285750" marR="0" lvl="0" indent="-285750" defTabSz="914400" fontAlgn="auto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设备运行状态</a:t>
              </a:r>
              <a:endPara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285750" marR="0" lvl="0" indent="-285750" defTabSz="914400" fontAlgn="auto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远程控制水泵启</a:t>
              </a:r>
              <a:r>
                <a:rPr lang="en-US" altLang="zh-CN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</a:t>
              </a: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停</a:t>
              </a:r>
              <a:endPara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285750" marR="0" lvl="0" indent="-285750" defTabSz="914400" fontAlgn="auto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视频安防监控</a:t>
              </a:r>
              <a:endPara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4" name="www.pptcool.com13"/>
            <p:cNvSpPr txBox="1"/>
            <p:nvPr/>
          </p:nvSpPr>
          <p:spPr>
            <a:xfrm flipH="1">
              <a:off x="10236" y="3852"/>
              <a:ext cx="2608" cy="2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fontAlgn="auto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进</a:t>
              </a:r>
              <a:r>
                <a:rPr lang="en-US" altLang="zh-CN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</a:t>
              </a: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出管网压力、流量、水质、水池</a:t>
              </a:r>
              <a:r>
                <a:rPr lang="en-US" altLang="zh-CN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</a:t>
              </a: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水箱液位</a:t>
              </a:r>
              <a:endParaRPr lang="en-US" altLang="zh-CN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285750" marR="0" lvl="0" indent="-285750" defTabSz="914400" fontAlgn="auto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设备运行状态</a:t>
              </a:r>
              <a:endParaRPr lang="en-US" altLang="zh-CN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285750" marR="0" lvl="0" indent="-285750" defTabSz="914400" fontAlgn="auto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远程控制水泵启</a:t>
              </a:r>
              <a:r>
                <a:rPr lang="en-US" altLang="zh-CN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</a:t>
              </a: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停</a:t>
              </a:r>
              <a:endParaRPr lang="en-US" altLang="zh-CN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285750" marR="0" lvl="0" indent="-285750" defTabSz="914400" fontAlgn="auto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视频安防监控。</a:t>
              </a:r>
              <a:endPara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5" name="www.pptcool.com11"/>
            <p:cNvSpPr/>
            <p:nvPr/>
          </p:nvSpPr>
          <p:spPr>
            <a:xfrm>
              <a:off x="2488" y="3331"/>
              <a:ext cx="848" cy="373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prstClr val="white">
                          <a:alpha val="90000"/>
                        </a:prstClr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  <a:effectLst>
                    <a:outerShdw blurRad="63500" sx="102000" sy="102000" algn="ctr" rotWithShape="0">
                      <a:srgbClr val="272C49">
                        <a:alpha val="4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水源地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>
                        <a:alpha val="90000"/>
                      </a:prst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effectLst>
                  <a:outerShdw blurRad="63500" sx="102000" sy="102000" algn="ctr" rotWithShape="0">
                    <a:srgbClr val="272C49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27" name="组合 126"/>
            <p:cNvGrpSpPr/>
            <p:nvPr/>
          </p:nvGrpSpPr>
          <p:grpSpPr>
            <a:xfrm>
              <a:off x="4850" y="2587"/>
              <a:ext cx="1737" cy="1396"/>
              <a:chOff x="1770684" y="1419661"/>
              <a:chExt cx="1578593" cy="1268760"/>
            </a:xfrm>
          </p:grpSpPr>
          <p:sp>
            <p:nvSpPr>
              <p:cNvPr id="128" name="www.pptcool.com8"/>
              <p:cNvSpPr/>
              <p:nvPr/>
            </p:nvSpPr>
            <p:spPr>
              <a:xfrm>
                <a:off x="1770684" y="2022415"/>
                <a:ext cx="1578593" cy="666006"/>
              </a:xfrm>
              <a:custGeom>
                <a:avLst/>
                <a:gdLst>
                  <a:gd name="connsiteX0" fmla="*/ 0 w 2244302"/>
                  <a:gd name="connsiteY0" fmla="*/ 0 h 946868"/>
                  <a:gd name="connsiteX1" fmla="*/ 2244302 w 2244302"/>
                  <a:gd name="connsiteY1" fmla="*/ 0 h 946868"/>
                  <a:gd name="connsiteX2" fmla="*/ 2244302 w 2244302"/>
                  <a:gd name="connsiteY2" fmla="*/ 783532 h 946868"/>
                  <a:gd name="connsiteX3" fmla="*/ 2167389 w 2244302"/>
                  <a:gd name="connsiteY3" fmla="*/ 808464 h 946868"/>
                  <a:gd name="connsiteX4" fmla="*/ 1122151 w 2244302"/>
                  <a:gd name="connsiteY4" fmla="*/ 946868 h 946868"/>
                  <a:gd name="connsiteX5" fmla="*/ 76914 w 2244302"/>
                  <a:gd name="connsiteY5" fmla="*/ 808464 h 946868"/>
                  <a:gd name="connsiteX6" fmla="*/ 0 w 2244302"/>
                  <a:gd name="connsiteY6" fmla="*/ 783532 h 946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44302" h="946868">
                    <a:moveTo>
                      <a:pt x="0" y="0"/>
                    </a:moveTo>
                    <a:lnTo>
                      <a:pt x="2244302" y="0"/>
                    </a:lnTo>
                    <a:lnTo>
                      <a:pt x="2244302" y="783532"/>
                    </a:lnTo>
                    <a:lnTo>
                      <a:pt x="2167389" y="808464"/>
                    </a:lnTo>
                    <a:cubicBezTo>
                      <a:pt x="1869020" y="895845"/>
                      <a:pt x="1509331" y="946868"/>
                      <a:pt x="1122151" y="946868"/>
                    </a:cubicBezTo>
                    <a:cubicBezTo>
                      <a:pt x="734971" y="946868"/>
                      <a:pt x="375283" y="895845"/>
                      <a:pt x="76914" y="808464"/>
                    </a:cubicBezTo>
                    <a:lnTo>
                      <a:pt x="0" y="78353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56CCF2"/>
                  </a:gs>
                  <a:gs pos="80000">
                    <a:schemeClr val="accent1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129" name="www.pptcool.com13"/>
              <p:cNvCxnSpPr/>
              <p:nvPr/>
            </p:nvCxnSpPr>
            <p:spPr>
              <a:xfrm>
                <a:off x="2559981" y="1419661"/>
                <a:ext cx="0" cy="663867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9" name="www.pptcool.com15"/>
            <p:cNvSpPr/>
            <p:nvPr/>
          </p:nvSpPr>
          <p:spPr>
            <a:xfrm>
              <a:off x="5482" y="3511"/>
              <a:ext cx="565" cy="373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prstClr val="white">
                          <a:alpha val="90000"/>
                        </a:prstClr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  <a:effectLst>
                    <a:outerShdw blurRad="63500" sx="102000" sy="102000" algn="ctr" rotWithShape="0">
                      <a:srgbClr val="272C49">
                        <a:alpha val="4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水厂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>
                        <a:alpha val="90000"/>
                      </a:prst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effectLst>
                  <a:outerShdw blurRad="63500" sx="102000" sy="102000" algn="ctr" rotWithShape="0">
                    <a:srgbClr val="272C49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33" name="组合 132"/>
            <p:cNvGrpSpPr/>
            <p:nvPr/>
          </p:nvGrpSpPr>
          <p:grpSpPr>
            <a:xfrm>
              <a:off x="10669" y="2701"/>
              <a:ext cx="1737" cy="1222"/>
              <a:chOff x="1770684" y="1577783"/>
              <a:chExt cx="1578593" cy="1110638"/>
            </a:xfrm>
          </p:grpSpPr>
          <p:sp>
            <p:nvSpPr>
              <p:cNvPr id="134" name="www.pptcool.com8"/>
              <p:cNvSpPr/>
              <p:nvPr/>
            </p:nvSpPr>
            <p:spPr>
              <a:xfrm>
                <a:off x="1770684" y="2022415"/>
                <a:ext cx="1578593" cy="666006"/>
              </a:xfrm>
              <a:custGeom>
                <a:avLst/>
                <a:gdLst>
                  <a:gd name="connsiteX0" fmla="*/ 0 w 2244302"/>
                  <a:gd name="connsiteY0" fmla="*/ 0 h 946868"/>
                  <a:gd name="connsiteX1" fmla="*/ 2244302 w 2244302"/>
                  <a:gd name="connsiteY1" fmla="*/ 0 h 946868"/>
                  <a:gd name="connsiteX2" fmla="*/ 2244302 w 2244302"/>
                  <a:gd name="connsiteY2" fmla="*/ 783532 h 946868"/>
                  <a:gd name="connsiteX3" fmla="*/ 2167389 w 2244302"/>
                  <a:gd name="connsiteY3" fmla="*/ 808464 h 946868"/>
                  <a:gd name="connsiteX4" fmla="*/ 1122151 w 2244302"/>
                  <a:gd name="connsiteY4" fmla="*/ 946868 h 946868"/>
                  <a:gd name="connsiteX5" fmla="*/ 76914 w 2244302"/>
                  <a:gd name="connsiteY5" fmla="*/ 808464 h 946868"/>
                  <a:gd name="connsiteX6" fmla="*/ 0 w 2244302"/>
                  <a:gd name="connsiteY6" fmla="*/ 783532 h 946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44302" h="946868">
                    <a:moveTo>
                      <a:pt x="0" y="0"/>
                    </a:moveTo>
                    <a:lnTo>
                      <a:pt x="2244302" y="0"/>
                    </a:lnTo>
                    <a:lnTo>
                      <a:pt x="2244302" y="783532"/>
                    </a:lnTo>
                    <a:lnTo>
                      <a:pt x="2167389" y="808464"/>
                    </a:lnTo>
                    <a:cubicBezTo>
                      <a:pt x="1869020" y="895845"/>
                      <a:pt x="1509331" y="946868"/>
                      <a:pt x="1122151" y="946868"/>
                    </a:cubicBezTo>
                    <a:cubicBezTo>
                      <a:pt x="734971" y="946868"/>
                      <a:pt x="375283" y="895845"/>
                      <a:pt x="76914" y="808464"/>
                    </a:cubicBezTo>
                    <a:lnTo>
                      <a:pt x="0" y="78353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56CCF2"/>
                  </a:gs>
                  <a:gs pos="80000">
                    <a:schemeClr val="accent1">
                      <a:lumMod val="9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135" name="www.pptcool.com13"/>
              <p:cNvCxnSpPr/>
              <p:nvPr/>
            </p:nvCxnSpPr>
            <p:spPr>
              <a:xfrm>
                <a:off x="2559981" y="1577783"/>
                <a:ext cx="0" cy="505745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3" name="www.pptcool.com19"/>
            <p:cNvSpPr/>
            <p:nvPr/>
          </p:nvSpPr>
          <p:spPr>
            <a:xfrm>
              <a:off x="11017" y="3439"/>
              <a:ext cx="1131" cy="373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prstClr val="white">
                          <a:alpha val="90000"/>
                        </a:prstClr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  <a:effectLst>
                    <a:outerShdw blurRad="63500" sx="102000" sy="102000" algn="ctr" rotWithShape="0">
                      <a:srgbClr val="272C49">
                        <a:alpha val="4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二供泵站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>
                        <a:alpha val="90000"/>
                      </a:prst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effectLst>
                  <a:outerShdw blurRad="63500" sx="102000" sy="102000" algn="ctr" rotWithShape="0">
                    <a:srgbClr val="272C49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0" name="www.pptcool.com16"/>
            <p:cNvSpPr/>
            <p:nvPr/>
          </p:nvSpPr>
          <p:spPr>
            <a:xfrm>
              <a:off x="2859" y="3162"/>
              <a:ext cx="134" cy="1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1" name="www.pptcool.com16"/>
            <p:cNvSpPr/>
            <p:nvPr/>
          </p:nvSpPr>
          <p:spPr>
            <a:xfrm>
              <a:off x="5668" y="3328"/>
              <a:ext cx="134" cy="1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45" name="组合 144"/>
            <p:cNvGrpSpPr/>
            <p:nvPr/>
          </p:nvGrpSpPr>
          <p:grpSpPr>
            <a:xfrm>
              <a:off x="7736" y="2789"/>
              <a:ext cx="1737" cy="1396"/>
              <a:chOff x="4932368" y="1771060"/>
              <a:chExt cx="1102897" cy="886430"/>
            </a:xfrm>
          </p:grpSpPr>
          <p:grpSp>
            <p:nvGrpSpPr>
              <p:cNvPr id="130" name="组合 129"/>
              <p:cNvGrpSpPr/>
              <p:nvPr/>
            </p:nvGrpSpPr>
            <p:grpSpPr>
              <a:xfrm>
                <a:off x="4932368" y="1771060"/>
                <a:ext cx="1102897" cy="886430"/>
                <a:chOff x="1770684" y="1419661"/>
                <a:chExt cx="1578593" cy="1268760"/>
              </a:xfrm>
            </p:grpSpPr>
            <p:sp>
              <p:nvSpPr>
                <p:cNvPr id="131" name="www.pptcool.com8"/>
                <p:cNvSpPr/>
                <p:nvPr/>
              </p:nvSpPr>
              <p:spPr>
                <a:xfrm>
                  <a:off x="1770684" y="2022415"/>
                  <a:ext cx="1578593" cy="666006"/>
                </a:xfrm>
                <a:custGeom>
                  <a:avLst/>
                  <a:gdLst>
                    <a:gd name="connsiteX0" fmla="*/ 0 w 2244302"/>
                    <a:gd name="connsiteY0" fmla="*/ 0 h 946868"/>
                    <a:gd name="connsiteX1" fmla="*/ 2244302 w 2244302"/>
                    <a:gd name="connsiteY1" fmla="*/ 0 h 946868"/>
                    <a:gd name="connsiteX2" fmla="*/ 2244302 w 2244302"/>
                    <a:gd name="connsiteY2" fmla="*/ 783532 h 946868"/>
                    <a:gd name="connsiteX3" fmla="*/ 2167389 w 2244302"/>
                    <a:gd name="connsiteY3" fmla="*/ 808464 h 946868"/>
                    <a:gd name="connsiteX4" fmla="*/ 1122151 w 2244302"/>
                    <a:gd name="connsiteY4" fmla="*/ 946868 h 946868"/>
                    <a:gd name="connsiteX5" fmla="*/ 76914 w 2244302"/>
                    <a:gd name="connsiteY5" fmla="*/ 808464 h 946868"/>
                    <a:gd name="connsiteX6" fmla="*/ 0 w 2244302"/>
                    <a:gd name="connsiteY6" fmla="*/ 783532 h 946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44302" h="946868">
                      <a:moveTo>
                        <a:pt x="0" y="0"/>
                      </a:moveTo>
                      <a:lnTo>
                        <a:pt x="2244302" y="0"/>
                      </a:lnTo>
                      <a:lnTo>
                        <a:pt x="2244302" y="783532"/>
                      </a:lnTo>
                      <a:lnTo>
                        <a:pt x="2167389" y="808464"/>
                      </a:lnTo>
                      <a:cubicBezTo>
                        <a:pt x="1869020" y="895845"/>
                        <a:pt x="1509331" y="946868"/>
                        <a:pt x="1122151" y="946868"/>
                      </a:cubicBezTo>
                      <a:cubicBezTo>
                        <a:pt x="734971" y="946868"/>
                        <a:pt x="375283" y="895845"/>
                        <a:pt x="76914" y="808464"/>
                      </a:cubicBezTo>
                      <a:lnTo>
                        <a:pt x="0" y="783532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56CCF2"/>
                    </a:gs>
                    <a:gs pos="80000">
                      <a:schemeClr val="accent1">
                        <a:lumMod val="90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sz="2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cxnSp>
              <p:nvCxnSpPr>
                <p:cNvPr id="132" name="www.pptcool.com13"/>
                <p:cNvCxnSpPr/>
                <p:nvPr/>
              </p:nvCxnSpPr>
              <p:spPr>
                <a:xfrm>
                  <a:off x="2559981" y="1419661"/>
                  <a:ext cx="0" cy="663867"/>
                </a:xfrm>
                <a:prstGeom prst="line">
                  <a:avLst/>
                </a:prstGeom>
                <a:ln w="12700">
                  <a:gradFill flip="none" rotWithShape="1"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162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" name="www.pptcool.com15"/>
              <p:cNvSpPr/>
              <p:nvPr/>
            </p:nvSpPr>
            <p:spPr>
              <a:xfrm>
                <a:off x="5322383" y="2347218"/>
                <a:ext cx="359073" cy="236603"/>
              </a:xfrm>
              <a:prstGeom prst="rect">
                <a:avLst/>
              </a:prstGeom>
              <a:effectLst/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r>
                  <a:rPr lang="zh-CN" altLang="en-US" sz="1400" b="1" dirty="0">
                    <a:gradFill>
                      <a:gsLst>
                        <a:gs pos="0">
                          <a:prstClr val="white">
                            <a:alpha val="90000"/>
                          </a:prstClr>
                        </a:gs>
                        <a:gs pos="100000">
                          <a:prstClr val="white">
                            <a:lumMod val="95000"/>
                          </a:prstClr>
                        </a:gs>
                      </a:gsLst>
                      <a:lin ang="16200000" scaled="1"/>
                    </a:gradFill>
                    <a:effectLst>
                      <a:outerShdw blurRad="63500" sx="102000" sy="102000" algn="ctr" rotWithShape="0">
                        <a:srgbClr val="272C49">
                          <a:alpha val="40000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管网</a:t>
                </a: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prstClr val="white">
                          <a:alpha val="90000"/>
                        </a:prstClr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  <a:effectLst>
                    <a:outerShdw blurRad="63500" sx="102000" sy="102000" algn="ctr" rotWithShape="0">
                      <a:srgbClr val="272C49">
                        <a:alpha val="4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2" name="www.pptcool.com16"/>
              <p:cNvSpPr/>
              <p:nvPr/>
            </p:nvSpPr>
            <p:spPr>
              <a:xfrm>
                <a:off x="5451059" y="2221789"/>
                <a:ext cx="85244" cy="8524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43" name="www.pptcool.com16"/>
            <p:cNvSpPr/>
            <p:nvPr/>
          </p:nvSpPr>
          <p:spPr>
            <a:xfrm>
              <a:off x="11487" y="3240"/>
              <a:ext cx="134" cy="1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47" name="组合 146"/>
            <p:cNvGrpSpPr/>
            <p:nvPr/>
          </p:nvGrpSpPr>
          <p:grpSpPr>
            <a:xfrm>
              <a:off x="13449" y="2659"/>
              <a:ext cx="1737" cy="1396"/>
              <a:chOff x="9289820" y="2070805"/>
              <a:chExt cx="1102897" cy="886430"/>
            </a:xfrm>
          </p:grpSpPr>
          <p:grpSp>
            <p:nvGrpSpPr>
              <p:cNvPr id="136" name="组合 135"/>
              <p:cNvGrpSpPr/>
              <p:nvPr/>
            </p:nvGrpSpPr>
            <p:grpSpPr>
              <a:xfrm>
                <a:off x="9289820" y="2070805"/>
                <a:ext cx="1102897" cy="886430"/>
                <a:chOff x="1770684" y="1419661"/>
                <a:chExt cx="1578593" cy="1268760"/>
              </a:xfrm>
            </p:grpSpPr>
            <p:sp>
              <p:nvSpPr>
                <p:cNvPr id="137" name="www.pptcool.com8"/>
                <p:cNvSpPr/>
                <p:nvPr/>
              </p:nvSpPr>
              <p:spPr>
                <a:xfrm>
                  <a:off x="1770684" y="2022415"/>
                  <a:ext cx="1578593" cy="666006"/>
                </a:xfrm>
                <a:custGeom>
                  <a:avLst/>
                  <a:gdLst>
                    <a:gd name="connsiteX0" fmla="*/ 0 w 2244302"/>
                    <a:gd name="connsiteY0" fmla="*/ 0 h 946868"/>
                    <a:gd name="connsiteX1" fmla="*/ 2244302 w 2244302"/>
                    <a:gd name="connsiteY1" fmla="*/ 0 h 946868"/>
                    <a:gd name="connsiteX2" fmla="*/ 2244302 w 2244302"/>
                    <a:gd name="connsiteY2" fmla="*/ 783532 h 946868"/>
                    <a:gd name="connsiteX3" fmla="*/ 2167389 w 2244302"/>
                    <a:gd name="connsiteY3" fmla="*/ 808464 h 946868"/>
                    <a:gd name="connsiteX4" fmla="*/ 1122151 w 2244302"/>
                    <a:gd name="connsiteY4" fmla="*/ 946868 h 946868"/>
                    <a:gd name="connsiteX5" fmla="*/ 76914 w 2244302"/>
                    <a:gd name="connsiteY5" fmla="*/ 808464 h 946868"/>
                    <a:gd name="connsiteX6" fmla="*/ 0 w 2244302"/>
                    <a:gd name="connsiteY6" fmla="*/ 783532 h 946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44302" h="946868">
                      <a:moveTo>
                        <a:pt x="0" y="0"/>
                      </a:moveTo>
                      <a:lnTo>
                        <a:pt x="2244302" y="0"/>
                      </a:lnTo>
                      <a:lnTo>
                        <a:pt x="2244302" y="783532"/>
                      </a:lnTo>
                      <a:lnTo>
                        <a:pt x="2167389" y="808464"/>
                      </a:lnTo>
                      <a:cubicBezTo>
                        <a:pt x="1869020" y="895845"/>
                        <a:pt x="1509331" y="946868"/>
                        <a:pt x="1122151" y="946868"/>
                      </a:cubicBezTo>
                      <a:cubicBezTo>
                        <a:pt x="734971" y="946868"/>
                        <a:pt x="375283" y="895845"/>
                        <a:pt x="76914" y="808464"/>
                      </a:cubicBezTo>
                      <a:lnTo>
                        <a:pt x="0" y="783532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56CCF2"/>
                    </a:gs>
                    <a:gs pos="80000">
                      <a:schemeClr val="accent1">
                        <a:lumMod val="90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sz="2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cxnSp>
              <p:nvCxnSpPr>
                <p:cNvPr id="138" name="www.pptcool.com13"/>
                <p:cNvCxnSpPr/>
                <p:nvPr/>
              </p:nvCxnSpPr>
              <p:spPr>
                <a:xfrm>
                  <a:off x="2559981" y="1419661"/>
                  <a:ext cx="0" cy="663867"/>
                </a:xfrm>
                <a:prstGeom prst="line">
                  <a:avLst/>
                </a:prstGeom>
                <a:ln w="12700">
                  <a:gradFill flip="none" rotWithShape="1"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1620000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4" name="www.pptcool.com16"/>
              <p:cNvSpPr/>
              <p:nvPr/>
            </p:nvSpPr>
            <p:spPr>
              <a:xfrm>
                <a:off x="9798646" y="2559764"/>
                <a:ext cx="85244" cy="8524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46" name="www.pptcool.com13"/>
            <p:cNvSpPr txBox="1"/>
            <p:nvPr/>
          </p:nvSpPr>
          <p:spPr>
            <a:xfrm flipH="1">
              <a:off x="7475" y="4312"/>
              <a:ext cx="2608" cy="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fontAlgn="auto"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压力、流量</a:t>
              </a:r>
              <a:endParaRPr lang="en-US" altLang="zh-CN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285750" marR="0" lvl="0" indent="-285750" defTabSz="914400" fontAlgn="auto"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管网末梢水质</a:t>
              </a:r>
              <a:endPara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7" name="www.pptcool.com23"/>
            <p:cNvSpPr/>
            <p:nvPr/>
          </p:nvSpPr>
          <p:spPr>
            <a:xfrm>
              <a:off x="13930" y="3567"/>
              <a:ext cx="848" cy="373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prstClr val="white">
                          <a:alpha val="90000"/>
                        </a:prstClr>
                      </a:gs>
                      <a:gs pos="100000">
                        <a:prstClr val="white">
                          <a:lumMod val="95000"/>
                        </a:prstClr>
                      </a:gs>
                    </a:gsLst>
                    <a:lin ang="16200000" scaled="1"/>
                  </a:gradFill>
                  <a:effectLst>
                    <a:outerShdw blurRad="63500" sx="102000" sy="102000" algn="ctr" rotWithShape="0">
                      <a:srgbClr val="272C49">
                        <a:alpha val="40000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用水户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>
                        <a:alpha val="90000"/>
                      </a:prst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16200000" scaled="1"/>
                </a:gradFill>
                <a:effectLst>
                  <a:outerShdw blurRad="63500" sx="102000" sy="102000" algn="ctr" rotWithShape="0">
                    <a:srgbClr val="272C49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8" name="www.pptcool.com13"/>
            <p:cNvSpPr txBox="1"/>
            <p:nvPr/>
          </p:nvSpPr>
          <p:spPr>
            <a:xfrm flipH="1">
              <a:off x="13458" y="4148"/>
              <a:ext cx="2608" cy="1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fontAlgn="auto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用水量</a:t>
              </a:r>
              <a:endParaRPr lang="en-US" altLang="zh-CN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285750" marR="0" lvl="0" indent="-285750" defTabSz="914400" fontAlgn="auto">
                <a:lnSpc>
                  <a:spcPct val="15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rgbClr val="000000">
                      <a:lumMod val="85000"/>
                      <a:lumOff val="1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水质</a:t>
              </a:r>
              <a:endParaRPr lang="zh-CN" altLang="en-US" sz="1100" dirty="0">
                <a:solidFill>
                  <a:srgbClr val="000000">
                    <a:lumMod val="85000"/>
                    <a:lumOff val="1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50" name="组合 149"/>
            <p:cNvGrpSpPr/>
            <p:nvPr/>
          </p:nvGrpSpPr>
          <p:grpSpPr>
            <a:xfrm>
              <a:off x="4071" y="8202"/>
              <a:ext cx="1278" cy="412"/>
              <a:chOff x="2318758" y="5162423"/>
              <a:chExt cx="910380" cy="304863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2318758" y="5162423"/>
                <a:ext cx="910380" cy="304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F80EC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思源宋体 CN Heavy" panose="02020900000000000000" pitchFamily="18" charset="-122"/>
                  </a:rPr>
                  <a:t>水源地</a:t>
                </a:r>
                <a:endPara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rgbClr val="2F80E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49" name="矩形: 圆角 148"/>
              <p:cNvSpPr/>
              <p:nvPr/>
            </p:nvSpPr>
            <p:spPr>
              <a:xfrm>
                <a:off x="2456126" y="5189793"/>
                <a:ext cx="637844" cy="246693"/>
              </a:xfrm>
              <a:prstGeom prst="roundRect">
                <a:avLst>
                  <a:gd name="adj" fmla="val 50000"/>
                </a:avLst>
              </a:prstGeom>
              <a:noFill/>
              <a:ln w="6350">
                <a:solidFill>
                  <a:srgbClr val="2F80E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rgbClr val="2F80E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1" name="组合 150"/>
            <p:cNvGrpSpPr/>
            <p:nvPr/>
          </p:nvGrpSpPr>
          <p:grpSpPr>
            <a:xfrm>
              <a:off x="3625" y="9195"/>
              <a:ext cx="1278" cy="412"/>
              <a:chOff x="2318758" y="5152803"/>
              <a:chExt cx="910380" cy="304853"/>
            </a:xfrm>
          </p:grpSpPr>
          <p:sp>
            <p:nvSpPr>
              <p:cNvPr id="152" name="文本框 151"/>
              <p:cNvSpPr txBox="1"/>
              <p:nvPr/>
            </p:nvSpPr>
            <p:spPr>
              <a:xfrm>
                <a:off x="2318758" y="5152803"/>
                <a:ext cx="910380" cy="304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F80EC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思源宋体 CN Heavy" panose="02020900000000000000" pitchFamily="18" charset="-122"/>
                  </a:rPr>
                  <a:t>水源地</a:t>
                </a:r>
                <a:endPara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rgbClr val="2F80E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53" name="矩形: 圆角 152"/>
              <p:cNvSpPr/>
              <p:nvPr/>
            </p:nvSpPr>
            <p:spPr>
              <a:xfrm>
                <a:off x="2456126" y="5189793"/>
                <a:ext cx="637844" cy="246693"/>
              </a:xfrm>
              <a:prstGeom prst="roundRect">
                <a:avLst>
                  <a:gd name="adj" fmla="val 50000"/>
                </a:avLst>
              </a:prstGeom>
              <a:noFill/>
              <a:ln w="6350">
                <a:solidFill>
                  <a:srgbClr val="2F80E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rgbClr val="2F80E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4" name="组合 153"/>
            <p:cNvGrpSpPr/>
            <p:nvPr/>
          </p:nvGrpSpPr>
          <p:grpSpPr>
            <a:xfrm>
              <a:off x="6875" y="8783"/>
              <a:ext cx="1278" cy="412"/>
              <a:chOff x="2326996" y="5161041"/>
              <a:chExt cx="910380" cy="305574"/>
            </a:xfrm>
          </p:grpSpPr>
          <p:sp>
            <p:nvSpPr>
              <p:cNvPr id="155" name="文本框 154"/>
              <p:cNvSpPr txBox="1"/>
              <p:nvPr/>
            </p:nvSpPr>
            <p:spPr>
              <a:xfrm>
                <a:off x="2326996" y="5161041"/>
                <a:ext cx="910380" cy="3055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F80EC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思源宋体 CN Heavy" panose="02020900000000000000" pitchFamily="18" charset="-122"/>
                  </a:rPr>
                  <a:t>水厂</a:t>
                </a:r>
                <a:endPara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rgbClr val="2F80E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56" name="矩形: 圆角 155"/>
              <p:cNvSpPr/>
              <p:nvPr/>
            </p:nvSpPr>
            <p:spPr>
              <a:xfrm>
                <a:off x="2456126" y="5189793"/>
                <a:ext cx="637844" cy="246693"/>
              </a:xfrm>
              <a:prstGeom prst="roundRect">
                <a:avLst>
                  <a:gd name="adj" fmla="val 50000"/>
                </a:avLst>
              </a:prstGeom>
              <a:noFill/>
              <a:ln w="6350">
                <a:solidFill>
                  <a:srgbClr val="2F80E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rgbClr val="2F80E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7" name="组合 156"/>
            <p:cNvGrpSpPr/>
            <p:nvPr/>
          </p:nvGrpSpPr>
          <p:grpSpPr>
            <a:xfrm>
              <a:off x="9583" y="9040"/>
              <a:ext cx="2200" cy="412"/>
              <a:chOff x="2326996" y="5151421"/>
              <a:chExt cx="910380" cy="305540"/>
            </a:xfrm>
          </p:grpSpPr>
          <p:sp>
            <p:nvSpPr>
              <p:cNvPr id="158" name="文本框 157"/>
              <p:cNvSpPr txBox="1"/>
              <p:nvPr/>
            </p:nvSpPr>
            <p:spPr>
              <a:xfrm>
                <a:off x="2326996" y="5151421"/>
                <a:ext cx="910380" cy="305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F80EC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思源宋体 CN Heavy" panose="02020900000000000000" pitchFamily="18" charset="-122"/>
                  </a:rPr>
                  <a:t>二次供水泵站</a:t>
                </a:r>
                <a:endPara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rgbClr val="2F80E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59" name="矩形: 圆角 158"/>
              <p:cNvSpPr/>
              <p:nvPr/>
            </p:nvSpPr>
            <p:spPr>
              <a:xfrm>
                <a:off x="2456126" y="5189793"/>
                <a:ext cx="637844" cy="246693"/>
              </a:xfrm>
              <a:prstGeom prst="roundRect">
                <a:avLst>
                  <a:gd name="adj" fmla="val 50000"/>
                </a:avLst>
              </a:prstGeom>
              <a:noFill/>
              <a:ln w="6350">
                <a:solidFill>
                  <a:srgbClr val="2F80E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rgbClr val="2F80E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0" name="组合 159"/>
            <p:cNvGrpSpPr/>
            <p:nvPr/>
          </p:nvGrpSpPr>
          <p:grpSpPr>
            <a:xfrm>
              <a:off x="13415" y="9073"/>
              <a:ext cx="1278" cy="412"/>
              <a:chOff x="2326996" y="5161041"/>
              <a:chExt cx="910380" cy="305574"/>
            </a:xfrm>
          </p:grpSpPr>
          <p:sp>
            <p:nvSpPr>
              <p:cNvPr id="161" name="文本框 160"/>
              <p:cNvSpPr txBox="1"/>
              <p:nvPr/>
            </p:nvSpPr>
            <p:spPr>
              <a:xfrm>
                <a:off x="2326996" y="5161041"/>
                <a:ext cx="910380" cy="3055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F80EC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思源宋体 CN Heavy" panose="02020900000000000000" pitchFamily="18" charset="-122"/>
                  </a:rPr>
                  <a:t>用水户</a:t>
                </a:r>
                <a:endPara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rgbClr val="2F80E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62" name="矩形: 圆角 161"/>
              <p:cNvSpPr/>
              <p:nvPr/>
            </p:nvSpPr>
            <p:spPr>
              <a:xfrm>
                <a:off x="2456126" y="5189793"/>
                <a:ext cx="637844" cy="246693"/>
              </a:xfrm>
              <a:prstGeom prst="roundRect">
                <a:avLst>
                  <a:gd name="adj" fmla="val 50000"/>
                </a:avLst>
              </a:prstGeom>
              <a:noFill/>
              <a:ln w="6350">
                <a:solidFill>
                  <a:srgbClr val="2F80E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rgbClr val="2F80E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3" name="组合 162"/>
            <p:cNvGrpSpPr/>
            <p:nvPr/>
          </p:nvGrpSpPr>
          <p:grpSpPr>
            <a:xfrm>
              <a:off x="8633" y="6997"/>
              <a:ext cx="1055" cy="412"/>
              <a:chOff x="2326996" y="5161041"/>
              <a:chExt cx="910380" cy="305574"/>
            </a:xfrm>
          </p:grpSpPr>
          <p:sp>
            <p:nvSpPr>
              <p:cNvPr id="164" name="文本框 163"/>
              <p:cNvSpPr txBox="1"/>
              <p:nvPr/>
            </p:nvSpPr>
            <p:spPr>
              <a:xfrm>
                <a:off x="2326996" y="5161041"/>
                <a:ext cx="910380" cy="3055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000" dirty="0">
                    <a:solidFill>
                      <a:srgbClr val="2F80E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思源宋体 CN Heavy" panose="02020900000000000000" pitchFamily="18" charset="-122"/>
                  </a:rPr>
                  <a:t>管网</a:t>
                </a:r>
                <a:endParaRPr kumimoji="0" lang="zh-CN" altLang="en-US" sz="1000" i="0" u="none" strike="noStrike" kern="1200" cap="none" spc="0" normalizeH="0" baseline="0" noProof="0" dirty="0">
                  <a:ln>
                    <a:noFill/>
                  </a:ln>
                  <a:solidFill>
                    <a:srgbClr val="2F80E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思源宋体 CN Heavy" panose="02020900000000000000" pitchFamily="18" charset="-122"/>
                </a:endParaRPr>
              </a:p>
            </p:txBody>
          </p:sp>
          <p:sp>
            <p:nvSpPr>
              <p:cNvPr id="165" name="矩形: 圆角 164"/>
              <p:cNvSpPr/>
              <p:nvPr/>
            </p:nvSpPr>
            <p:spPr>
              <a:xfrm>
                <a:off x="2456126" y="5189793"/>
                <a:ext cx="637844" cy="246693"/>
              </a:xfrm>
              <a:prstGeom prst="roundRect">
                <a:avLst>
                  <a:gd name="adj" fmla="val 50000"/>
                </a:avLst>
              </a:prstGeom>
              <a:noFill/>
              <a:ln w="6350">
                <a:solidFill>
                  <a:srgbClr val="2F80EC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rgbClr val="2F80E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sp>
          <p:nvSpPr>
            <p:cNvPr id="8" name="ppter.com 1"/>
            <p:cNvSpPr/>
            <p:nvPr/>
          </p:nvSpPr>
          <p:spPr>
            <a:xfrm>
              <a:off x="9361430" y="0"/>
              <a:ext cx="2830571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244600" dist="177800" sx="96000" sy="96000" algn="l" rotWithShape="0">
                <a:schemeClr val="accent4">
                  <a:alpha val="3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ppter.com 2"/>
            <p:cNvSpPr/>
            <p:nvPr/>
          </p:nvSpPr>
          <p:spPr>
            <a:xfrm>
              <a:off x="9709773" y="1742861"/>
              <a:ext cx="1036756" cy="1036756"/>
            </a:xfrm>
            <a:prstGeom prst="ellipse">
              <a:avLst/>
            </a:prstGeom>
            <a:gradFill>
              <a:gsLst>
                <a:gs pos="0">
                  <a:srgbClr val="86D2F4"/>
                </a:gs>
                <a:gs pos="80000">
                  <a:srgbClr val="56CCF2"/>
                </a:gs>
              </a:gsLst>
              <a:path path="circle">
                <a:fillToRect r="100000" b="100000"/>
              </a:path>
            </a:gradFill>
            <a:ln>
              <a:noFill/>
            </a:ln>
            <a:effectLst>
              <a:outerShdw blurRad="317500" dist="63500" dir="2700000" algn="tl" rotWithShape="0">
                <a:schemeClr val="accent2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2" name="ppter.com 3"/>
            <p:cNvSpPr/>
            <p:nvPr/>
          </p:nvSpPr>
          <p:spPr>
            <a:xfrm>
              <a:off x="9923309" y="2084960"/>
              <a:ext cx="609685" cy="352558"/>
            </a:xfrm>
            <a:custGeom>
              <a:avLst/>
              <a:gdLst>
                <a:gd name="T0" fmla="*/ 382 w 580"/>
                <a:gd name="T1" fmla="*/ 1 h 336"/>
                <a:gd name="T2" fmla="*/ 197 w 580"/>
                <a:gd name="T3" fmla="*/ 0 h 336"/>
                <a:gd name="T4" fmla="*/ 94 w 580"/>
                <a:gd name="T5" fmla="*/ 336 h 336"/>
                <a:gd name="T6" fmla="*/ 291 w 580"/>
                <a:gd name="T7" fmla="*/ 238 h 336"/>
                <a:gd name="T8" fmla="*/ 487 w 580"/>
                <a:gd name="T9" fmla="*/ 335 h 336"/>
                <a:gd name="T10" fmla="*/ 382 w 580"/>
                <a:gd name="T11" fmla="*/ 1 h 336"/>
                <a:gd name="T12" fmla="*/ 197 w 580"/>
                <a:gd name="T13" fmla="*/ 168 h 336"/>
                <a:gd name="T14" fmla="*/ 135 w 580"/>
                <a:gd name="T15" fmla="*/ 106 h 336"/>
                <a:gd name="T16" fmla="*/ 197 w 580"/>
                <a:gd name="T17" fmla="*/ 43 h 336"/>
                <a:gd name="T18" fmla="*/ 260 w 580"/>
                <a:gd name="T19" fmla="*/ 106 h 336"/>
                <a:gd name="T20" fmla="*/ 197 w 580"/>
                <a:gd name="T21" fmla="*/ 168 h 336"/>
                <a:gd name="T22" fmla="*/ 354 w 580"/>
                <a:gd name="T23" fmla="*/ 112 h 336"/>
                <a:gd name="T24" fmla="*/ 341 w 580"/>
                <a:gd name="T25" fmla="*/ 88 h 336"/>
                <a:gd name="T26" fmla="*/ 365 w 580"/>
                <a:gd name="T27" fmla="*/ 75 h 336"/>
                <a:gd name="T28" fmla="*/ 378 w 580"/>
                <a:gd name="T29" fmla="*/ 99 h 336"/>
                <a:gd name="T30" fmla="*/ 354 w 580"/>
                <a:gd name="T31" fmla="*/ 112 h 336"/>
                <a:gd name="T32" fmla="*/ 452 w 580"/>
                <a:gd name="T33" fmla="*/ 128 h 336"/>
                <a:gd name="T34" fmla="*/ 428 w 580"/>
                <a:gd name="T35" fmla="*/ 141 h 336"/>
                <a:gd name="T36" fmla="*/ 415 w 580"/>
                <a:gd name="T37" fmla="*/ 117 h 336"/>
                <a:gd name="T38" fmla="*/ 439 w 580"/>
                <a:gd name="T39" fmla="*/ 104 h 336"/>
                <a:gd name="T40" fmla="*/ 452 w 580"/>
                <a:gd name="T41" fmla="*/ 128 h 336"/>
                <a:gd name="T42" fmla="*/ 427 w 580"/>
                <a:gd name="T43" fmla="*/ 83 h 336"/>
                <a:gd name="T44" fmla="*/ 403 w 580"/>
                <a:gd name="T45" fmla="*/ 96 h 336"/>
                <a:gd name="T46" fmla="*/ 390 w 580"/>
                <a:gd name="T47" fmla="*/ 71 h 336"/>
                <a:gd name="T48" fmla="*/ 414 w 580"/>
                <a:gd name="T49" fmla="*/ 59 h 336"/>
                <a:gd name="T50" fmla="*/ 427 w 580"/>
                <a:gd name="T51" fmla="*/ 83 h 336"/>
                <a:gd name="T52" fmla="*/ 401 w 580"/>
                <a:gd name="T53" fmla="*/ 143 h 336"/>
                <a:gd name="T54" fmla="*/ 377 w 580"/>
                <a:gd name="T55" fmla="*/ 156 h 336"/>
                <a:gd name="T56" fmla="*/ 364 w 580"/>
                <a:gd name="T57" fmla="*/ 132 h 336"/>
                <a:gd name="T58" fmla="*/ 388 w 580"/>
                <a:gd name="T59" fmla="*/ 119 h 336"/>
                <a:gd name="T60" fmla="*/ 401 w 580"/>
                <a:gd name="T61" fmla="*/ 143 h 336"/>
                <a:gd name="T62" fmla="*/ 229 w 580"/>
                <a:gd name="T63" fmla="*/ 107 h 336"/>
                <a:gd name="T64" fmla="*/ 197 w 580"/>
                <a:gd name="T65" fmla="*/ 139 h 336"/>
                <a:gd name="T66" fmla="*/ 165 w 580"/>
                <a:gd name="T67" fmla="*/ 107 h 336"/>
                <a:gd name="T68" fmla="*/ 197 w 580"/>
                <a:gd name="T69" fmla="*/ 74 h 336"/>
                <a:gd name="T70" fmla="*/ 229 w 580"/>
                <a:gd name="T71" fmla="*/ 107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80" h="336">
                  <a:moveTo>
                    <a:pt x="382" y="1"/>
                  </a:moveTo>
                  <a:cubicBezTo>
                    <a:pt x="313" y="35"/>
                    <a:pt x="268" y="32"/>
                    <a:pt x="197" y="0"/>
                  </a:cubicBezTo>
                  <a:cubicBezTo>
                    <a:pt x="72" y="0"/>
                    <a:pt x="0" y="336"/>
                    <a:pt x="94" y="336"/>
                  </a:cubicBezTo>
                  <a:cubicBezTo>
                    <a:pt x="172" y="336"/>
                    <a:pt x="183" y="238"/>
                    <a:pt x="291" y="238"/>
                  </a:cubicBezTo>
                  <a:cubicBezTo>
                    <a:pt x="378" y="238"/>
                    <a:pt x="429" y="335"/>
                    <a:pt x="487" y="335"/>
                  </a:cubicBezTo>
                  <a:cubicBezTo>
                    <a:pt x="580" y="335"/>
                    <a:pt x="486" y="1"/>
                    <a:pt x="382" y="1"/>
                  </a:cubicBezTo>
                  <a:close/>
                  <a:moveTo>
                    <a:pt x="197" y="168"/>
                  </a:moveTo>
                  <a:cubicBezTo>
                    <a:pt x="163" y="168"/>
                    <a:pt x="135" y="140"/>
                    <a:pt x="135" y="106"/>
                  </a:cubicBezTo>
                  <a:cubicBezTo>
                    <a:pt x="135" y="71"/>
                    <a:pt x="163" y="43"/>
                    <a:pt x="197" y="43"/>
                  </a:cubicBezTo>
                  <a:cubicBezTo>
                    <a:pt x="232" y="43"/>
                    <a:pt x="260" y="71"/>
                    <a:pt x="260" y="106"/>
                  </a:cubicBezTo>
                  <a:cubicBezTo>
                    <a:pt x="260" y="140"/>
                    <a:pt x="232" y="168"/>
                    <a:pt x="197" y="168"/>
                  </a:cubicBezTo>
                  <a:close/>
                  <a:moveTo>
                    <a:pt x="354" y="112"/>
                  </a:moveTo>
                  <a:cubicBezTo>
                    <a:pt x="344" y="109"/>
                    <a:pt x="338" y="98"/>
                    <a:pt x="341" y="88"/>
                  </a:cubicBezTo>
                  <a:cubicBezTo>
                    <a:pt x="344" y="78"/>
                    <a:pt x="355" y="72"/>
                    <a:pt x="365" y="75"/>
                  </a:cubicBezTo>
                  <a:cubicBezTo>
                    <a:pt x="376" y="78"/>
                    <a:pt x="381" y="89"/>
                    <a:pt x="378" y="99"/>
                  </a:cubicBezTo>
                  <a:cubicBezTo>
                    <a:pt x="375" y="110"/>
                    <a:pt x="364" y="115"/>
                    <a:pt x="354" y="112"/>
                  </a:cubicBezTo>
                  <a:close/>
                  <a:moveTo>
                    <a:pt x="452" y="128"/>
                  </a:moveTo>
                  <a:cubicBezTo>
                    <a:pt x="449" y="139"/>
                    <a:pt x="438" y="144"/>
                    <a:pt x="428" y="141"/>
                  </a:cubicBezTo>
                  <a:cubicBezTo>
                    <a:pt x="417" y="138"/>
                    <a:pt x="412" y="127"/>
                    <a:pt x="415" y="117"/>
                  </a:cubicBezTo>
                  <a:cubicBezTo>
                    <a:pt x="418" y="107"/>
                    <a:pt x="429" y="101"/>
                    <a:pt x="439" y="104"/>
                  </a:cubicBezTo>
                  <a:cubicBezTo>
                    <a:pt x="449" y="107"/>
                    <a:pt x="455" y="118"/>
                    <a:pt x="452" y="128"/>
                  </a:cubicBezTo>
                  <a:close/>
                  <a:moveTo>
                    <a:pt x="427" y="83"/>
                  </a:moveTo>
                  <a:cubicBezTo>
                    <a:pt x="424" y="93"/>
                    <a:pt x="413" y="99"/>
                    <a:pt x="403" y="96"/>
                  </a:cubicBezTo>
                  <a:cubicBezTo>
                    <a:pt x="393" y="93"/>
                    <a:pt x="387" y="82"/>
                    <a:pt x="390" y="71"/>
                  </a:cubicBezTo>
                  <a:cubicBezTo>
                    <a:pt x="393" y="61"/>
                    <a:pt x="404" y="56"/>
                    <a:pt x="414" y="59"/>
                  </a:cubicBezTo>
                  <a:cubicBezTo>
                    <a:pt x="424" y="62"/>
                    <a:pt x="430" y="73"/>
                    <a:pt x="427" y="83"/>
                  </a:cubicBezTo>
                  <a:close/>
                  <a:moveTo>
                    <a:pt x="401" y="143"/>
                  </a:moveTo>
                  <a:cubicBezTo>
                    <a:pt x="398" y="153"/>
                    <a:pt x="387" y="159"/>
                    <a:pt x="377" y="156"/>
                  </a:cubicBezTo>
                  <a:cubicBezTo>
                    <a:pt x="367" y="153"/>
                    <a:pt x="361" y="142"/>
                    <a:pt x="364" y="132"/>
                  </a:cubicBezTo>
                  <a:cubicBezTo>
                    <a:pt x="367" y="121"/>
                    <a:pt x="378" y="116"/>
                    <a:pt x="388" y="119"/>
                  </a:cubicBezTo>
                  <a:cubicBezTo>
                    <a:pt x="398" y="122"/>
                    <a:pt x="404" y="133"/>
                    <a:pt x="401" y="143"/>
                  </a:cubicBezTo>
                  <a:close/>
                  <a:moveTo>
                    <a:pt x="229" y="107"/>
                  </a:moveTo>
                  <a:cubicBezTo>
                    <a:pt x="229" y="124"/>
                    <a:pt x="215" y="139"/>
                    <a:pt x="197" y="139"/>
                  </a:cubicBezTo>
                  <a:cubicBezTo>
                    <a:pt x="179" y="139"/>
                    <a:pt x="165" y="124"/>
                    <a:pt x="165" y="107"/>
                  </a:cubicBezTo>
                  <a:cubicBezTo>
                    <a:pt x="165" y="89"/>
                    <a:pt x="179" y="74"/>
                    <a:pt x="197" y="74"/>
                  </a:cubicBezTo>
                  <a:cubicBezTo>
                    <a:pt x="215" y="74"/>
                    <a:pt x="229" y="89"/>
                    <a:pt x="229" y="10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ppter.com 4"/>
            <p:cNvSpPr txBox="1"/>
            <p:nvPr/>
          </p:nvSpPr>
          <p:spPr>
            <a:xfrm>
              <a:off x="9709773" y="3070877"/>
              <a:ext cx="2040783" cy="434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500"/>
                </a:spcBef>
                <a:defRPr/>
              </a:pPr>
              <a:r>
                <a:rPr lang="zh-CN" altLang="en-US" sz="2000" b="1" dirty="0">
                  <a:gradFill flip="none" rotWithShape="1">
                    <a:gsLst>
                      <a:gs pos="0">
                        <a:schemeClr val="accent2">
                          <a:lumMod val="90000"/>
                          <a:lumOff val="10000"/>
                        </a:schemeClr>
                      </a:gs>
                      <a:gs pos="80000">
                        <a:schemeClr val="accent2">
                          <a:lumMod val="90000"/>
                        </a:schemeClr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应急管理与协同</a:t>
              </a:r>
              <a:endParaRPr lang="zh-CN" altLang="en-US" sz="2000" b="1" dirty="0">
                <a:gradFill flip="none" rotWithShape="1">
                  <a:gsLst>
                    <a:gs pos="0">
                      <a:schemeClr val="accent2">
                        <a:lumMod val="90000"/>
                        <a:lumOff val="10000"/>
                      </a:schemeClr>
                    </a:gs>
                    <a:gs pos="80000">
                      <a:schemeClr val="accent2">
                        <a:lumMod val="9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8" name="ppter.com 7"/>
            <p:cNvSpPr/>
            <p:nvPr/>
          </p:nvSpPr>
          <p:spPr>
            <a:xfrm>
              <a:off x="6537287" y="0"/>
              <a:ext cx="2824143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244600" dist="177800" sx="96000" sy="96000" algn="l" rotWithShape="0">
                <a:schemeClr val="accent3">
                  <a:alpha val="3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9" name="Group 6"/>
            <p:cNvGrpSpPr/>
            <p:nvPr/>
          </p:nvGrpSpPr>
          <p:grpSpPr>
            <a:xfrm>
              <a:off x="6885630" y="1742861"/>
              <a:ext cx="1036756" cy="1036756"/>
              <a:chOff x="6888067" y="1742861"/>
              <a:chExt cx="1036756" cy="1036756"/>
            </a:xfrm>
          </p:grpSpPr>
          <p:sp>
            <p:nvSpPr>
              <p:cNvPr id="20" name="ppter.com 8"/>
              <p:cNvSpPr/>
              <p:nvPr/>
            </p:nvSpPr>
            <p:spPr>
              <a:xfrm>
                <a:off x="6888067" y="1742861"/>
                <a:ext cx="1036756" cy="1036756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70000"/>
                      <a:lumOff val="30000"/>
                    </a:schemeClr>
                  </a:gs>
                  <a:gs pos="80000">
                    <a:srgbClr val="5A9AF0"/>
                  </a:gs>
                </a:gsLst>
                <a:path path="circle">
                  <a:fillToRect r="100000" b="100000"/>
                </a:path>
              </a:gradFill>
              <a:ln>
                <a:noFill/>
              </a:ln>
              <a:effectLst>
                <a:outerShdw blurRad="317500" dist="63500" dir="2700000" algn="tl" rotWithShape="0">
                  <a:schemeClr val="accent3">
                    <a:alpha val="5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21" name="ppter.com 9"/>
              <p:cNvSpPr/>
              <p:nvPr/>
            </p:nvSpPr>
            <p:spPr>
              <a:xfrm>
                <a:off x="7107020" y="1956396"/>
                <a:ext cx="598851" cy="609685"/>
              </a:xfrm>
              <a:custGeom>
                <a:avLst/>
                <a:gdLst>
                  <a:gd name="connsiteX0" fmla="*/ 298386 w 596772"/>
                  <a:gd name="connsiteY0" fmla="*/ 350266 h 607568"/>
                  <a:gd name="connsiteX1" fmla="*/ 280870 w 596772"/>
                  <a:gd name="connsiteY1" fmla="*/ 413019 h 607568"/>
                  <a:gd name="connsiteX2" fmla="*/ 298386 w 596772"/>
                  <a:gd name="connsiteY2" fmla="*/ 475619 h 607568"/>
                  <a:gd name="connsiteX3" fmla="*/ 315902 w 596772"/>
                  <a:gd name="connsiteY3" fmla="*/ 413019 h 607568"/>
                  <a:gd name="connsiteX4" fmla="*/ 298386 w 596772"/>
                  <a:gd name="connsiteY4" fmla="*/ 350266 h 607568"/>
                  <a:gd name="connsiteX5" fmla="*/ 402253 w 596772"/>
                  <a:gd name="connsiteY5" fmla="*/ 291656 h 607568"/>
                  <a:gd name="connsiteX6" fmla="*/ 354007 w 596772"/>
                  <a:gd name="connsiteY6" fmla="*/ 301629 h 607568"/>
                  <a:gd name="connsiteX7" fmla="*/ 389193 w 596772"/>
                  <a:gd name="connsiteY7" fmla="*/ 413019 h 607568"/>
                  <a:gd name="connsiteX8" fmla="*/ 354007 w 596772"/>
                  <a:gd name="connsiteY8" fmla="*/ 524409 h 607568"/>
                  <a:gd name="connsiteX9" fmla="*/ 402253 w 596772"/>
                  <a:gd name="connsiteY9" fmla="*/ 534382 h 607568"/>
                  <a:gd name="connsiteX10" fmla="*/ 523482 w 596772"/>
                  <a:gd name="connsiteY10" fmla="*/ 413019 h 607568"/>
                  <a:gd name="connsiteX11" fmla="*/ 402253 w 596772"/>
                  <a:gd name="connsiteY11" fmla="*/ 291656 h 607568"/>
                  <a:gd name="connsiteX12" fmla="*/ 194520 w 596772"/>
                  <a:gd name="connsiteY12" fmla="*/ 291656 h 607568"/>
                  <a:gd name="connsiteX13" fmla="*/ 73291 w 596772"/>
                  <a:gd name="connsiteY13" fmla="*/ 413019 h 607568"/>
                  <a:gd name="connsiteX14" fmla="*/ 194520 w 596772"/>
                  <a:gd name="connsiteY14" fmla="*/ 534382 h 607568"/>
                  <a:gd name="connsiteX15" fmla="*/ 242765 w 596772"/>
                  <a:gd name="connsiteY15" fmla="*/ 524409 h 607568"/>
                  <a:gd name="connsiteX16" fmla="*/ 207580 w 596772"/>
                  <a:gd name="connsiteY16" fmla="*/ 413019 h 607568"/>
                  <a:gd name="connsiteX17" fmla="*/ 242765 w 596772"/>
                  <a:gd name="connsiteY17" fmla="*/ 301629 h 607568"/>
                  <a:gd name="connsiteX18" fmla="*/ 194520 w 596772"/>
                  <a:gd name="connsiteY18" fmla="*/ 291656 h 607568"/>
                  <a:gd name="connsiteX19" fmla="*/ 194520 w 596772"/>
                  <a:gd name="connsiteY19" fmla="*/ 218470 h 607568"/>
                  <a:gd name="connsiteX20" fmla="*/ 298386 w 596772"/>
                  <a:gd name="connsiteY20" fmla="*/ 248542 h 607568"/>
                  <a:gd name="connsiteX21" fmla="*/ 402253 w 596772"/>
                  <a:gd name="connsiteY21" fmla="*/ 218470 h 607568"/>
                  <a:gd name="connsiteX22" fmla="*/ 596772 w 596772"/>
                  <a:gd name="connsiteY22" fmla="*/ 413019 h 607568"/>
                  <a:gd name="connsiteX23" fmla="*/ 402253 w 596772"/>
                  <a:gd name="connsiteY23" fmla="*/ 607568 h 607568"/>
                  <a:gd name="connsiteX24" fmla="*/ 298386 w 596772"/>
                  <a:gd name="connsiteY24" fmla="*/ 577496 h 607568"/>
                  <a:gd name="connsiteX25" fmla="*/ 194520 w 596772"/>
                  <a:gd name="connsiteY25" fmla="*/ 607568 h 607568"/>
                  <a:gd name="connsiteX26" fmla="*/ 0 w 596772"/>
                  <a:gd name="connsiteY26" fmla="*/ 413019 h 607568"/>
                  <a:gd name="connsiteX27" fmla="*/ 194520 w 596772"/>
                  <a:gd name="connsiteY27" fmla="*/ 218470 h 607568"/>
                  <a:gd name="connsiteX28" fmla="*/ 246912 w 596772"/>
                  <a:gd name="connsiteY28" fmla="*/ 0 h 607568"/>
                  <a:gd name="connsiteX29" fmla="*/ 298386 w 596772"/>
                  <a:gd name="connsiteY29" fmla="*/ 21784 h 607568"/>
                  <a:gd name="connsiteX30" fmla="*/ 349859 w 596772"/>
                  <a:gd name="connsiteY30" fmla="*/ 0 h 607568"/>
                  <a:gd name="connsiteX31" fmla="*/ 421769 w 596772"/>
                  <a:gd name="connsiteY31" fmla="*/ 71797 h 607568"/>
                  <a:gd name="connsiteX32" fmla="*/ 363381 w 596772"/>
                  <a:gd name="connsiteY32" fmla="*/ 164304 h 607568"/>
                  <a:gd name="connsiteX33" fmla="*/ 309141 w 596772"/>
                  <a:gd name="connsiteY33" fmla="*/ 204805 h 607568"/>
                  <a:gd name="connsiteX34" fmla="*/ 298386 w 596772"/>
                  <a:gd name="connsiteY34" fmla="*/ 208027 h 607568"/>
                  <a:gd name="connsiteX35" fmla="*/ 287630 w 596772"/>
                  <a:gd name="connsiteY35" fmla="*/ 204805 h 607568"/>
                  <a:gd name="connsiteX36" fmla="*/ 233390 w 596772"/>
                  <a:gd name="connsiteY36" fmla="*/ 164304 h 607568"/>
                  <a:gd name="connsiteX37" fmla="*/ 175002 w 596772"/>
                  <a:gd name="connsiteY37" fmla="*/ 71797 h 607568"/>
                  <a:gd name="connsiteX38" fmla="*/ 246912 w 596772"/>
                  <a:gd name="connsiteY38" fmla="*/ 0 h 607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596772" h="607568">
                    <a:moveTo>
                      <a:pt x="298386" y="350266"/>
                    </a:moveTo>
                    <a:cubicBezTo>
                      <a:pt x="287323" y="368678"/>
                      <a:pt x="280870" y="390158"/>
                      <a:pt x="280870" y="413019"/>
                    </a:cubicBezTo>
                    <a:cubicBezTo>
                      <a:pt x="280870" y="435880"/>
                      <a:pt x="287323" y="457360"/>
                      <a:pt x="298386" y="475619"/>
                    </a:cubicBezTo>
                    <a:cubicBezTo>
                      <a:pt x="309449" y="457360"/>
                      <a:pt x="315902" y="435880"/>
                      <a:pt x="315902" y="413019"/>
                    </a:cubicBezTo>
                    <a:cubicBezTo>
                      <a:pt x="315902" y="390158"/>
                      <a:pt x="309449" y="368678"/>
                      <a:pt x="298386" y="350266"/>
                    </a:cubicBezTo>
                    <a:close/>
                    <a:moveTo>
                      <a:pt x="402253" y="291656"/>
                    </a:moveTo>
                    <a:cubicBezTo>
                      <a:pt x="385044" y="291656"/>
                      <a:pt x="368757" y="295185"/>
                      <a:pt x="354007" y="301629"/>
                    </a:cubicBezTo>
                    <a:cubicBezTo>
                      <a:pt x="376132" y="333236"/>
                      <a:pt x="389193" y="371593"/>
                      <a:pt x="389193" y="413019"/>
                    </a:cubicBezTo>
                    <a:cubicBezTo>
                      <a:pt x="389193" y="454445"/>
                      <a:pt x="376132" y="492803"/>
                      <a:pt x="354007" y="524409"/>
                    </a:cubicBezTo>
                    <a:cubicBezTo>
                      <a:pt x="368757" y="530700"/>
                      <a:pt x="385044" y="534382"/>
                      <a:pt x="402253" y="534382"/>
                    </a:cubicBezTo>
                    <a:cubicBezTo>
                      <a:pt x="469090" y="534382"/>
                      <a:pt x="523482" y="479915"/>
                      <a:pt x="523482" y="413019"/>
                    </a:cubicBezTo>
                    <a:cubicBezTo>
                      <a:pt x="523482" y="346124"/>
                      <a:pt x="469090" y="291656"/>
                      <a:pt x="402253" y="291656"/>
                    </a:cubicBezTo>
                    <a:close/>
                    <a:moveTo>
                      <a:pt x="194520" y="291656"/>
                    </a:moveTo>
                    <a:cubicBezTo>
                      <a:pt x="127682" y="291656"/>
                      <a:pt x="73291" y="346124"/>
                      <a:pt x="73291" y="413019"/>
                    </a:cubicBezTo>
                    <a:cubicBezTo>
                      <a:pt x="73291" y="479915"/>
                      <a:pt x="127682" y="534382"/>
                      <a:pt x="194520" y="534382"/>
                    </a:cubicBezTo>
                    <a:cubicBezTo>
                      <a:pt x="211728" y="534382"/>
                      <a:pt x="228015" y="530853"/>
                      <a:pt x="242765" y="524409"/>
                    </a:cubicBezTo>
                    <a:cubicBezTo>
                      <a:pt x="220640" y="492803"/>
                      <a:pt x="207580" y="454445"/>
                      <a:pt x="207580" y="413019"/>
                    </a:cubicBezTo>
                    <a:cubicBezTo>
                      <a:pt x="207580" y="371593"/>
                      <a:pt x="220640" y="333236"/>
                      <a:pt x="242765" y="301629"/>
                    </a:cubicBezTo>
                    <a:cubicBezTo>
                      <a:pt x="228015" y="295185"/>
                      <a:pt x="211728" y="291656"/>
                      <a:pt x="194520" y="291656"/>
                    </a:cubicBezTo>
                    <a:close/>
                    <a:moveTo>
                      <a:pt x="194520" y="218470"/>
                    </a:moveTo>
                    <a:cubicBezTo>
                      <a:pt x="232778" y="218470"/>
                      <a:pt x="268271" y="229517"/>
                      <a:pt x="298386" y="248542"/>
                    </a:cubicBezTo>
                    <a:cubicBezTo>
                      <a:pt x="328501" y="229517"/>
                      <a:pt x="363994" y="218470"/>
                      <a:pt x="402253" y="218470"/>
                    </a:cubicBezTo>
                    <a:cubicBezTo>
                      <a:pt x="509500" y="218470"/>
                      <a:pt x="596772" y="305772"/>
                      <a:pt x="596772" y="413019"/>
                    </a:cubicBezTo>
                    <a:cubicBezTo>
                      <a:pt x="596772" y="520267"/>
                      <a:pt x="509500" y="607568"/>
                      <a:pt x="402253" y="607568"/>
                    </a:cubicBezTo>
                    <a:cubicBezTo>
                      <a:pt x="363994" y="607568"/>
                      <a:pt x="328501" y="596521"/>
                      <a:pt x="298386" y="577496"/>
                    </a:cubicBezTo>
                    <a:cubicBezTo>
                      <a:pt x="268271" y="596521"/>
                      <a:pt x="232778" y="607568"/>
                      <a:pt x="194520" y="607568"/>
                    </a:cubicBezTo>
                    <a:cubicBezTo>
                      <a:pt x="87273" y="607568"/>
                      <a:pt x="0" y="520267"/>
                      <a:pt x="0" y="413019"/>
                    </a:cubicBezTo>
                    <a:cubicBezTo>
                      <a:pt x="0" y="305772"/>
                      <a:pt x="87273" y="218470"/>
                      <a:pt x="194520" y="218470"/>
                    </a:cubicBezTo>
                    <a:close/>
                    <a:moveTo>
                      <a:pt x="246912" y="0"/>
                    </a:moveTo>
                    <a:cubicBezTo>
                      <a:pt x="267040" y="0"/>
                      <a:pt x="285325" y="8284"/>
                      <a:pt x="298386" y="21784"/>
                    </a:cubicBezTo>
                    <a:cubicBezTo>
                      <a:pt x="311446" y="8284"/>
                      <a:pt x="329731" y="0"/>
                      <a:pt x="349859" y="0"/>
                    </a:cubicBezTo>
                    <a:cubicBezTo>
                      <a:pt x="389502" y="0"/>
                      <a:pt x="421769" y="32216"/>
                      <a:pt x="421769" y="71797"/>
                    </a:cubicBezTo>
                    <a:cubicBezTo>
                      <a:pt x="421769" y="99718"/>
                      <a:pt x="402716" y="129940"/>
                      <a:pt x="363381" y="164304"/>
                    </a:cubicBezTo>
                    <a:cubicBezTo>
                      <a:pt x="336645" y="187623"/>
                      <a:pt x="310217" y="204191"/>
                      <a:pt x="309141" y="204805"/>
                    </a:cubicBezTo>
                    <a:cubicBezTo>
                      <a:pt x="305915" y="206953"/>
                      <a:pt x="302073" y="208027"/>
                      <a:pt x="298386" y="208027"/>
                    </a:cubicBezTo>
                    <a:cubicBezTo>
                      <a:pt x="294698" y="208027"/>
                      <a:pt x="290857" y="206953"/>
                      <a:pt x="287630" y="204805"/>
                    </a:cubicBezTo>
                    <a:cubicBezTo>
                      <a:pt x="286401" y="204191"/>
                      <a:pt x="260126" y="187623"/>
                      <a:pt x="233390" y="164304"/>
                    </a:cubicBezTo>
                    <a:cubicBezTo>
                      <a:pt x="194055" y="129940"/>
                      <a:pt x="175002" y="99718"/>
                      <a:pt x="175002" y="71797"/>
                    </a:cubicBezTo>
                    <a:cubicBezTo>
                      <a:pt x="175002" y="32216"/>
                      <a:pt x="207269" y="0"/>
                      <a:pt x="246912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2" name="ppter.com 10"/>
            <p:cNvSpPr txBox="1"/>
            <p:nvPr/>
          </p:nvSpPr>
          <p:spPr>
            <a:xfrm>
              <a:off x="6824634" y="3068957"/>
              <a:ext cx="1816858" cy="434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500"/>
                </a:spcBef>
                <a:defRPr/>
              </a:pPr>
              <a:r>
                <a:rPr lang="zh-CN" altLang="en-US" sz="2000" b="1" dirty="0">
                  <a:gradFill flip="none" rotWithShape="1">
                    <a:gsLst>
                      <a:gs pos="0">
                        <a:schemeClr val="accent3">
                          <a:lumMod val="90000"/>
                          <a:lumOff val="10000"/>
                        </a:schemeClr>
                      </a:gs>
                      <a:gs pos="80000">
                        <a:schemeClr val="accent3">
                          <a:lumMod val="90000"/>
                        </a:schemeClr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水质安全保障</a:t>
              </a:r>
              <a:endParaRPr lang="zh-CN" altLang="en-US" sz="2000" b="1" dirty="0">
                <a:gradFill flip="none" rotWithShape="1">
                  <a:gsLst>
                    <a:gs pos="0">
                      <a:schemeClr val="accent3">
                        <a:lumMod val="90000"/>
                        <a:lumOff val="10000"/>
                      </a:schemeClr>
                    </a:gs>
                    <a:gs pos="80000">
                      <a:schemeClr val="accent3">
                        <a:lumMod val="9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1" name="ppter.com 11"/>
            <p:cNvSpPr txBox="1"/>
            <p:nvPr/>
          </p:nvSpPr>
          <p:spPr>
            <a:xfrm>
              <a:off x="6720436" y="3805765"/>
              <a:ext cx="2040783" cy="1144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06045" algn="just">
                <a:lnSpc>
                  <a:spcPct val="200000"/>
                </a:lnSpc>
                <a:spcBef>
                  <a:spcPts val="500"/>
                </a:spcBef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从水源到龙头全流程水质监测，异常数据触发报警与应急预案。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ppter.com 13"/>
            <p:cNvSpPr/>
            <p:nvPr/>
          </p:nvSpPr>
          <p:spPr>
            <a:xfrm>
              <a:off x="3713144" y="0"/>
              <a:ext cx="2824143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244600" dist="177800" sx="96000" sy="96000" algn="l" rotWithShape="0">
                <a:schemeClr val="accent2">
                  <a:alpha val="3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7" name="Group 5"/>
            <p:cNvGrpSpPr/>
            <p:nvPr/>
          </p:nvGrpSpPr>
          <p:grpSpPr>
            <a:xfrm>
              <a:off x="4061487" y="1742861"/>
              <a:ext cx="1036756" cy="1036756"/>
              <a:chOff x="4052316" y="1742861"/>
              <a:chExt cx="1036756" cy="1036756"/>
            </a:xfrm>
          </p:grpSpPr>
          <p:sp>
            <p:nvSpPr>
              <p:cNvPr id="38" name="ppter.com 14"/>
              <p:cNvSpPr/>
              <p:nvPr/>
            </p:nvSpPr>
            <p:spPr>
              <a:xfrm>
                <a:off x="4052316" y="1742861"/>
                <a:ext cx="1036756" cy="1036756"/>
              </a:xfrm>
              <a:prstGeom prst="ellipse">
                <a:avLst/>
              </a:prstGeom>
              <a:gradFill>
                <a:gsLst>
                  <a:gs pos="0">
                    <a:srgbClr val="86D2F4"/>
                  </a:gs>
                  <a:gs pos="80000">
                    <a:srgbClr val="56CCF2"/>
                  </a:gs>
                </a:gsLst>
                <a:path path="circle">
                  <a:fillToRect r="100000" b="100000"/>
                </a:path>
              </a:gradFill>
              <a:ln>
                <a:noFill/>
              </a:ln>
              <a:effectLst>
                <a:outerShdw blurRad="317500" dist="63500" dir="2700000" algn="tl" rotWithShape="0">
                  <a:schemeClr val="accent2">
                    <a:alpha val="5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39" name="ppter.com 15"/>
              <p:cNvSpPr/>
              <p:nvPr/>
            </p:nvSpPr>
            <p:spPr>
              <a:xfrm>
                <a:off x="4287004" y="2032608"/>
                <a:ext cx="567380" cy="457263"/>
              </a:xfrm>
              <a:custGeom>
                <a:avLst/>
                <a:gdLst>
                  <a:gd name="connsiteX0" fmla="*/ 205376 w 586505"/>
                  <a:gd name="connsiteY0" fmla="*/ 414381 h 472676"/>
                  <a:gd name="connsiteX1" fmla="*/ 381205 w 586505"/>
                  <a:gd name="connsiteY1" fmla="*/ 414381 h 472676"/>
                  <a:gd name="connsiteX2" fmla="*/ 440224 w 586505"/>
                  <a:gd name="connsiteY2" fmla="*/ 472676 h 472676"/>
                  <a:gd name="connsiteX3" fmla="*/ 146971 w 586505"/>
                  <a:gd name="connsiteY3" fmla="*/ 472676 h 472676"/>
                  <a:gd name="connsiteX4" fmla="*/ 334443 w 586505"/>
                  <a:gd name="connsiteY4" fmla="*/ 103116 h 472676"/>
                  <a:gd name="connsiteX5" fmla="*/ 290794 w 586505"/>
                  <a:gd name="connsiteY5" fmla="*/ 147309 h 472676"/>
                  <a:gd name="connsiteX6" fmla="*/ 292023 w 586505"/>
                  <a:gd name="connsiteY6" fmla="*/ 157130 h 472676"/>
                  <a:gd name="connsiteX7" fmla="*/ 201035 w 586505"/>
                  <a:gd name="connsiteY7" fmla="*/ 111095 h 472676"/>
                  <a:gd name="connsiteX8" fmla="*/ 194887 w 586505"/>
                  <a:gd name="connsiteY8" fmla="*/ 133192 h 472676"/>
                  <a:gd name="connsiteX9" fmla="*/ 214560 w 586505"/>
                  <a:gd name="connsiteY9" fmla="*/ 170019 h 472676"/>
                  <a:gd name="connsiteX10" fmla="*/ 194887 w 586505"/>
                  <a:gd name="connsiteY10" fmla="*/ 164495 h 472676"/>
                  <a:gd name="connsiteX11" fmla="*/ 194887 w 586505"/>
                  <a:gd name="connsiteY11" fmla="*/ 165109 h 472676"/>
                  <a:gd name="connsiteX12" fmla="*/ 229930 w 586505"/>
                  <a:gd name="connsiteY12" fmla="*/ 208074 h 472676"/>
                  <a:gd name="connsiteX13" fmla="*/ 218249 w 586505"/>
                  <a:gd name="connsiteY13" fmla="*/ 209915 h 472676"/>
                  <a:gd name="connsiteX14" fmla="*/ 210257 w 586505"/>
                  <a:gd name="connsiteY14" fmla="*/ 208688 h 472676"/>
                  <a:gd name="connsiteX15" fmla="*/ 251447 w 586505"/>
                  <a:gd name="connsiteY15" fmla="*/ 239377 h 472676"/>
                  <a:gd name="connsiteX16" fmla="*/ 196731 w 586505"/>
                  <a:gd name="connsiteY16" fmla="*/ 258404 h 472676"/>
                  <a:gd name="connsiteX17" fmla="*/ 186280 w 586505"/>
                  <a:gd name="connsiteY17" fmla="*/ 257791 h 472676"/>
                  <a:gd name="connsiteX18" fmla="*/ 253292 w 586505"/>
                  <a:gd name="connsiteY18" fmla="*/ 277432 h 472676"/>
                  <a:gd name="connsiteX19" fmla="*/ 378708 w 586505"/>
                  <a:gd name="connsiteY19" fmla="*/ 152219 h 472676"/>
                  <a:gd name="connsiteX20" fmla="*/ 378708 w 586505"/>
                  <a:gd name="connsiteY20" fmla="*/ 146695 h 472676"/>
                  <a:gd name="connsiteX21" fmla="*/ 400840 w 586505"/>
                  <a:gd name="connsiteY21" fmla="*/ 123985 h 472676"/>
                  <a:gd name="connsiteX22" fmla="*/ 375634 w 586505"/>
                  <a:gd name="connsiteY22" fmla="*/ 130737 h 472676"/>
                  <a:gd name="connsiteX23" fmla="*/ 394692 w 586505"/>
                  <a:gd name="connsiteY23" fmla="*/ 106185 h 472676"/>
                  <a:gd name="connsiteX24" fmla="*/ 367027 w 586505"/>
                  <a:gd name="connsiteY24" fmla="*/ 117233 h 472676"/>
                  <a:gd name="connsiteX25" fmla="*/ 334443 w 586505"/>
                  <a:gd name="connsiteY25" fmla="*/ 103116 h 472676"/>
                  <a:gd name="connsiteX26" fmla="*/ 0 w 586505"/>
                  <a:gd name="connsiteY26" fmla="*/ 0 h 472676"/>
                  <a:gd name="connsiteX27" fmla="*/ 586505 w 586505"/>
                  <a:gd name="connsiteY27" fmla="*/ 0 h 472676"/>
                  <a:gd name="connsiteX28" fmla="*/ 586505 w 586505"/>
                  <a:gd name="connsiteY28" fmla="*/ 380548 h 472676"/>
                  <a:gd name="connsiteX29" fmla="*/ 0 w 586505"/>
                  <a:gd name="connsiteY29" fmla="*/ 380548 h 472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86505" h="472676">
                    <a:moveTo>
                      <a:pt x="205376" y="414381"/>
                    </a:moveTo>
                    <a:lnTo>
                      <a:pt x="381205" y="414381"/>
                    </a:lnTo>
                    <a:lnTo>
                      <a:pt x="440224" y="472676"/>
                    </a:lnTo>
                    <a:lnTo>
                      <a:pt x="146971" y="472676"/>
                    </a:lnTo>
                    <a:close/>
                    <a:moveTo>
                      <a:pt x="334443" y="103116"/>
                    </a:moveTo>
                    <a:cubicBezTo>
                      <a:pt x="310467" y="103116"/>
                      <a:pt x="290794" y="122757"/>
                      <a:pt x="290794" y="147309"/>
                    </a:cubicBezTo>
                    <a:cubicBezTo>
                      <a:pt x="290794" y="150378"/>
                      <a:pt x="290794" y="154061"/>
                      <a:pt x="292023" y="157130"/>
                    </a:cubicBezTo>
                    <a:cubicBezTo>
                      <a:pt x="255136" y="155288"/>
                      <a:pt x="222552" y="138102"/>
                      <a:pt x="201035" y="111095"/>
                    </a:cubicBezTo>
                    <a:cubicBezTo>
                      <a:pt x="197346" y="117847"/>
                      <a:pt x="194887" y="125213"/>
                      <a:pt x="194887" y="133192"/>
                    </a:cubicBezTo>
                    <a:cubicBezTo>
                      <a:pt x="194887" y="148536"/>
                      <a:pt x="202879" y="162040"/>
                      <a:pt x="214560" y="170019"/>
                    </a:cubicBezTo>
                    <a:cubicBezTo>
                      <a:pt x="207183" y="170019"/>
                      <a:pt x="200420" y="167564"/>
                      <a:pt x="194887" y="164495"/>
                    </a:cubicBezTo>
                    <a:lnTo>
                      <a:pt x="194887" y="165109"/>
                    </a:lnTo>
                    <a:cubicBezTo>
                      <a:pt x="194887" y="186591"/>
                      <a:pt x="209642" y="204391"/>
                      <a:pt x="229930" y="208074"/>
                    </a:cubicBezTo>
                    <a:cubicBezTo>
                      <a:pt x="226241" y="209301"/>
                      <a:pt x="222552" y="209915"/>
                      <a:pt x="218249" y="209915"/>
                    </a:cubicBezTo>
                    <a:cubicBezTo>
                      <a:pt x="215790" y="209915"/>
                      <a:pt x="212716" y="209301"/>
                      <a:pt x="210257" y="208688"/>
                    </a:cubicBezTo>
                    <a:cubicBezTo>
                      <a:pt x="215790" y="226487"/>
                      <a:pt x="231774" y="239377"/>
                      <a:pt x="251447" y="239377"/>
                    </a:cubicBezTo>
                    <a:cubicBezTo>
                      <a:pt x="236078" y="251039"/>
                      <a:pt x="217019" y="258404"/>
                      <a:pt x="196731" y="258404"/>
                    </a:cubicBezTo>
                    <a:cubicBezTo>
                      <a:pt x="193043" y="258404"/>
                      <a:pt x="189354" y="258404"/>
                      <a:pt x="186280" y="257791"/>
                    </a:cubicBezTo>
                    <a:cubicBezTo>
                      <a:pt x="205338" y="270066"/>
                      <a:pt x="228700" y="277432"/>
                      <a:pt x="253292" y="277432"/>
                    </a:cubicBezTo>
                    <a:cubicBezTo>
                      <a:pt x="334443" y="277432"/>
                      <a:pt x="378708" y="210529"/>
                      <a:pt x="378708" y="152219"/>
                    </a:cubicBezTo>
                    <a:cubicBezTo>
                      <a:pt x="378708" y="150378"/>
                      <a:pt x="378708" y="148536"/>
                      <a:pt x="378708" y="146695"/>
                    </a:cubicBezTo>
                    <a:cubicBezTo>
                      <a:pt x="387315" y="140557"/>
                      <a:pt x="394692" y="132578"/>
                      <a:pt x="400840" y="123985"/>
                    </a:cubicBezTo>
                    <a:cubicBezTo>
                      <a:pt x="392848" y="127054"/>
                      <a:pt x="384241" y="129509"/>
                      <a:pt x="375634" y="130737"/>
                    </a:cubicBezTo>
                    <a:cubicBezTo>
                      <a:pt x="384241" y="125213"/>
                      <a:pt x="391618" y="116620"/>
                      <a:pt x="394692" y="106185"/>
                    </a:cubicBezTo>
                    <a:cubicBezTo>
                      <a:pt x="386085" y="111709"/>
                      <a:pt x="376864" y="115392"/>
                      <a:pt x="367027" y="117233"/>
                    </a:cubicBezTo>
                    <a:cubicBezTo>
                      <a:pt x="359035" y="108640"/>
                      <a:pt x="347354" y="103116"/>
                      <a:pt x="334443" y="103116"/>
                    </a:cubicBezTo>
                    <a:close/>
                    <a:moveTo>
                      <a:pt x="0" y="0"/>
                    </a:moveTo>
                    <a:lnTo>
                      <a:pt x="586505" y="0"/>
                    </a:lnTo>
                    <a:lnTo>
                      <a:pt x="586505" y="380548"/>
                    </a:lnTo>
                    <a:lnTo>
                      <a:pt x="0" y="38054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0" name="ppter.com 16"/>
            <p:cNvSpPr txBox="1"/>
            <p:nvPr/>
          </p:nvSpPr>
          <p:spPr>
            <a:xfrm>
              <a:off x="3988883" y="3068957"/>
              <a:ext cx="2040783" cy="434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500"/>
                </a:spcBef>
                <a:defRPr/>
              </a:pPr>
              <a:r>
                <a:rPr lang="zh-CN" altLang="en-US" sz="2000" b="1" dirty="0">
                  <a:gradFill flip="none" rotWithShape="1">
                    <a:gsLst>
                      <a:gs pos="0">
                        <a:schemeClr val="accent2">
                          <a:lumMod val="90000"/>
                          <a:lumOff val="10000"/>
                        </a:schemeClr>
                      </a:gs>
                      <a:gs pos="80000">
                        <a:schemeClr val="accent2">
                          <a:lumMod val="90000"/>
                        </a:schemeClr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能耗优化与降本</a:t>
              </a:r>
              <a:endParaRPr lang="zh-CN" altLang="en-US" sz="2000" b="1" dirty="0">
                <a:gradFill flip="none" rotWithShape="1">
                  <a:gsLst>
                    <a:gs pos="0">
                      <a:schemeClr val="accent2">
                        <a:lumMod val="90000"/>
                        <a:lumOff val="10000"/>
                      </a:schemeClr>
                    </a:gs>
                    <a:gs pos="80000">
                      <a:schemeClr val="accent2">
                        <a:lumMod val="9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46" name="ppter.com 19"/>
            <p:cNvSpPr/>
            <p:nvPr/>
          </p:nvSpPr>
          <p:spPr>
            <a:xfrm>
              <a:off x="889001" y="0"/>
              <a:ext cx="2824143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244600" dist="177800" sx="96000" sy="96000" algn="l" rotWithShape="0">
                <a:schemeClr val="accent1">
                  <a:alpha val="3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ppter.com 21"/>
            <p:cNvSpPr/>
            <p:nvPr/>
          </p:nvSpPr>
          <p:spPr>
            <a:xfrm>
              <a:off x="1361917" y="1742860"/>
              <a:ext cx="1036756" cy="1036756"/>
            </a:xfrm>
            <a:prstGeom prst="ellipse">
              <a:avLst/>
            </a:prstGeom>
            <a:gradFill>
              <a:gsLst>
                <a:gs pos="0">
                  <a:schemeClr val="accent3">
                    <a:lumMod val="70000"/>
                    <a:lumOff val="30000"/>
                  </a:schemeClr>
                </a:gs>
                <a:gs pos="80000">
                  <a:srgbClr val="5A9AF0"/>
                </a:gs>
              </a:gsLst>
              <a:path path="circle">
                <a:fillToRect r="100000" b="100000"/>
              </a:path>
            </a:gradFill>
            <a:ln>
              <a:noFill/>
            </a:ln>
            <a:effectLst>
              <a:outerShdw blurRad="317500" dist="63500" dir="2700000" algn="tl" rotWithShape="0">
                <a:schemeClr val="accent3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51" name="ppter.com 22"/>
            <p:cNvSpPr/>
            <p:nvPr/>
          </p:nvSpPr>
          <p:spPr>
            <a:xfrm>
              <a:off x="1509774" y="2015620"/>
              <a:ext cx="491896" cy="491238"/>
            </a:xfrm>
            <a:custGeom>
              <a:avLst/>
              <a:gdLst>
                <a:gd name="T0" fmla="*/ 333 w 600"/>
                <a:gd name="T1" fmla="*/ 200 h 600"/>
                <a:gd name="T2" fmla="*/ 333 w 600"/>
                <a:gd name="T3" fmla="*/ 199 h 600"/>
                <a:gd name="T4" fmla="*/ 367 w 600"/>
                <a:gd name="T5" fmla="*/ 166 h 600"/>
                <a:gd name="T6" fmla="*/ 467 w 600"/>
                <a:gd name="T7" fmla="*/ 166 h 600"/>
                <a:gd name="T8" fmla="*/ 500 w 600"/>
                <a:gd name="T9" fmla="*/ 199 h 600"/>
                <a:gd name="T10" fmla="*/ 500 w 600"/>
                <a:gd name="T11" fmla="*/ 200 h 600"/>
                <a:gd name="T12" fmla="*/ 500 w 600"/>
                <a:gd name="T13" fmla="*/ 200 h 600"/>
                <a:gd name="T14" fmla="*/ 533 w 600"/>
                <a:gd name="T15" fmla="*/ 233 h 600"/>
                <a:gd name="T16" fmla="*/ 533 w 600"/>
                <a:gd name="T17" fmla="*/ 500 h 600"/>
                <a:gd name="T18" fmla="*/ 500 w 600"/>
                <a:gd name="T19" fmla="*/ 533 h 600"/>
                <a:gd name="T20" fmla="*/ 375 w 600"/>
                <a:gd name="T21" fmla="*/ 533 h 600"/>
                <a:gd name="T22" fmla="*/ 375 w 600"/>
                <a:gd name="T23" fmla="*/ 417 h 600"/>
                <a:gd name="T24" fmla="*/ 417 w 600"/>
                <a:gd name="T25" fmla="*/ 417 h 600"/>
                <a:gd name="T26" fmla="*/ 432 w 600"/>
                <a:gd name="T27" fmla="*/ 407 h 600"/>
                <a:gd name="T28" fmla="*/ 428 w 600"/>
                <a:gd name="T29" fmla="*/ 389 h 600"/>
                <a:gd name="T30" fmla="*/ 312 w 600"/>
                <a:gd name="T31" fmla="*/ 272 h 600"/>
                <a:gd name="T32" fmla="*/ 288 w 600"/>
                <a:gd name="T33" fmla="*/ 272 h 600"/>
                <a:gd name="T34" fmla="*/ 172 w 600"/>
                <a:gd name="T35" fmla="*/ 389 h 600"/>
                <a:gd name="T36" fmla="*/ 168 w 600"/>
                <a:gd name="T37" fmla="*/ 407 h 600"/>
                <a:gd name="T38" fmla="*/ 183 w 600"/>
                <a:gd name="T39" fmla="*/ 417 h 600"/>
                <a:gd name="T40" fmla="*/ 225 w 600"/>
                <a:gd name="T41" fmla="*/ 417 h 600"/>
                <a:gd name="T42" fmla="*/ 225 w 600"/>
                <a:gd name="T43" fmla="*/ 533 h 600"/>
                <a:gd name="T44" fmla="*/ 100 w 600"/>
                <a:gd name="T45" fmla="*/ 533 h 600"/>
                <a:gd name="T46" fmla="*/ 67 w 600"/>
                <a:gd name="T47" fmla="*/ 500 h 600"/>
                <a:gd name="T48" fmla="*/ 67 w 600"/>
                <a:gd name="T49" fmla="*/ 233 h 600"/>
                <a:gd name="T50" fmla="*/ 100 w 600"/>
                <a:gd name="T51" fmla="*/ 200 h 600"/>
                <a:gd name="T52" fmla="*/ 333 w 600"/>
                <a:gd name="T53" fmla="*/ 200 h 600"/>
                <a:gd name="T54" fmla="*/ 600 w 600"/>
                <a:gd name="T55" fmla="*/ 33 h 600"/>
                <a:gd name="T56" fmla="*/ 600 w 600"/>
                <a:gd name="T57" fmla="*/ 567 h 600"/>
                <a:gd name="T58" fmla="*/ 567 w 600"/>
                <a:gd name="T59" fmla="*/ 600 h 600"/>
                <a:gd name="T60" fmla="*/ 33 w 600"/>
                <a:gd name="T61" fmla="*/ 600 h 600"/>
                <a:gd name="T62" fmla="*/ 0 w 600"/>
                <a:gd name="T63" fmla="*/ 567 h 600"/>
                <a:gd name="T64" fmla="*/ 0 w 600"/>
                <a:gd name="T65" fmla="*/ 33 h 600"/>
                <a:gd name="T66" fmla="*/ 33 w 600"/>
                <a:gd name="T67" fmla="*/ 0 h 600"/>
                <a:gd name="T68" fmla="*/ 567 w 600"/>
                <a:gd name="T69" fmla="*/ 0 h 600"/>
                <a:gd name="T70" fmla="*/ 600 w 600"/>
                <a:gd name="T71" fmla="*/ 33 h 600"/>
                <a:gd name="T72" fmla="*/ 567 w 600"/>
                <a:gd name="T73" fmla="*/ 66 h 600"/>
                <a:gd name="T74" fmla="*/ 200 w 600"/>
                <a:gd name="T75" fmla="*/ 66 h 600"/>
                <a:gd name="T76" fmla="*/ 167 w 600"/>
                <a:gd name="T77" fmla="*/ 99 h 600"/>
                <a:gd name="T78" fmla="*/ 67 w 600"/>
                <a:gd name="T79" fmla="*/ 99 h 600"/>
                <a:gd name="T80" fmla="*/ 33 w 600"/>
                <a:gd name="T81" fmla="*/ 66 h 600"/>
                <a:gd name="T82" fmla="*/ 33 w 600"/>
                <a:gd name="T83" fmla="*/ 567 h 600"/>
                <a:gd name="T84" fmla="*/ 567 w 600"/>
                <a:gd name="T85" fmla="*/ 567 h 600"/>
                <a:gd name="T86" fmla="*/ 567 w 600"/>
                <a:gd name="T87" fmla="*/ 66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0" h="600">
                  <a:moveTo>
                    <a:pt x="333" y="200"/>
                  </a:moveTo>
                  <a:cubicBezTo>
                    <a:pt x="333" y="200"/>
                    <a:pt x="333" y="199"/>
                    <a:pt x="333" y="199"/>
                  </a:cubicBezTo>
                  <a:cubicBezTo>
                    <a:pt x="333" y="181"/>
                    <a:pt x="348" y="166"/>
                    <a:pt x="367" y="166"/>
                  </a:cubicBezTo>
                  <a:lnTo>
                    <a:pt x="467" y="166"/>
                  </a:lnTo>
                  <a:cubicBezTo>
                    <a:pt x="485" y="166"/>
                    <a:pt x="500" y="181"/>
                    <a:pt x="500" y="199"/>
                  </a:cubicBezTo>
                  <a:cubicBezTo>
                    <a:pt x="500" y="199"/>
                    <a:pt x="500" y="200"/>
                    <a:pt x="500" y="200"/>
                  </a:cubicBezTo>
                  <a:lnTo>
                    <a:pt x="500" y="200"/>
                  </a:lnTo>
                  <a:cubicBezTo>
                    <a:pt x="518" y="200"/>
                    <a:pt x="533" y="215"/>
                    <a:pt x="533" y="233"/>
                  </a:cubicBezTo>
                  <a:lnTo>
                    <a:pt x="533" y="500"/>
                  </a:lnTo>
                  <a:cubicBezTo>
                    <a:pt x="533" y="518"/>
                    <a:pt x="518" y="533"/>
                    <a:pt x="500" y="533"/>
                  </a:cubicBezTo>
                  <a:lnTo>
                    <a:pt x="375" y="533"/>
                  </a:lnTo>
                  <a:lnTo>
                    <a:pt x="375" y="417"/>
                  </a:lnTo>
                  <a:lnTo>
                    <a:pt x="417" y="417"/>
                  </a:lnTo>
                  <a:cubicBezTo>
                    <a:pt x="423" y="417"/>
                    <a:pt x="429" y="413"/>
                    <a:pt x="432" y="407"/>
                  </a:cubicBezTo>
                  <a:cubicBezTo>
                    <a:pt x="435" y="401"/>
                    <a:pt x="433" y="394"/>
                    <a:pt x="428" y="389"/>
                  </a:cubicBezTo>
                  <a:lnTo>
                    <a:pt x="312" y="272"/>
                  </a:lnTo>
                  <a:cubicBezTo>
                    <a:pt x="305" y="266"/>
                    <a:pt x="295" y="266"/>
                    <a:pt x="288" y="272"/>
                  </a:cubicBezTo>
                  <a:lnTo>
                    <a:pt x="172" y="389"/>
                  </a:lnTo>
                  <a:cubicBezTo>
                    <a:pt x="167" y="394"/>
                    <a:pt x="165" y="401"/>
                    <a:pt x="168" y="407"/>
                  </a:cubicBezTo>
                  <a:cubicBezTo>
                    <a:pt x="171" y="413"/>
                    <a:pt x="177" y="417"/>
                    <a:pt x="183" y="417"/>
                  </a:cubicBezTo>
                  <a:lnTo>
                    <a:pt x="225" y="417"/>
                  </a:lnTo>
                  <a:lnTo>
                    <a:pt x="225" y="533"/>
                  </a:lnTo>
                  <a:lnTo>
                    <a:pt x="100" y="533"/>
                  </a:lnTo>
                  <a:cubicBezTo>
                    <a:pt x="82" y="533"/>
                    <a:pt x="67" y="518"/>
                    <a:pt x="67" y="500"/>
                  </a:cubicBezTo>
                  <a:lnTo>
                    <a:pt x="67" y="233"/>
                  </a:lnTo>
                  <a:cubicBezTo>
                    <a:pt x="67" y="215"/>
                    <a:pt x="82" y="200"/>
                    <a:pt x="100" y="200"/>
                  </a:cubicBezTo>
                  <a:lnTo>
                    <a:pt x="333" y="200"/>
                  </a:lnTo>
                  <a:close/>
                  <a:moveTo>
                    <a:pt x="600" y="33"/>
                  </a:moveTo>
                  <a:lnTo>
                    <a:pt x="600" y="567"/>
                  </a:lnTo>
                  <a:cubicBezTo>
                    <a:pt x="600" y="585"/>
                    <a:pt x="585" y="600"/>
                    <a:pt x="567" y="600"/>
                  </a:cubicBezTo>
                  <a:lnTo>
                    <a:pt x="33" y="600"/>
                  </a:lnTo>
                  <a:cubicBezTo>
                    <a:pt x="15" y="600"/>
                    <a:pt x="0" y="585"/>
                    <a:pt x="0" y="567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567" y="0"/>
                  </a:lnTo>
                  <a:cubicBezTo>
                    <a:pt x="585" y="0"/>
                    <a:pt x="600" y="15"/>
                    <a:pt x="600" y="33"/>
                  </a:cubicBezTo>
                  <a:close/>
                  <a:moveTo>
                    <a:pt x="567" y="66"/>
                  </a:moveTo>
                  <a:lnTo>
                    <a:pt x="200" y="66"/>
                  </a:lnTo>
                  <a:cubicBezTo>
                    <a:pt x="200" y="84"/>
                    <a:pt x="185" y="99"/>
                    <a:pt x="167" y="99"/>
                  </a:cubicBezTo>
                  <a:lnTo>
                    <a:pt x="67" y="99"/>
                  </a:lnTo>
                  <a:cubicBezTo>
                    <a:pt x="48" y="99"/>
                    <a:pt x="33" y="84"/>
                    <a:pt x="33" y="66"/>
                  </a:cubicBezTo>
                  <a:lnTo>
                    <a:pt x="33" y="567"/>
                  </a:lnTo>
                  <a:lnTo>
                    <a:pt x="567" y="567"/>
                  </a:lnTo>
                  <a:lnTo>
                    <a:pt x="567" y="66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ppter.com 23"/>
            <p:cNvSpPr txBox="1"/>
            <p:nvPr/>
          </p:nvSpPr>
          <p:spPr>
            <a:xfrm>
              <a:off x="1183599" y="3068957"/>
              <a:ext cx="2181202" cy="434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indent="0" fontAlgn="auto">
                <a:lnSpc>
                  <a:spcPct val="12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gradFill flip="none" rotWithShape="1">
                    <a:gsLst>
                      <a:gs pos="0">
                        <a:schemeClr val="accent1">
                          <a:lumMod val="90000"/>
                          <a:lumOff val="10000"/>
                        </a:schemeClr>
                      </a:gs>
                      <a:gs pos="80000">
                        <a:schemeClr val="accent1">
                          <a:lumMod val="90000"/>
                        </a:schemeClr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漏损控制与节水</a:t>
              </a:r>
              <a:endParaRPr lang="zh-CN" altLang="en-US" sz="2000" b="1" dirty="0">
                <a:gradFill flip="none" rotWithShape="1">
                  <a:gsLst>
                    <a:gs pos="0">
                      <a:schemeClr val="accent1">
                        <a:lumMod val="90000"/>
                        <a:lumOff val="10000"/>
                      </a:schemeClr>
                    </a:gs>
                    <a:gs pos="80000">
                      <a:schemeClr val="accent1">
                        <a:lumMod val="9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57" name="ppter.com 24"/>
            <p:cNvSpPr txBox="1"/>
            <p:nvPr/>
          </p:nvSpPr>
          <p:spPr>
            <a:xfrm>
              <a:off x="1068177" y="3915106"/>
              <a:ext cx="2040783" cy="1513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06045" algn="just">
                <a:lnSpc>
                  <a:spcPct val="200000"/>
                </a:lnSpc>
                <a:spcBef>
                  <a:spcPts val="500"/>
                </a:spcBef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通过流量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压力数据分析、夜间最小流量法、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AI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算法模型，快速定位管网漏损点，降低水损率。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4" name="ppter.com 26"/>
            <p:cNvSpPr/>
            <p:nvPr/>
          </p:nvSpPr>
          <p:spPr>
            <a:xfrm>
              <a:off x="0" y="0"/>
              <a:ext cx="889000" cy="6858000"/>
            </a:xfrm>
            <a:prstGeom prst="rect">
              <a:avLst/>
            </a:prstGeom>
            <a:solidFill>
              <a:schemeClr val="bg1">
                <a:alpha val="87000"/>
              </a:schemeClr>
            </a:solidFill>
            <a:ln>
              <a:noFill/>
            </a:ln>
            <a:effectLst>
              <a:outerShdw blurRad="1244600" dist="177800" sx="96000" sy="96000" algn="l" rotWithShape="0">
                <a:schemeClr val="accent1">
                  <a:alpha val="3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5" name="ppter.com 27"/>
            <p:cNvSpPr/>
            <p:nvPr/>
          </p:nvSpPr>
          <p:spPr>
            <a:xfrm>
              <a:off x="0" y="0"/>
              <a:ext cx="168821" cy="6858000"/>
            </a:xfrm>
            <a:prstGeom prst="rect">
              <a:avLst/>
            </a:prstGeom>
            <a:gradFill>
              <a:gsLst>
                <a:gs pos="20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3500000" scaled="1"/>
            </a:gradFill>
            <a:ln>
              <a:noFill/>
            </a:ln>
            <a:effectLst>
              <a:outerShdw blurRad="1244600" dist="177800" sx="96000" sy="96000" algn="l" rotWithShape="0">
                <a:schemeClr val="accent1">
                  <a:alpha val="3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系统功能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6" name="ppter.com 24"/>
            <p:cNvSpPr txBox="1"/>
            <p:nvPr/>
          </p:nvSpPr>
          <p:spPr>
            <a:xfrm>
              <a:off x="3885069" y="3805765"/>
              <a:ext cx="2040783" cy="1144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06045" algn="just">
                <a:lnSpc>
                  <a:spcPct val="200000"/>
                </a:lnSpc>
                <a:spcBef>
                  <a:spcPts val="500"/>
                </a:spcBef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分析泵站运行效率，提供节能调度方案，降低能耗成本。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7" name="ppter.com 11"/>
            <p:cNvSpPr txBox="1"/>
            <p:nvPr/>
          </p:nvSpPr>
          <p:spPr>
            <a:xfrm>
              <a:off x="9726137" y="3429000"/>
              <a:ext cx="2040783" cy="311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06045" algn="just">
                <a:lnSpc>
                  <a:spcPct val="200000"/>
                </a:lnSpc>
                <a:spcBef>
                  <a:spcPts val="500"/>
                </a:spcBef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多级报警机制：根据事件严重性，设置多级报警阈值，推送短信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平台报警信息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/APP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通知。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106045" algn="just">
                <a:lnSpc>
                  <a:spcPct val="200000"/>
                </a:lnSpc>
                <a:spcBef>
                  <a:spcPts val="500"/>
                </a:spcBef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应急预案库：自动关联应急预案库，触发应急响应流程（如关闭阀门、启动备用水源）。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3" name="图片 2" descr="图片包含 游戏机, 画&#10;&#10;AI 生成的内容可能不正确。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539026" y="1956396"/>
              <a:ext cx="610501" cy="610501"/>
            </a:xfrm>
            <a:prstGeom prst="rect">
              <a:avLst/>
            </a:prstGeom>
          </p:spPr>
        </p:pic>
      </p:grpSp>
      <p:pic>
        <p:nvPicPr>
          <p:cNvPr id="7" name="图片 6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57150" y="-570865"/>
            <a:ext cx="12249150" cy="7428865"/>
            <a:chOff x="-19235" y="-552372"/>
            <a:chExt cx="12192000" cy="7429151"/>
          </a:xfrm>
        </p:grpSpPr>
        <p:sp>
          <p:nvSpPr>
            <p:cNvPr id="36" name="矩形: 圆角 35"/>
            <p:cNvSpPr/>
            <p:nvPr/>
          </p:nvSpPr>
          <p:spPr>
            <a:xfrm>
              <a:off x="0" y="0"/>
              <a:ext cx="3679760" cy="6858000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100000">
                  <a:srgbClr val="56F2F2">
                    <a:alpha val="40000"/>
                  </a:srgbClr>
                </a:gs>
                <a:gs pos="57000">
                  <a:srgbClr val="56CCF2"/>
                </a:gs>
                <a:gs pos="0">
                  <a:srgbClr val="2F80ED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: 圆角 36"/>
            <p:cNvSpPr/>
            <p:nvPr/>
          </p:nvSpPr>
          <p:spPr>
            <a:xfrm flipH="1">
              <a:off x="-19235" y="-552372"/>
              <a:ext cx="12192000" cy="7429151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0000">
                  <a:schemeClr val="accent1">
                    <a:alpha val="14000"/>
                  </a:schemeClr>
                </a:gs>
                <a:gs pos="0">
                  <a:schemeClr val="accent1">
                    <a:alpha val="0"/>
                  </a:schemeClr>
                </a:gs>
                <a:gs pos="37000">
                  <a:schemeClr val="accent1">
                    <a:alpha val="1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圆: 空心 37"/>
            <p:cNvSpPr/>
            <p:nvPr/>
          </p:nvSpPr>
          <p:spPr>
            <a:xfrm>
              <a:off x="1980498" y="4487169"/>
              <a:ext cx="1338662" cy="1338662"/>
            </a:xfrm>
            <a:prstGeom prst="donut">
              <a:avLst/>
            </a:pr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 flipV="1">
              <a:off x="6178550" y="3068413"/>
              <a:ext cx="5314950" cy="3807615"/>
              <a:chOff x="-1238250" y="-712594"/>
              <a:chExt cx="5314950" cy="3807615"/>
            </a:xfrm>
          </p:grpSpPr>
          <p:cxnSp>
            <p:nvCxnSpPr>
              <p:cNvPr id="40" name="直接连接符 39"/>
              <p:cNvCxnSpPr/>
              <p:nvPr/>
            </p:nvCxnSpPr>
            <p:spPr>
              <a:xfrm flipH="1">
                <a:off x="-1238250" y="-712593"/>
                <a:ext cx="5314950" cy="193179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>
                <a:off x="-1161813" y="-712593"/>
                <a:ext cx="5156200" cy="202558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H="1">
                <a:off x="-1078649" y="-712593"/>
                <a:ext cx="4997450" cy="211937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H="1">
                <a:off x="-988862" y="-712593"/>
                <a:ext cx="4838700" cy="221316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H="1">
                <a:off x="-892559" y="-712593"/>
                <a:ext cx="4679950" cy="2306957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flipH="1">
                <a:off x="-789858" y="-712594"/>
                <a:ext cx="4521200" cy="240074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H="1">
                <a:off x="-680890" y="-712593"/>
                <a:ext cx="4362450" cy="249453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flipH="1">
                <a:off x="-565785" y="-712593"/>
                <a:ext cx="4203700" cy="258833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H="1">
                <a:off x="-444692" y="-712593"/>
                <a:ext cx="4044950" cy="268212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flipH="1">
                <a:off x="-317755" y="-712593"/>
                <a:ext cx="3886200" cy="277591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flipH="1">
                <a:off x="-185135" y="-712593"/>
                <a:ext cx="3727450" cy="286970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H="1">
                <a:off x="-46998" y="-712593"/>
                <a:ext cx="3568700" cy="296349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H="1">
                <a:off x="96486" y="-712593"/>
                <a:ext cx="3409950" cy="305728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flipH="1">
                <a:off x="245135" y="-712594"/>
                <a:ext cx="3251200" cy="315107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flipH="1">
                <a:off x="398766" y="-712593"/>
                <a:ext cx="3092450" cy="324486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flipH="1">
                <a:off x="557185" y="-712593"/>
                <a:ext cx="2933700" cy="333865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 flipH="1">
                <a:off x="720193" y="-712594"/>
                <a:ext cx="2774950" cy="343245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flipH="1">
                <a:off x="887588" y="-712593"/>
                <a:ext cx="2616200" cy="352624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flipH="1">
                <a:off x="1059159" y="-712593"/>
                <a:ext cx="2457450" cy="362003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 flipH="1">
                <a:off x="1234688" y="-712593"/>
                <a:ext cx="2298700" cy="371382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flipH="1">
                <a:off x="1413962" y="-712593"/>
                <a:ext cx="2139950" cy="380761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矩形: 圆角 60"/>
            <p:cNvSpPr/>
            <p:nvPr/>
          </p:nvSpPr>
          <p:spPr>
            <a:xfrm>
              <a:off x="780813" y="1115142"/>
              <a:ext cx="10715861" cy="4922091"/>
            </a:xfrm>
            <a:prstGeom prst="roundRect">
              <a:avLst>
                <a:gd name="adj" fmla="val 2894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01600" dir="2700000" algn="tl" rotWithShape="0">
                <a:schemeClr val="accent1">
                  <a:lumMod val="50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9564041" y="1115142"/>
              <a:ext cx="1932634" cy="1939709"/>
            </a:xfrm>
            <a:custGeom>
              <a:avLst/>
              <a:gdLst>
                <a:gd name="adj" fmla="val 289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44" h="3055">
                  <a:moveTo>
                    <a:pt x="0" y="0"/>
                  </a:moveTo>
                  <a:lnTo>
                    <a:pt x="1522" y="0"/>
                  </a:lnTo>
                  <a:lnTo>
                    <a:pt x="1522" y="11"/>
                  </a:lnTo>
                  <a:cubicBezTo>
                    <a:pt x="1522" y="852"/>
                    <a:pt x="2203" y="1533"/>
                    <a:pt x="3044" y="1533"/>
                  </a:cubicBezTo>
                  <a:lnTo>
                    <a:pt x="3044" y="1533"/>
                  </a:lnTo>
                  <a:lnTo>
                    <a:pt x="3044" y="3055"/>
                  </a:lnTo>
                  <a:lnTo>
                    <a:pt x="3044" y="3055"/>
                  </a:lnTo>
                  <a:cubicBezTo>
                    <a:pt x="1363" y="3055"/>
                    <a:pt x="0" y="1692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 flipH="1" flipV="1">
              <a:off x="780813" y="4097524"/>
              <a:ext cx="1932634" cy="1939709"/>
            </a:xfrm>
            <a:custGeom>
              <a:avLst/>
              <a:gdLst>
                <a:gd name="adj" fmla="val 289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44" h="3055">
                  <a:moveTo>
                    <a:pt x="0" y="0"/>
                  </a:moveTo>
                  <a:lnTo>
                    <a:pt x="1522" y="0"/>
                  </a:lnTo>
                  <a:lnTo>
                    <a:pt x="1522" y="11"/>
                  </a:lnTo>
                  <a:cubicBezTo>
                    <a:pt x="1522" y="852"/>
                    <a:pt x="2203" y="1533"/>
                    <a:pt x="3044" y="1533"/>
                  </a:cubicBezTo>
                  <a:lnTo>
                    <a:pt x="3044" y="1533"/>
                  </a:lnTo>
                  <a:lnTo>
                    <a:pt x="3044" y="3055"/>
                  </a:lnTo>
                  <a:lnTo>
                    <a:pt x="3044" y="3055"/>
                  </a:lnTo>
                  <a:cubicBezTo>
                    <a:pt x="1363" y="3055"/>
                    <a:pt x="0" y="1692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308985" y="1569403"/>
              <a:ext cx="5574030" cy="2753466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7300" b="1" i="0" u="none" strike="noStrike" kern="1200" cap="none" spc="0" normalizeH="0" baseline="0" noProof="0" dirty="0">
                  <a:ln>
                    <a:gradFill flip="none" rotWithShape="1">
                      <a:gsLst>
                        <a:gs pos="27000">
                          <a:srgbClr val="56CCF2">
                            <a:alpha val="0"/>
                          </a:srgbClr>
                        </a:gs>
                        <a:gs pos="100000">
                          <a:srgbClr val="2F80ED"/>
                        </a:gs>
                      </a:gsLst>
                      <a:lin ang="16200000" scaled="1"/>
                      <a:tileRect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 Black" panose="00000A00000000000000" charset="0"/>
                </a:rPr>
                <a:t>05</a:t>
              </a:r>
              <a:endParaRPr kumimoji="0" lang="en-US" sz="17300" b="1" i="0" u="none" strike="noStrike" kern="1200" cap="none" spc="0" normalizeH="0" baseline="0" noProof="0" dirty="0">
                <a:ln>
                  <a:gradFill flip="none" rotWithShape="1">
                    <a:gsLst>
                      <a:gs pos="27000">
                        <a:srgbClr val="56CCF2">
                          <a:alpha val="0"/>
                        </a:srgbClr>
                      </a:gs>
                      <a:gs pos="100000">
                        <a:srgbClr val="2F80ED"/>
                      </a:gs>
                    </a:gsLst>
                    <a:lin ang="16200000" scaled="1"/>
                    <a:tileRect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 Black" panose="00000A00000000000000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632991" y="3411122"/>
              <a:ext cx="4887549" cy="706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56CCF2"/>
                      </a:gs>
                      <a:gs pos="0">
                        <a:srgbClr val="2F80ED"/>
                      </a:gs>
                    </a:gsLst>
                    <a:path path="circle">
                      <a:fillToRect r="100000" b="100000"/>
                    </a:path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r>
                <a:rPr lang="zh-CN" altLang="en-US" sz="4000" b="1" dirty="0">
                  <a:gradFill>
                    <a:gsLst>
                      <a:gs pos="100000">
                        <a:srgbClr val="56CCF2"/>
                      </a:gs>
                      <a:gs pos="0">
                        <a:srgbClr val="2F80ED"/>
                      </a:gs>
                    </a:gsLst>
                    <a:path path="circle">
                      <a:fillToRect r="100000" b="100000"/>
                    </a:path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56CCF2"/>
                    </a:gs>
                    <a:gs pos="0">
                      <a:srgbClr val="2F80ED"/>
                    </a:gs>
                  </a:gsLst>
                  <a:path path="circle">
                    <a:fillToRect r="100000" b="100000"/>
                  </a:path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288983" y="4000151"/>
              <a:ext cx="1614032" cy="306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tx2">
                      <a:lumMod val="40000"/>
                      <a:lumOff val="60000"/>
                    </a:schemeClr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D3847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System products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3847">
                    <a:lumMod val="40000"/>
                    <a:lumOff val="6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"/>
            <a:srcRect l="40347" t="12075"/>
            <a:stretch>
              <a:fillRect/>
            </a:stretch>
          </p:blipFill>
          <p:spPr>
            <a:xfrm>
              <a:off x="1" y="0"/>
              <a:ext cx="2520289" cy="4331197"/>
            </a:xfrm>
            <a:custGeom>
              <a:avLst/>
              <a:gdLst>
                <a:gd name="connsiteX0" fmla="*/ 0 w 2520289"/>
                <a:gd name="connsiteY0" fmla="*/ 0 h 4331197"/>
                <a:gd name="connsiteX1" fmla="*/ 2520289 w 2520289"/>
                <a:gd name="connsiteY1" fmla="*/ 0 h 4331197"/>
                <a:gd name="connsiteX2" fmla="*/ 2520289 w 2520289"/>
                <a:gd name="connsiteY2" fmla="*/ 4331197 h 4331197"/>
                <a:gd name="connsiteX3" fmla="*/ 0 w 2520289"/>
                <a:gd name="connsiteY3" fmla="*/ 4331197 h 433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289" h="4331197">
                  <a:moveTo>
                    <a:pt x="0" y="0"/>
                  </a:moveTo>
                  <a:lnTo>
                    <a:pt x="2520289" y="0"/>
                  </a:lnTo>
                  <a:lnTo>
                    <a:pt x="2520289" y="4331197"/>
                  </a:lnTo>
                  <a:lnTo>
                    <a:pt x="0" y="4331197"/>
                  </a:lnTo>
                  <a:close/>
                </a:path>
              </a:pathLst>
            </a:custGeom>
          </p:spPr>
        </p:pic>
      </p:grpSp>
      <p:pic>
        <p:nvPicPr>
          <p:cNvPr id="5" name="图片 4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图片2.png图片2"/>
          <p:cNvPicPr>
            <a:picLocks noChangeAspect="1"/>
          </p:cNvPicPr>
          <p:nvPr/>
        </p:nvPicPr>
        <p:blipFill>
          <a:blip r:embed="rId1"/>
          <a:srcRect l="764" r="764"/>
          <a:stretch>
            <a:fillRect/>
          </a:stretch>
        </p:blipFill>
        <p:spPr>
          <a:xfrm>
            <a:off x="-6985" y="0"/>
            <a:ext cx="12192000" cy="6858000"/>
          </a:xfrm>
          <a:prstGeom prst="rect">
            <a:avLst/>
          </a:prstGeom>
        </p:spPr>
      </p:pic>
      <p:pic>
        <p:nvPicPr>
          <p:cNvPr id="5" name="图片 4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0" y="1"/>
            <a:ext cx="12585755" cy="6877095"/>
            <a:chOff x="0" y="1"/>
            <a:chExt cx="12585755" cy="6877095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742538" y="-2742537"/>
              <a:ext cx="6858000" cy="12343075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0" y="4533900"/>
              <a:ext cx="12343076" cy="2343196"/>
            </a:xfrm>
            <a:prstGeom prst="rect">
              <a:avLst/>
            </a:prstGeom>
            <a:gradFill flip="none" rotWithShape="1">
              <a:gsLst>
                <a:gs pos="0">
                  <a:srgbClr val="56CCF2"/>
                </a:gs>
                <a:gs pos="100000">
                  <a:srgbClr val="2F80EC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60828" y="213266"/>
              <a:ext cx="39254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更多途径获取公司资讯</a:t>
              </a:r>
              <a:endParaRPr lang="zh-CN" alt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33172" y="777117"/>
              <a:ext cx="6925656" cy="4060288"/>
            </a:xfrm>
            <a:prstGeom prst="rect">
              <a:avLst/>
            </a:prstGeom>
          </p:spPr>
        </p:pic>
        <p:grpSp>
          <p:nvGrpSpPr>
            <p:cNvPr id="32" name="组合 31"/>
            <p:cNvGrpSpPr/>
            <p:nvPr/>
          </p:nvGrpSpPr>
          <p:grpSpPr>
            <a:xfrm>
              <a:off x="1114425" y="4929188"/>
              <a:ext cx="1038225" cy="1038225"/>
              <a:chOff x="1114425" y="5081588"/>
              <a:chExt cx="1038225" cy="1038225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1114425" y="5081588"/>
                <a:ext cx="1038225" cy="103822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238249" y="5205412"/>
                <a:ext cx="790575" cy="79057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3809997" y="4919933"/>
              <a:ext cx="1038225" cy="1038225"/>
              <a:chOff x="1114425" y="5081588"/>
              <a:chExt cx="1038225" cy="1038225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1114425" y="5081588"/>
                <a:ext cx="1038225" cy="103822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1238249" y="5205412"/>
                <a:ext cx="790575" cy="79057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60" name="图片 59" descr="图标&#10;&#10;AI 生成的内容可能不正确。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0636" y="5109330"/>
              <a:ext cx="695327" cy="695327"/>
            </a:xfrm>
            <a:prstGeom prst="rect">
              <a:avLst/>
            </a:prstGeom>
          </p:spPr>
        </p:pic>
        <p:grpSp>
          <p:nvGrpSpPr>
            <p:cNvPr id="62" name="组合 61"/>
            <p:cNvGrpSpPr/>
            <p:nvPr/>
          </p:nvGrpSpPr>
          <p:grpSpPr>
            <a:xfrm>
              <a:off x="622823" y="6057303"/>
              <a:ext cx="2238375" cy="524889"/>
              <a:chOff x="622823" y="6057303"/>
              <a:chExt cx="2238375" cy="524889"/>
            </a:xfrm>
          </p:grpSpPr>
          <p:sp>
            <p:nvSpPr>
              <p:cNvPr id="58" name="文本框 57"/>
              <p:cNvSpPr txBox="1"/>
              <p:nvPr/>
            </p:nvSpPr>
            <p:spPr>
              <a:xfrm>
                <a:off x="622823" y="6275487"/>
                <a:ext cx="2238375" cy="306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http://www.ouleok.com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1352549" y="6057303"/>
                <a:ext cx="6762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官网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3728786" y="6002007"/>
              <a:ext cx="2238375" cy="576597"/>
              <a:chOff x="622823" y="6006236"/>
              <a:chExt cx="2238375" cy="576597"/>
            </a:xfrm>
          </p:grpSpPr>
          <p:sp>
            <p:nvSpPr>
              <p:cNvPr id="64" name="文本框 63"/>
              <p:cNvSpPr txBox="1"/>
              <p:nvPr/>
            </p:nvSpPr>
            <p:spPr>
              <a:xfrm>
                <a:off x="622823" y="6275487"/>
                <a:ext cx="2238375" cy="307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18733331368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782621" y="6006236"/>
                <a:ext cx="1104902" cy="306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联系电话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67" name="图片 66" descr="卡通人物&#10;&#10;AI 生成的内容可能不正确。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51835" y="5195314"/>
              <a:ext cx="547157" cy="547157"/>
            </a:xfrm>
            <a:prstGeom prst="rect">
              <a:avLst/>
            </a:prstGeom>
          </p:spPr>
        </p:pic>
        <p:grpSp>
          <p:nvGrpSpPr>
            <p:cNvPr id="72" name="组合 71"/>
            <p:cNvGrpSpPr/>
            <p:nvPr/>
          </p:nvGrpSpPr>
          <p:grpSpPr>
            <a:xfrm>
              <a:off x="5797550" y="5987860"/>
              <a:ext cx="3357568" cy="804421"/>
              <a:chOff x="622823" y="5992089"/>
              <a:chExt cx="3357568" cy="804421"/>
            </a:xfrm>
          </p:grpSpPr>
          <p:sp>
            <p:nvSpPr>
              <p:cNvPr id="73" name="文本框 72"/>
              <p:cNvSpPr txBox="1"/>
              <p:nvPr/>
            </p:nvSpPr>
            <p:spPr>
              <a:xfrm>
                <a:off x="622823" y="6275487"/>
                <a:ext cx="3357568" cy="521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唐山市高新技术开发区京唐智慧港一期北区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114-2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号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1791768" y="5992089"/>
                <a:ext cx="110490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地址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6644749" y="4929186"/>
              <a:ext cx="1038225" cy="1038225"/>
              <a:chOff x="1114425" y="5081588"/>
              <a:chExt cx="1038225" cy="1038225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1114425" y="5081588"/>
                <a:ext cx="1038225" cy="103822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1238249" y="5205412"/>
                <a:ext cx="790575" cy="79057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>
              <a:off x="9827692" y="5954610"/>
              <a:ext cx="2758063" cy="589547"/>
              <a:chOff x="1222327" y="5992089"/>
              <a:chExt cx="2758063" cy="589547"/>
            </a:xfrm>
          </p:grpSpPr>
          <p:sp>
            <p:nvSpPr>
              <p:cNvPr id="76" name="文本框 75"/>
              <p:cNvSpPr txBox="1"/>
              <p:nvPr/>
            </p:nvSpPr>
            <p:spPr>
              <a:xfrm>
                <a:off x="1222327" y="6275487"/>
                <a:ext cx="2758063" cy="306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ouleok@163.com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1791768" y="5992089"/>
                <a:ext cx="110490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邮箱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10108749" y="4919931"/>
              <a:ext cx="1038225" cy="1038225"/>
              <a:chOff x="1114425" y="5081588"/>
              <a:chExt cx="1038225" cy="1038225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1114425" y="5081588"/>
                <a:ext cx="1038225" cy="103822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1238249" y="5205412"/>
                <a:ext cx="790575" cy="79057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82" name="图片 81" descr="图标&#10;&#10;AI 生成的内容可能不正确。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66495" y="5195314"/>
              <a:ext cx="424210" cy="424210"/>
            </a:xfrm>
            <a:prstGeom prst="rect">
              <a:avLst/>
            </a:prstGeom>
          </p:spPr>
        </p:pic>
        <p:pic>
          <p:nvPicPr>
            <p:cNvPr id="84" name="图片 83" descr="图标&#10;&#10;AI 生成的内容可能不正确。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85577" y="5226684"/>
              <a:ext cx="515787" cy="5157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>
            <p:custDataLst>
              <p:tags r:id="rId1"/>
            </p:custDataLst>
          </p:nvPr>
        </p:nvGrpSpPr>
        <p:grpSpPr>
          <a:xfrm>
            <a:off x="0" y="0"/>
            <a:ext cx="12343130" cy="6858000"/>
            <a:chOff x="0" y="0"/>
            <a:chExt cx="19438" cy="108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4319" y="-4319"/>
              <a:ext cx="10800" cy="19438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362" y="336"/>
              <a:ext cx="3432" cy="921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软件产品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" name="任意多边形: 形状 1"/>
            <p:cNvSpPr/>
            <p:nvPr>
              <p:custDataLst>
                <p:tags r:id="rId3"/>
              </p:custDataLst>
            </p:nvPr>
          </p:nvSpPr>
          <p:spPr>
            <a:xfrm>
              <a:off x="6857" y="2540"/>
              <a:ext cx="5947" cy="3418"/>
            </a:xfrm>
            <a:custGeom>
              <a:avLst/>
              <a:gdLst>
                <a:gd name="connsiteX0" fmla="*/ 0 w 3164112"/>
                <a:gd name="connsiteY0" fmla="*/ 0 h 1857828"/>
                <a:gd name="connsiteX1" fmla="*/ 3164112 w 3164112"/>
                <a:gd name="connsiteY1" fmla="*/ 0 h 1857828"/>
                <a:gd name="connsiteX2" fmla="*/ 3164112 w 3164112"/>
                <a:gd name="connsiteY2" fmla="*/ 1857828 h 1857828"/>
                <a:gd name="connsiteX3" fmla="*/ 0 w 3164112"/>
                <a:gd name="connsiteY3" fmla="*/ 1857828 h 1857828"/>
                <a:gd name="connsiteX4" fmla="*/ 0 w 3164112"/>
                <a:gd name="connsiteY4" fmla="*/ 0 h 185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4112" h="1857828">
                  <a:moveTo>
                    <a:pt x="0" y="0"/>
                  </a:moveTo>
                  <a:lnTo>
                    <a:pt x="3164112" y="0"/>
                  </a:lnTo>
                  <a:lnTo>
                    <a:pt x="3164112" y="1857828"/>
                  </a:lnTo>
                  <a:lnTo>
                    <a:pt x="0" y="185782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3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: 形状 6"/>
            <p:cNvSpPr/>
            <p:nvPr>
              <p:custDataLst>
                <p:tags r:id="rId4"/>
              </p:custDataLst>
            </p:nvPr>
          </p:nvSpPr>
          <p:spPr>
            <a:xfrm>
              <a:off x="883" y="2565"/>
              <a:ext cx="5231" cy="3873"/>
            </a:xfrm>
            <a:custGeom>
              <a:avLst/>
              <a:gdLst>
                <a:gd name="connsiteX0" fmla="*/ 0 w 3164109"/>
                <a:gd name="connsiteY0" fmla="*/ 0 h 2510970"/>
                <a:gd name="connsiteX1" fmla="*/ 3164109 w 3164109"/>
                <a:gd name="connsiteY1" fmla="*/ 293909 h 2510970"/>
                <a:gd name="connsiteX2" fmla="*/ 3164109 w 3164109"/>
                <a:gd name="connsiteY2" fmla="*/ 2217061 h 2510970"/>
                <a:gd name="connsiteX3" fmla="*/ 0 w 3164109"/>
                <a:gd name="connsiteY3" fmla="*/ 2510970 h 2510970"/>
                <a:gd name="connsiteX4" fmla="*/ 0 w 3164109"/>
                <a:gd name="connsiteY4" fmla="*/ 0 h 251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4109" h="2510970">
                  <a:moveTo>
                    <a:pt x="0" y="0"/>
                  </a:moveTo>
                  <a:lnTo>
                    <a:pt x="3164109" y="293909"/>
                  </a:lnTo>
                  <a:lnTo>
                    <a:pt x="3164109" y="2217061"/>
                  </a:lnTo>
                  <a:lnTo>
                    <a:pt x="0" y="251097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3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: 形状 9"/>
            <p:cNvSpPr/>
            <p:nvPr>
              <p:custDataLst>
                <p:tags r:id="rId5"/>
              </p:custDataLst>
            </p:nvPr>
          </p:nvSpPr>
          <p:spPr>
            <a:xfrm>
              <a:off x="13280" y="2565"/>
              <a:ext cx="5440" cy="3857"/>
            </a:xfrm>
            <a:custGeom>
              <a:avLst/>
              <a:gdLst>
                <a:gd name="connsiteX0" fmla="*/ 3164108 w 3164108"/>
                <a:gd name="connsiteY0" fmla="*/ 0 h 2510970"/>
                <a:gd name="connsiteX1" fmla="*/ 3164108 w 3164108"/>
                <a:gd name="connsiteY1" fmla="*/ 2510970 h 2510970"/>
                <a:gd name="connsiteX2" fmla="*/ 0 w 3164108"/>
                <a:gd name="connsiteY2" fmla="*/ 2217061 h 2510970"/>
                <a:gd name="connsiteX3" fmla="*/ 0 w 3164108"/>
                <a:gd name="connsiteY3" fmla="*/ 293909 h 2510970"/>
                <a:gd name="connsiteX4" fmla="*/ 3164108 w 3164108"/>
                <a:gd name="connsiteY4" fmla="*/ 0 h 251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4108" h="2510970">
                  <a:moveTo>
                    <a:pt x="3164108" y="0"/>
                  </a:moveTo>
                  <a:lnTo>
                    <a:pt x="3164108" y="2510970"/>
                  </a:lnTo>
                  <a:lnTo>
                    <a:pt x="0" y="2217061"/>
                  </a:lnTo>
                  <a:lnTo>
                    <a:pt x="0" y="293909"/>
                  </a:lnTo>
                  <a:lnTo>
                    <a:pt x="3164108" y="0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3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>
              <a:off x="937" y="6040"/>
              <a:ext cx="17326" cy="4760"/>
            </a:xfrm>
            <a:custGeom>
              <a:avLst/>
              <a:gdLst>
                <a:gd name="connsiteX0" fmla="*/ 5500916 w 11001832"/>
                <a:gd name="connsiteY0" fmla="*/ 0 h 3022599"/>
                <a:gd name="connsiteX1" fmla="*/ 11001832 w 11001832"/>
                <a:gd name="connsiteY1" fmla="*/ 1148436 h 3022599"/>
                <a:gd name="connsiteX2" fmla="*/ 11001832 w 11001832"/>
                <a:gd name="connsiteY2" fmla="*/ 3022599 h 3022599"/>
                <a:gd name="connsiteX3" fmla="*/ 0 w 11001832"/>
                <a:gd name="connsiteY3" fmla="*/ 3022599 h 3022599"/>
                <a:gd name="connsiteX4" fmla="*/ 0 w 11001832"/>
                <a:gd name="connsiteY4" fmla="*/ 1148436 h 302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1832" h="3022599">
                  <a:moveTo>
                    <a:pt x="5500916" y="0"/>
                  </a:moveTo>
                  <a:lnTo>
                    <a:pt x="11001832" y="1148436"/>
                  </a:lnTo>
                  <a:lnTo>
                    <a:pt x="11001832" y="3022599"/>
                  </a:lnTo>
                  <a:lnTo>
                    <a:pt x="0" y="3022599"/>
                  </a:lnTo>
                  <a:lnTo>
                    <a:pt x="0" y="1148436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3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: 形状 13"/>
            <p:cNvSpPr/>
            <p:nvPr>
              <p:custDataLst>
                <p:tags r:id="rId7"/>
              </p:custDataLst>
            </p:nvPr>
          </p:nvSpPr>
          <p:spPr>
            <a:xfrm>
              <a:off x="1394" y="6326"/>
              <a:ext cx="16411" cy="4474"/>
            </a:xfrm>
            <a:custGeom>
              <a:avLst/>
              <a:gdLst>
                <a:gd name="connsiteX0" fmla="*/ 5210628 w 10421256"/>
                <a:gd name="connsiteY0" fmla="*/ 0 h 2718257"/>
                <a:gd name="connsiteX1" fmla="*/ 10421256 w 10421256"/>
                <a:gd name="connsiteY1" fmla="*/ 1148436 h 2718257"/>
                <a:gd name="connsiteX2" fmla="*/ 10421256 w 10421256"/>
                <a:gd name="connsiteY2" fmla="*/ 2718257 h 2718257"/>
                <a:gd name="connsiteX3" fmla="*/ 0 w 10421256"/>
                <a:gd name="connsiteY3" fmla="*/ 2718257 h 2718257"/>
                <a:gd name="connsiteX4" fmla="*/ 0 w 10421256"/>
                <a:gd name="connsiteY4" fmla="*/ 1148436 h 2718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21256" h="2718257">
                  <a:moveTo>
                    <a:pt x="5210628" y="0"/>
                  </a:moveTo>
                  <a:lnTo>
                    <a:pt x="10421256" y="1148436"/>
                  </a:lnTo>
                  <a:lnTo>
                    <a:pt x="10421256" y="2718257"/>
                  </a:lnTo>
                  <a:lnTo>
                    <a:pt x="0" y="2718257"/>
                  </a:lnTo>
                  <a:lnTo>
                    <a:pt x="0" y="11484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直角三角形 14"/>
            <p:cNvSpPr/>
            <p:nvPr>
              <p:custDataLst>
                <p:tags r:id="rId8"/>
              </p:custDataLst>
            </p:nvPr>
          </p:nvSpPr>
          <p:spPr>
            <a:xfrm>
              <a:off x="0" y="9046"/>
              <a:ext cx="4983" cy="1754"/>
            </a:xfrm>
            <a:prstGeom prst="rtTriangl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3600000" scaled="0"/>
            </a:gradFill>
            <a:ln>
              <a:noFill/>
            </a:ln>
            <a:effectLst>
              <a:outerShdw blurRad="457200" sx="102000" sy="102000" algn="ctr" rotWithShape="0">
                <a:schemeClr val="accent2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直角三角形 16"/>
            <p:cNvSpPr/>
            <p:nvPr>
              <p:custDataLst>
                <p:tags r:id="rId9"/>
              </p:custDataLst>
            </p:nvPr>
          </p:nvSpPr>
          <p:spPr>
            <a:xfrm flipH="1">
              <a:off x="14455" y="9046"/>
              <a:ext cx="4983" cy="1754"/>
            </a:xfrm>
            <a:prstGeom prst="rtTriangl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3600000" scaled="0"/>
            </a:gradFill>
            <a:ln>
              <a:noFill/>
            </a:ln>
            <a:effectLst>
              <a:outerShdw blurRad="457200" sx="102000" sy="102000" algn="ctr" rotWithShape="0">
                <a:schemeClr val="accent2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10"/>
              </p:custDataLst>
            </p:nvPr>
          </p:nvSpPr>
          <p:spPr>
            <a:xfrm>
              <a:off x="7559" y="7680"/>
              <a:ext cx="4083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b="1" dirty="0">
                  <a:gradFill>
                    <a:gsLst>
                      <a:gs pos="0">
                        <a:schemeClr val="accent2"/>
                      </a:gs>
                      <a:gs pos="100000">
                        <a:schemeClr val="accent1"/>
                      </a:gs>
                    </a:gsLst>
                    <a:lin ang="3600000" scaled="0"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多源数据接入</a:t>
              </a:r>
              <a:endParaRPr lang="zh-CN" altLang="en-US" b="1" dirty="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360000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11"/>
              </p:custDataLst>
            </p:nvPr>
          </p:nvSpPr>
          <p:spPr>
            <a:xfrm>
              <a:off x="7559" y="8260"/>
              <a:ext cx="4083" cy="12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整合流量计、压力传感器、水位计、水质监测仪等传感器的实时数据，动态更新孪生体状态。</a:t>
              </a:r>
              <a:endPara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12"/>
              </p:custDataLst>
            </p:nvPr>
          </p:nvSpPr>
          <p:spPr>
            <a:xfrm>
              <a:off x="2967" y="8383"/>
              <a:ext cx="4083" cy="58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b="1" dirty="0">
                  <a:gradFill>
                    <a:gsLst>
                      <a:gs pos="0">
                        <a:schemeClr val="accent2"/>
                      </a:gs>
                      <a:gs pos="100000">
                        <a:schemeClr val="accent1"/>
                      </a:gs>
                    </a:gsLst>
                    <a:lin ang="3600000" scaled="0"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三维可视化建模</a:t>
              </a:r>
              <a:endParaRPr lang="zh-CN" altLang="en-US" b="1" dirty="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360000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3"/>
              </p:custDataLst>
            </p:nvPr>
          </p:nvSpPr>
          <p:spPr>
            <a:xfrm>
              <a:off x="2967" y="8963"/>
              <a:ext cx="4083" cy="12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基于</a:t>
              </a:r>
              <a:r>
                <a:rPr lang="en-US" altLang="zh-CN" sz="11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BIM/GIS</a:t>
              </a:r>
              <a:r>
                <a:rPr lang="zh-CN" altLang="en-US" sz="11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技术构建水源、水厂工艺、管网等设施的虚拟镜像，实时映射物理世界运行状态。  </a:t>
              </a:r>
              <a:endPara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4"/>
              </p:custDataLst>
            </p:nvPr>
          </p:nvSpPr>
          <p:spPr>
            <a:xfrm>
              <a:off x="12150" y="8383"/>
              <a:ext cx="4083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b="1" dirty="0">
                  <a:gradFill>
                    <a:gsLst>
                      <a:gs pos="0">
                        <a:schemeClr val="accent2"/>
                      </a:gs>
                      <a:gs pos="100000">
                        <a:schemeClr val="accent1"/>
                      </a:gs>
                    </a:gsLst>
                    <a:lin ang="3600000" scaled="0"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数据异常自动报警</a:t>
              </a:r>
              <a:endParaRPr lang="zh-CN" altLang="en-US" b="1" dirty="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360000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>
              <p:custDataLst>
                <p:tags r:id="rId15"/>
              </p:custDataLst>
            </p:nvPr>
          </p:nvSpPr>
          <p:spPr>
            <a:xfrm>
              <a:off x="12150" y="8966"/>
              <a:ext cx="4083" cy="16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1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基于实时数据与孪生模型动态比对，数据或设备状态异常等情况毫秒级触发报警机制，调度人员一键定位至问题管段、设备或泵站。</a:t>
              </a:r>
              <a:endPara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34" name="直接连接符 33"/>
            <p:cNvCxnSpPr/>
            <p:nvPr>
              <p:custDataLst>
                <p:tags r:id="rId16"/>
              </p:custDataLst>
            </p:nvPr>
          </p:nvCxnSpPr>
          <p:spPr>
            <a:xfrm>
              <a:off x="7304" y="8040"/>
              <a:ext cx="0" cy="1737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>
              <p:custDataLst>
                <p:tags r:id="rId17"/>
              </p:custDataLst>
            </p:nvPr>
          </p:nvCxnSpPr>
          <p:spPr>
            <a:xfrm>
              <a:off x="11896" y="8040"/>
              <a:ext cx="0" cy="1737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7" name="图片 46" descr="蓝色的屏幕&#10;&#10;AI 生成的内容可能不正确。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rcRect t="9" b="9"/>
            <a:stretch>
              <a:fillRect/>
            </a:stretch>
          </p:blipFill>
          <p:spPr>
            <a:xfrm>
              <a:off x="7125" y="2739"/>
              <a:ext cx="5412" cy="3044"/>
            </a:xfrm>
            <a:prstGeom prst="rect">
              <a:avLst/>
            </a:prstGeom>
          </p:spPr>
        </p:pic>
        <p:pic>
          <p:nvPicPr>
            <p:cNvPr id="51" name="图片 50" descr="电脑游戏的截图&#10;&#10;AI 生成的内容可能不正确。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13112" y="3040"/>
              <a:ext cx="5151" cy="2897"/>
            </a:xfrm>
            <a:prstGeom prst="rect">
              <a:avLst/>
            </a:prstGeom>
            <a:scene3d>
              <a:camera prst="perspectiveLeft" fov="6000000"/>
              <a:lightRig rig="threePt" dir="t"/>
            </a:scene3d>
          </p:spPr>
        </p:pic>
        <p:sp>
          <p:nvSpPr>
            <p:cNvPr id="55" name="文本框 54"/>
            <p:cNvSpPr txBox="1"/>
            <p:nvPr/>
          </p:nvSpPr>
          <p:spPr>
            <a:xfrm>
              <a:off x="3582" y="481"/>
              <a:ext cx="3038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数字孪生平台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" name="图片 4" descr="12.9 LOGO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/>
          <a:srcRect l="38" r="38"/>
          <a:stretch>
            <a:fillRect/>
          </a:stretch>
        </p:blipFill>
        <p:spPr>
          <a:xfrm>
            <a:off x="834390" y="1973580"/>
            <a:ext cx="3133090" cy="1762125"/>
          </a:xfrm>
          <a:prstGeom prst="rect">
            <a:avLst/>
          </a:prstGeom>
          <a:blipFill>
            <a:blip r:embed="rId25"/>
            <a:srcRect/>
            <a:stretch>
              <a:fillRect l="-2308" r="-2308"/>
            </a:stretch>
          </a:blipFill>
          <a:ln>
            <a:noFill/>
          </a:ln>
          <a:effectLst>
            <a:outerShdw blurRad="457200" sx="102000" sy="102000" algn="ctr" rotWithShape="0">
              <a:schemeClr val="accent2">
                <a:alpha val="50000"/>
              </a:schemeClr>
            </a:outerShdw>
          </a:effectLst>
          <a:scene3d>
            <a:camera prst="perspectiveRight" fov="6000000"/>
            <a:lightRig rig="threePt" dir="t"/>
          </a:scene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9931" y="213266"/>
            <a:ext cx="3973746" cy="5657167"/>
            <a:chOff x="229931" y="213266"/>
            <a:chExt cx="3973746" cy="5657167"/>
          </a:xfrm>
        </p:grpSpPr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软件产品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" name="文本框 4"/>
            <p:cNvSpPr txBox="1"/>
            <p:nvPr/>
          </p:nvSpPr>
          <p:spPr>
            <a:xfrm>
              <a:off x="348327" y="1015347"/>
              <a:ext cx="36056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&gt;&gt;</a:t>
              </a:r>
              <a:r>
                <a:rPr lang="zh-CN" altLang="en-US" sz="2000" b="1" kern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指挥调度中枢</a:t>
              </a:r>
              <a:r>
                <a:rPr lang="en-US" altLang="zh-CN" sz="20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000" b="1" kern="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数据驾驶舱</a:t>
              </a:r>
              <a:endParaRPr lang="zh-CN" altLang="en-US" sz="2000" b="1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395378" y="1535939"/>
              <a:ext cx="1919983" cy="4334494"/>
            </a:xfrm>
            <a:prstGeom prst="roundRect">
              <a:avLst>
                <a:gd name="adj" fmla="val 4433"/>
              </a:avLst>
            </a:prstGeom>
            <a:gradFill flip="none" rotWithShape="1">
              <a:gsLst>
                <a:gs pos="0">
                  <a:srgbClr val="2F80ED">
                    <a:alpha val="80000"/>
                  </a:srgbClr>
                </a:gs>
                <a:gs pos="100000">
                  <a:srgbClr val="56CCF2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45285" y="1845578"/>
              <a:ext cx="1149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综合调度</a:t>
              </a:r>
              <a:endParaRPr lang="zh-CN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694577" y="1917179"/>
              <a:ext cx="220754" cy="226130"/>
              <a:chOff x="1620172" y="2055520"/>
              <a:chExt cx="303433" cy="310823"/>
            </a:xfrm>
            <a:gradFill flip="none" rotWithShape="1">
              <a:gsLst>
                <a:gs pos="0">
                  <a:srgbClr val="56CCF2"/>
                </a:gs>
                <a:gs pos="100000">
                  <a:schemeClr val="bg1">
                    <a:alpha val="42000"/>
                  </a:schemeClr>
                </a:gs>
              </a:gsLst>
              <a:lin ang="0" scaled="1"/>
              <a:tileRect/>
            </a:gradFill>
          </p:grpSpPr>
          <p:grpSp>
            <p:nvGrpSpPr>
              <p:cNvPr id="27" name="组合 26"/>
              <p:cNvGrpSpPr/>
              <p:nvPr/>
            </p:nvGrpSpPr>
            <p:grpSpPr>
              <a:xfrm>
                <a:off x="1620172" y="2055520"/>
                <a:ext cx="303433" cy="83673"/>
                <a:chOff x="1620172" y="2055520"/>
                <a:chExt cx="303433" cy="83673"/>
              </a:xfrm>
              <a:grpFill/>
            </p:grpSpPr>
            <p:sp>
              <p:nvSpPr>
                <p:cNvPr id="39" name="椭圆 38"/>
                <p:cNvSpPr/>
                <p:nvPr/>
              </p:nvSpPr>
              <p:spPr>
                <a:xfrm>
                  <a:off x="1620172" y="2055520"/>
                  <a:ext cx="83673" cy="8367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1726462" y="2055520"/>
                  <a:ext cx="83673" cy="8367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椭圆 40"/>
                <p:cNvSpPr/>
                <p:nvPr/>
              </p:nvSpPr>
              <p:spPr>
                <a:xfrm>
                  <a:off x="1839932" y="2055520"/>
                  <a:ext cx="83673" cy="8367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8" name="组合 27"/>
              <p:cNvGrpSpPr/>
              <p:nvPr/>
            </p:nvGrpSpPr>
            <p:grpSpPr>
              <a:xfrm>
                <a:off x="1620172" y="2169095"/>
                <a:ext cx="303433" cy="83673"/>
                <a:chOff x="1620172" y="2055520"/>
                <a:chExt cx="303433" cy="83673"/>
              </a:xfrm>
              <a:grpFill/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1620172" y="2055520"/>
                  <a:ext cx="83673" cy="8367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1726462" y="2055520"/>
                  <a:ext cx="83673" cy="8367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1839932" y="2055520"/>
                  <a:ext cx="83673" cy="8367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9" name="组合 28"/>
              <p:cNvGrpSpPr/>
              <p:nvPr/>
            </p:nvGrpSpPr>
            <p:grpSpPr>
              <a:xfrm>
                <a:off x="1620172" y="2282670"/>
                <a:ext cx="303433" cy="83673"/>
                <a:chOff x="1620172" y="2055520"/>
                <a:chExt cx="303433" cy="83673"/>
              </a:xfrm>
              <a:grpFill/>
            </p:grpSpPr>
            <p:sp>
              <p:nvSpPr>
                <p:cNvPr id="30" name="椭圆 29"/>
                <p:cNvSpPr/>
                <p:nvPr/>
              </p:nvSpPr>
              <p:spPr>
                <a:xfrm>
                  <a:off x="1620172" y="2055520"/>
                  <a:ext cx="83673" cy="8367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>
                  <a:off x="1726462" y="2055520"/>
                  <a:ext cx="83673" cy="8367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椭圆 32"/>
                <p:cNvSpPr/>
                <p:nvPr/>
              </p:nvSpPr>
              <p:spPr>
                <a:xfrm>
                  <a:off x="1839932" y="2055520"/>
                  <a:ext cx="83673" cy="8367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2" name="矩形: 圆角 41"/>
            <p:cNvSpPr/>
            <p:nvPr/>
          </p:nvSpPr>
          <p:spPr>
            <a:xfrm>
              <a:off x="616591" y="2478830"/>
              <a:ext cx="1006680" cy="45719"/>
            </a:xfrm>
            <a:prstGeom prst="roundRect">
              <a:avLst>
                <a:gd name="adj" fmla="val 50000"/>
              </a:avLst>
            </a:prstGeom>
            <a:solidFill>
              <a:srgbClr val="ED5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37442" y="2524549"/>
              <a:ext cx="1635853" cy="2612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实现对供排水全流程的集中调度和指挥，根据实时数据快速制定调度方案，提高调度效率和准确性。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09747" y="2155706"/>
              <a:ext cx="19835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b="0" i="0" dirty="0">
                  <a:solidFill>
                    <a:schemeClr val="bg1">
                      <a:lumMod val="9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Integrated Scheduling</a:t>
              </a:r>
              <a:endParaRPr lang="zh-CN" altLang="en-US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2274742" y="305598"/>
              <a:ext cx="1928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核心应用系统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" name="图片 9" descr="12.9 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69" y="1535939"/>
            <a:ext cx="8395954" cy="4497833"/>
          </a:xfrm>
          <a:prstGeom prst="roundRect">
            <a:avLst>
              <a:gd name="adj" fmla="val 1377"/>
            </a:avLst>
          </a:prstGeom>
          <a:effectLst>
            <a:reflection blurRad="6350" stA="30000" endPos="9000" dir="5400000" sy="-100000" algn="bl" rotWithShape="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" y="-1"/>
            <a:ext cx="12343075" cy="6858000"/>
            <a:chOff x="1" y="-1"/>
            <a:chExt cx="12343075" cy="68580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742538" y="-2742538"/>
              <a:ext cx="6858000" cy="12343075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软件产品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395378" y="1535939"/>
              <a:ext cx="2133445" cy="4334494"/>
              <a:chOff x="395378" y="1535939"/>
              <a:chExt cx="2133445" cy="4334494"/>
            </a:xfrm>
          </p:grpSpPr>
          <p:sp>
            <p:nvSpPr>
              <p:cNvPr id="8" name="矩形: 圆角 7"/>
              <p:cNvSpPr/>
              <p:nvPr/>
            </p:nvSpPr>
            <p:spPr>
              <a:xfrm>
                <a:off x="395378" y="1535939"/>
                <a:ext cx="1919983" cy="4334494"/>
              </a:xfrm>
              <a:prstGeom prst="roundRect">
                <a:avLst>
                  <a:gd name="adj" fmla="val 4433"/>
                </a:avLst>
              </a:prstGeom>
              <a:gradFill flip="none" rotWithShape="1">
                <a:gsLst>
                  <a:gs pos="0">
                    <a:srgbClr val="2F80ED">
                      <a:alpha val="80000"/>
                    </a:srgbClr>
                  </a:gs>
                  <a:gs pos="100000">
                    <a:srgbClr val="56CCF2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545285" y="1845578"/>
                <a:ext cx="11492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生产运行</a:t>
                </a:r>
                <a:endParaRPr lang="zh-CN" altLang="en-US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1673838" y="1917179"/>
                <a:ext cx="220754" cy="226130"/>
                <a:chOff x="1620172" y="2055520"/>
                <a:chExt cx="303433" cy="310823"/>
              </a:xfrm>
              <a:gradFill flip="none" rotWithShape="1">
                <a:gsLst>
                  <a:gs pos="0">
                    <a:srgbClr val="56CCF2"/>
                  </a:gs>
                  <a:gs pos="100000">
                    <a:schemeClr val="bg1">
                      <a:alpha val="42000"/>
                    </a:schemeClr>
                  </a:gs>
                </a:gsLst>
                <a:lin ang="0" scaled="1"/>
                <a:tileRect/>
              </a:gradFill>
            </p:grpSpPr>
            <p:grpSp>
              <p:nvGrpSpPr>
                <p:cNvPr id="17" name="组合 16"/>
                <p:cNvGrpSpPr/>
                <p:nvPr/>
              </p:nvGrpSpPr>
              <p:grpSpPr>
                <a:xfrm>
                  <a:off x="1620172" y="2055520"/>
                  <a:ext cx="303433" cy="83673"/>
                  <a:chOff x="1620172" y="2055520"/>
                  <a:chExt cx="303433" cy="83673"/>
                </a:xfrm>
                <a:grpFill/>
              </p:grpSpPr>
              <p:sp>
                <p:nvSpPr>
                  <p:cNvPr id="43" name="椭圆 42"/>
                  <p:cNvSpPr/>
                  <p:nvPr/>
                </p:nvSpPr>
                <p:spPr>
                  <a:xfrm>
                    <a:off x="162017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6" name="椭圆 45"/>
                  <p:cNvSpPr/>
                  <p:nvPr/>
                </p:nvSpPr>
                <p:spPr>
                  <a:xfrm>
                    <a:off x="172646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>
                    <a:off x="183993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18" name="组合 17"/>
                <p:cNvGrpSpPr/>
                <p:nvPr/>
              </p:nvGrpSpPr>
              <p:grpSpPr>
                <a:xfrm>
                  <a:off x="1620172" y="2169095"/>
                  <a:ext cx="303433" cy="83673"/>
                  <a:chOff x="1620172" y="2055520"/>
                  <a:chExt cx="303433" cy="83673"/>
                </a:xfrm>
                <a:grpFill/>
              </p:grpSpPr>
              <p:sp>
                <p:nvSpPr>
                  <p:cNvPr id="31" name="椭圆 30"/>
                  <p:cNvSpPr/>
                  <p:nvPr/>
                </p:nvSpPr>
                <p:spPr>
                  <a:xfrm>
                    <a:off x="162017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4" name="椭圆 33"/>
                  <p:cNvSpPr/>
                  <p:nvPr/>
                </p:nvSpPr>
                <p:spPr>
                  <a:xfrm>
                    <a:off x="172646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6" name="椭圆 35"/>
                  <p:cNvSpPr/>
                  <p:nvPr/>
                </p:nvSpPr>
                <p:spPr>
                  <a:xfrm>
                    <a:off x="183993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19" name="组合 18"/>
                <p:cNvGrpSpPr/>
                <p:nvPr/>
              </p:nvGrpSpPr>
              <p:grpSpPr>
                <a:xfrm>
                  <a:off x="1620172" y="2282670"/>
                  <a:ext cx="303433" cy="83673"/>
                  <a:chOff x="1620172" y="2055520"/>
                  <a:chExt cx="303433" cy="83673"/>
                </a:xfrm>
                <a:grpFill/>
              </p:grpSpPr>
              <p:sp>
                <p:nvSpPr>
                  <p:cNvPr id="20" name="椭圆 19"/>
                  <p:cNvSpPr/>
                  <p:nvPr/>
                </p:nvSpPr>
                <p:spPr>
                  <a:xfrm>
                    <a:off x="162017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1" name="椭圆 20"/>
                  <p:cNvSpPr/>
                  <p:nvPr/>
                </p:nvSpPr>
                <p:spPr>
                  <a:xfrm>
                    <a:off x="172646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2" name="椭圆 21"/>
                  <p:cNvSpPr/>
                  <p:nvPr/>
                </p:nvSpPr>
                <p:spPr>
                  <a:xfrm>
                    <a:off x="183993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sp>
            <p:nvSpPr>
              <p:cNvPr id="12" name="矩形: 圆角 11"/>
              <p:cNvSpPr/>
              <p:nvPr/>
            </p:nvSpPr>
            <p:spPr>
              <a:xfrm>
                <a:off x="616591" y="2524549"/>
                <a:ext cx="1006680" cy="45719"/>
              </a:xfrm>
              <a:prstGeom prst="roundRect">
                <a:avLst>
                  <a:gd name="adj" fmla="val 50000"/>
                </a:avLst>
              </a:prstGeom>
              <a:solidFill>
                <a:srgbClr val="ED5A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37442" y="2524549"/>
                <a:ext cx="1635853" cy="21817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实时监控水厂生产运行状态，自动调整生产工艺参数，确保供水水质和水量稳定。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45285" y="2143920"/>
                <a:ext cx="198353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b="0" i="0" dirty="0">
                    <a:solidFill>
                      <a:schemeClr val="bg1">
                        <a:lumMod val="9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Production Runs</a:t>
                </a:r>
                <a:endParaRPr lang="zh-CN" altLang="en-US" sz="105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2274742" y="305598"/>
              <a:ext cx="1928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核心应用系统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48327" y="1015347"/>
              <a:ext cx="2682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&gt;&gt;</a:t>
              </a:r>
              <a:r>
                <a:rPr lang="zh-CN" altLang="en-US" sz="20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专题数据驾驶舱</a:t>
              </a:r>
              <a:endParaRPr lang="zh-CN" altLang="en-US" sz="2000" b="1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4" name="图片 23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rcRect t="23" b="23"/>
          <a:stretch>
            <a:fillRect/>
          </a:stretch>
        </p:blipFill>
        <p:spPr>
          <a:xfrm>
            <a:off x="2461710" y="1535939"/>
            <a:ext cx="9478620" cy="4334494"/>
          </a:xfrm>
          <a:prstGeom prst="roundRect">
            <a:avLst>
              <a:gd name="adj" fmla="val 1377"/>
            </a:avLst>
          </a:prstGeom>
          <a:ln w="28575">
            <a:solidFill>
              <a:schemeClr val="bg1"/>
            </a:solidFill>
          </a:ln>
          <a:effectLst>
            <a:reflection blurRad="6350" stA="30000" endPos="9000" dir="5400000" sy="-100000" algn="bl" rotWithShape="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" y="-1"/>
            <a:ext cx="12343075" cy="6858000"/>
            <a:chOff x="1" y="-1"/>
            <a:chExt cx="12343075" cy="68580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742538" y="-2742538"/>
              <a:ext cx="6858000" cy="12343075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软件产品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>
              <a:off x="395378" y="1535939"/>
              <a:ext cx="2133445" cy="4334494"/>
              <a:chOff x="395378" y="1535939"/>
              <a:chExt cx="2133445" cy="4334494"/>
            </a:xfrm>
          </p:grpSpPr>
          <p:sp>
            <p:nvSpPr>
              <p:cNvPr id="25" name="矩形: 圆角 24"/>
              <p:cNvSpPr/>
              <p:nvPr/>
            </p:nvSpPr>
            <p:spPr>
              <a:xfrm>
                <a:off x="395378" y="1535939"/>
                <a:ext cx="1919983" cy="4334494"/>
              </a:xfrm>
              <a:prstGeom prst="roundRect">
                <a:avLst>
                  <a:gd name="adj" fmla="val 4433"/>
                </a:avLst>
              </a:prstGeom>
              <a:gradFill flip="none" rotWithShape="1">
                <a:gsLst>
                  <a:gs pos="0">
                    <a:srgbClr val="2F80ED">
                      <a:alpha val="80000"/>
                    </a:srgbClr>
                  </a:gs>
                  <a:gs pos="100000">
                    <a:srgbClr val="56CCF2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545285" y="1845578"/>
                <a:ext cx="11492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管网运行</a:t>
                </a:r>
                <a:endParaRPr lang="zh-CN" altLang="en-US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1696993" y="1917179"/>
                <a:ext cx="220754" cy="226130"/>
                <a:chOff x="1620172" y="2055520"/>
                <a:chExt cx="303433" cy="310823"/>
              </a:xfrm>
              <a:gradFill flip="none" rotWithShape="1">
                <a:gsLst>
                  <a:gs pos="0">
                    <a:srgbClr val="56CCF2"/>
                  </a:gs>
                  <a:gs pos="100000">
                    <a:schemeClr val="bg1">
                      <a:alpha val="42000"/>
                    </a:schemeClr>
                  </a:gs>
                </a:gsLst>
                <a:lin ang="0" scaled="1"/>
                <a:tileRect/>
              </a:gradFill>
            </p:grpSpPr>
            <p:grpSp>
              <p:nvGrpSpPr>
                <p:cNvPr id="32" name="组合 31"/>
                <p:cNvGrpSpPr/>
                <p:nvPr/>
              </p:nvGrpSpPr>
              <p:grpSpPr>
                <a:xfrm>
                  <a:off x="1620172" y="2055520"/>
                  <a:ext cx="303433" cy="83673"/>
                  <a:chOff x="1620172" y="2055520"/>
                  <a:chExt cx="303433" cy="83673"/>
                </a:xfrm>
                <a:grpFill/>
              </p:grpSpPr>
              <p:sp>
                <p:nvSpPr>
                  <p:cNvPr id="44" name="椭圆 43"/>
                  <p:cNvSpPr/>
                  <p:nvPr/>
                </p:nvSpPr>
                <p:spPr>
                  <a:xfrm>
                    <a:off x="162017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5" name="椭圆 44"/>
                  <p:cNvSpPr/>
                  <p:nvPr/>
                </p:nvSpPr>
                <p:spPr>
                  <a:xfrm>
                    <a:off x="172646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8" name="椭圆 47"/>
                  <p:cNvSpPr/>
                  <p:nvPr/>
                </p:nvSpPr>
                <p:spPr>
                  <a:xfrm>
                    <a:off x="183993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3" name="组合 32"/>
                <p:cNvGrpSpPr/>
                <p:nvPr/>
              </p:nvGrpSpPr>
              <p:grpSpPr>
                <a:xfrm>
                  <a:off x="1620172" y="2169095"/>
                  <a:ext cx="303433" cy="83673"/>
                  <a:chOff x="1620172" y="2055520"/>
                  <a:chExt cx="303433" cy="83673"/>
                </a:xfrm>
                <a:grpFill/>
              </p:grpSpPr>
              <p:sp>
                <p:nvSpPr>
                  <p:cNvPr id="40" name="椭圆 39"/>
                  <p:cNvSpPr/>
                  <p:nvPr/>
                </p:nvSpPr>
                <p:spPr>
                  <a:xfrm>
                    <a:off x="162017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172646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2" name="椭圆 41"/>
                  <p:cNvSpPr/>
                  <p:nvPr/>
                </p:nvSpPr>
                <p:spPr>
                  <a:xfrm>
                    <a:off x="183993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5" name="组合 34"/>
                <p:cNvGrpSpPr/>
                <p:nvPr/>
              </p:nvGrpSpPr>
              <p:grpSpPr>
                <a:xfrm>
                  <a:off x="1620172" y="2282670"/>
                  <a:ext cx="303433" cy="83673"/>
                  <a:chOff x="1620172" y="2055520"/>
                  <a:chExt cx="303433" cy="83673"/>
                </a:xfrm>
                <a:grpFill/>
              </p:grpSpPr>
              <p:sp>
                <p:nvSpPr>
                  <p:cNvPr id="37" name="椭圆 36"/>
                  <p:cNvSpPr/>
                  <p:nvPr/>
                </p:nvSpPr>
                <p:spPr>
                  <a:xfrm>
                    <a:off x="162017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8" name="椭圆 37"/>
                  <p:cNvSpPr/>
                  <p:nvPr/>
                </p:nvSpPr>
                <p:spPr>
                  <a:xfrm>
                    <a:off x="172646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9" name="椭圆 38"/>
                  <p:cNvSpPr/>
                  <p:nvPr/>
                </p:nvSpPr>
                <p:spPr>
                  <a:xfrm>
                    <a:off x="183993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sp>
            <p:nvSpPr>
              <p:cNvPr id="28" name="矩形: 圆角 27"/>
              <p:cNvSpPr/>
              <p:nvPr/>
            </p:nvSpPr>
            <p:spPr>
              <a:xfrm>
                <a:off x="616591" y="2524549"/>
                <a:ext cx="1006680" cy="45719"/>
              </a:xfrm>
              <a:prstGeom prst="roundRect">
                <a:avLst>
                  <a:gd name="adj" fmla="val 50000"/>
                </a:avLst>
              </a:prstGeom>
              <a:solidFill>
                <a:srgbClr val="ED5A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37442" y="2524549"/>
                <a:ext cx="1635853" cy="2612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对管网压力、流量等数据进行实时监测和分析，及时发现管网漏损和异常情况，保障管网安全运行。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545285" y="2143920"/>
                <a:ext cx="198353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b="0" i="0" dirty="0">
                    <a:solidFill>
                      <a:schemeClr val="bg1">
                        <a:lumMod val="9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Pipe Network Operation</a:t>
                </a:r>
                <a:endParaRPr lang="zh-CN" altLang="en-US" sz="105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2274742" y="305598"/>
              <a:ext cx="1928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核心应用系统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48327" y="1015347"/>
              <a:ext cx="2682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&gt;&gt;</a:t>
              </a:r>
              <a:r>
                <a:rPr lang="zh-CN" altLang="en-US" sz="20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专题数据驾驶舱</a:t>
              </a:r>
              <a:endParaRPr lang="zh-CN" altLang="en-US" sz="2000" b="1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828" y="1530091"/>
            <a:ext cx="8195175" cy="4390273"/>
          </a:xfrm>
          <a:prstGeom prst="roundRect">
            <a:avLst>
              <a:gd name="adj" fmla="val 1377"/>
            </a:avLst>
          </a:prstGeom>
          <a:ln w="28575">
            <a:solidFill>
              <a:schemeClr val="bg1"/>
            </a:solidFill>
          </a:ln>
          <a:effectLst>
            <a:reflection blurRad="6350" stA="30000" endPos="9000" dir="5400000" sy="-100000" algn="bl" rotWithShape="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" y="-1"/>
            <a:ext cx="12343075" cy="6858000"/>
            <a:chOff x="1" y="-1"/>
            <a:chExt cx="12343075" cy="68580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742538" y="-2742538"/>
              <a:ext cx="6858000" cy="12343075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软件产品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>
              <a:off x="395378" y="1535939"/>
              <a:ext cx="2133445" cy="4334494"/>
              <a:chOff x="395378" y="1535939"/>
              <a:chExt cx="2133445" cy="4334494"/>
            </a:xfrm>
          </p:grpSpPr>
          <p:sp>
            <p:nvSpPr>
              <p:cNvPr id="25" name="矩形: 圆角 24"/>
              <p:cNvSpPr/>
              <p:nvPr/>
            </p:nvSpPr>
            <p:spPr>
              <a:xfrm>
                <a:off x="395378" y="1535939"/>
                <a:ext cx="1919983" cy="4334494"/>
              </a:xfrm>
              <a:prstGeom prst="roundRect">
                <a:avLst>
                  <a:gd name="adj" fmla="val 4433"/>
                </a:avLst>
              </a:prstGeom>
              <a:gradFill flip="none" rotWithShape="1">
                <a:gsLst>
                  <a:gs pos="0">
                    <a:srgbClr val="2F80ED">
                      <a:alpha val="80000"/>
                    </a:srgbClr>
                  </a:gs>
                  <a:gs pos="100000">
                    <a:srgbClr val="56CCF2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545285" y="1845578"/>
                <a:ext cx="11492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设备管理</a:t>
                </a:r>
                <a:endParaRPr lang="zh-CN" altLang="en-US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1688604" y="1917179"/>
                <a:ext cx="220754" cy="226130"/>
                <a:chOff x="1620172" y="2055520"/>
                <a:chExt cx="303433" cy="310823"/>
              </a:xfrm>
              <a:gradFill flip="none" rotWithShape="1">
                <a:gsLst>
                  <a:gs pos="0">
                    <a:srgbClr val="56CCF2"/>
                  </a:gs>
                  <a:gs pos="100000">
                    <a:schemeClr val="bg1">
                      <a:alpha val="42000"/>
                    </a:schemeClr>
                  </a:gs>
                </a:gsLst>
                <a:lin ang="0" scaled="1"/>
                <a:tileRect/>
              </a:gradFill>
            </p:grpSpPr>
            <p:grpSp>
              <p:nvGrpSpPr>
                <p:cNvPr id="32" name="组合 31"/>
                <p:cNvGrpSpPr/>
                <p:nvPr/>
              </p:nvGrpSpPr>
              <p:grpSpPr>
                <a:xfrm>
                  <a:off x="1620172" y="2055520"/>
                  <a:ext cx="303433" cy="83673"/>
                  <a:chOff x="1620172" y="2055520"/>
                  <a:chExt cx="303433" cy="83673"/>
                </a:xfrm>
                <a:grpFill/>
              </p:grpSpPr>
              <p:sp>
                <p:nvSpPr>
                  <p:cNvPr id="44" name="椭圆 43"/>
                  <p:cNvSpPr/>
                  <p:nvPr/>
                </p:nvSpPr>
                <p:spPr>
                  <a:xfrm>
                    <a:off x="162017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5" name="椭圆 44"/>
                  <p:cNvSpPr/>
                  <p:nvPr/>
                </p:nvSpPr>
                <p:spPr>
                  <a:xfrm>
                    <a:off x="172646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8" name="椭圆 47"/>
                  <p:cNvSpPr/>
                  <p:nvPr/>
                </p:nvSpPr>
                <p:spPr>
                  <a:xfrm>
                    <a:off x="183993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3" name="组合 32"/>
                <p:cNvGrpSpPr/>
                <p:nvPr/>
              </p:nvGrpSpPr>
              <p:grpSpPr>
                <a:xfrm>
                  <a:off x="1620172" y="2169095"/>
                  <a:ext cx="303433" cy="83673"/>
                  <a:chOff x="1620172" y="2055520"/>
                  <a:chExt cx="303433" cy="83673"/>
                </a:xfrm>
                <a:grpFill/>
              </p:grpSpPr>
              <p:sp>
                <p:nvSpPr>
                  <p:cNvPr id="40" name="椭圆 39"/>
                  <p:cNvSpPr/>
                  <p:nvPr/>
                </p:nvSpPr>
                <p:spPr>
                  <a:xfrm>
                    <a:off x="162017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1" name="椭圆 40"/>
                  <p:cNvSpPr/>
                  <p:nvPr/>
                </p:nvSpPr>
                <p:spPr>
                  <a:xfrm>
                    <a:off x="172646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2" name="椭圆 41"/>
                  <p:cNvSpPr/>
                  <p:nvPr/>
                </p:nvSpPr>
                <p:spPr>
                  <a:xfrm>
                    <a:off x="183993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5" name="组合 34"/>
                <p:cNvGrpSpPr/>
                <p:nvPr/>
              </p:nvGrpSpPr>
              <p:grpSpPr>
                <a:xfrm>
                  <a:off x="1620172" y="2282670"/>
                  <a:ext cx="303433" cy="83673"/>
                  <a:chOff x="1620172" y="2055520"/>
                  <a:chExt cx="303433" cy="83673"/>
                </a:xfrm>
                <a:grpFill/>
              </p:grpSpPr>
              <p:sp>
                <p:nvSpPr>
                  <p:cNvPr id="37" name="椭圆 36"/>
                  <p:cNvSpPr/>
                  <p:nvPr/>
                </p:nvSpPr>
                <p:spPr>
                  <a:xfrm>
                    <a:off x="162017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8" name="椭圆 37"/>
                  <p:cNvSpPr/>
                  <p:nvPr/>
                </p:nvSpPr>
                <p:spPr>
                  <a:xfrm>
                    <a:off x="172646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9" name="椭圆 38"/>
                  <p:cNvSpPr/>
                  <p:nvPr/>
                </p:nvSpPr>
                <p:spPr>
                  <a:xfrm>
                    <a:off x="1839932" y="2055520"/>
                    <a:ext cx="83673" cy="8367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sp>
            <p:nvSpPr>
              <p:cNvPr id="28" name="矩形: 圆角 27"/>
              <p:cNvSpPr/>
              <p:nvPr/>
            </p:nvSpPr>
            <p:spPr>
              <a:xfrm>
                <a:off x="616591" y="2524549"/>
                <a:ext cx="1006680" cy="45719"/>
              </a:xfrm>
              <a:prstGeom prst="roundRect">
                <a:avLst>
                  <a:gd name="adj" fmla="val 50000"/>
                </a:avLst>
              </a:prstGeom>
              <a:solidFill>
                <a:srgbClr val="ED5A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37442" y="2524549"/>
                <a:ext cx="1635853" cy="2612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建立设备全生命周期管理系统，实现设备远程监控、故障诊断和维护保养，提高设备运行效率和可靠性。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545285" y="2143920"/>
                <a:ext cx="198353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b="0" i="0" dirty="0">
                    <a:solidFill>
                      <a:schemeClr val="bg1">
                        <a:lumMod val="9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Device Management</a:t>
                </a:r>
                <a:endParaRPr lang="zh-CN" altLang="en-US" sz="105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2274742" y="305598"/>
              <a:ext cx="1928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核心应用系统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48327" y="1015347"/>
              <a:ext cx="26827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&gt;&gt;</a:t>
              </a:r>
              <a:r>
                <a:rPr lang="zh-CN" altLang="en-US" sz="20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专题数据驾驶舱</a:t>
              </a:r>
              <a:endParaRPr lang="zh-CN" altLang="en-US" sz="2000" b="1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 l="541" r="541"/>
          <a:stretch>
            <a:fillRect/>
          </a:stretch>
        </p:blipFill>
        <p:spPr>
          <a:xfrm>
            <a:off x="2481035" y="1535939"/>
            <a:ext cx="9482904" cy="4384097"/>
          </a:xfrm>
          <a:prstGeom prst="roundRect">
            <a:avLst>
              <a:gd name="adj" fmla="val 1377"/>
            </a:avLst>
          </a:prstGeom>
          <a:ln w="28575">
            <a:solidFill>
              <a:schemeClr val="bg1"/>
            </a:solidFill>
          </a:ln>
          <a:effectLst>
            <a:reflection blurRad="6350" stA="30000" endPos="9000" dir="5400000" sy="-100000" algn="bl" rotWithShape="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75538" y="0"/>
            <a:ext cx="12343075" cy="6858000"/>
            <a:chOff x="-75538" y="0"/>
            <a:chExt cx="12343075" cy="68580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667000" y="-2742538"/>
              <a:ext cx="6858000" cy="12343075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软件产品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>
              <a:off x="6059981" y="1610393"/>
              <a:ext cx="5394756" cy="2584771"/>
              <a:chOff x="1234607" y="2937453"/>
              <a:chExt cx="5394756" cy="2584771"/>
            </a:xfrm>
          </p:grpSpPr>
          <p:sp>
            <p:nvSpPr>
              <p:cNvPr id="21" name="矩形: 圆角 20"/>
              <p:cNvSpPr/>
              <p:nvPr/>
            </p:nvSpPr>
            <p:spPr>
              <a:xfrm>
                <a:off x="1234607" y="2937453"/>
                <a:ext cx="5394756" cy="2584771"/>
              </a:xfrm>
              <a:prstGeom prst="roundRect">
                <a:avLst>
                  <a:gd name="adj" fmla="val 1589"/>
                </a:avLst>
              </a:prstGeom>
              <a:solidFill>
                <a:srgbClr val="56CCF2">
                  <a:alpha val="11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2"/>
              <a:srcRect l="79" r="79"/>
              <a:stretch>
                <a:fillRect/>
              </a:stretch>
            </p:blipFill>
            <p:spPr>
              <a:xfrm>
                <a:off x="1332990" y="3041340"/>
                <a:ext cx="5197991" cy="2376998"/>
              </a:xfrm>
              <a:prstGeom prst="roundRect">
                <a:avLst>
                  <a:gd name="adj" fmla="val 1415"/>
                </a:avLst>
              </a:prstGeom>
              <a:ln w="44450"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5588281" y="3525414"/>
              <a:ext cx="5394756" cy="2584771"/>
              <a:chOff x="5671956" y="2063924"/>
              <a:chExt cx="5394756" cy="2584771"/>
            </a:xfrm>
          </p:grpSpPr>
          <p:sp>
            <p:nvSpPr>
              <p:cNvPr id="31" name="矩形: 圆角 30"/>
              <p:cNvSpPr/>
              <p:nvPr/>
            </p:nvSpPr>
            <p:spPr>
              <a:xfrm>
                <a:off x="5671956" y="2063924"/>
                <a:ext cx="5394756" cy="2584771"/>
              </a:xfrm>
              <a:prstGeom prst="roundRect">
                <a:avLst>
                  <a:gd name="adj" fmla="val 1589"/>
                </a:avLst>
              </a:prstGeom>
              <a:solidFill>
                <a:srgbClr val="56CCF2">
                  <a:alpha val="11000"/>
                </a:srgb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34" name="图片 33"/>
              <p:cNvPicPr>
                <a:picLocks noChangeAspect="1"/>
              </p:cNvPicPr>
              <p:nvPr/>
            </p:nvPicPr>
            <p:blipFill>
              <a:blip r:embed="rId3"/>
              <a:srcRect t="23" b="23"/>
              <a:stretch>
                <a:fillRect/>
              </a:stretch>
            </p:blipFill>
            <p:spPr>
              <a:xfrm>
                <a:off x="5768630" y="2176438"/>
                <a:ext cx="5197991" cy="2376998"/>
              </a:xfrm>
              <a:prstGeom prst="roundRect">
                <a:avLst>
                  <a:gd name="adj" fmla="val 1415"/>
                </a:avLst>
              </a:prstGeom>
              <a:ln w="44450"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46" name="组合 45"/>
            <p:cNvGrpSpPr/>
            <p:nvPr/>
          </p:nvGrpSpPr>
          <p:grpSpPr>
            <a:xfrm>
              <a:off x="635066" y="2356111"/>
              <a:ext cx="4714312" cy="3168523"/>
              <a:chOff x="496056" y="2151894"/>
              <a:chExt cx="4714312" cy="3168523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890875" y="3215822"/>
                <a:ext cx="4125287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600" b="1" dirty="0">
                    <a:gradFill flip="none" rotWithShape="1">
                      <a:gsLst>
                        <a:gs pos="0">
                          <a:srgbClr val="2F80EC"/>
                        </a:gs>
                        <a:gs pos="100000">
                          <a:srgbClr val="56CCF2"/>
                        </a:gs>
                      </a:gsLst>
                      <a:lin ang="0" scaled="1"/>
                      <a:tileRect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远程控制</a:t>
                </a:r>
                <a:endParaRPr lang="zh-CN" altLang="en-US" sz="1600" b="1" dirty="0">
                  <a:gradFill flip="none" rotWithShape="1">
                    <a:gsLst>
                      <a:gs pos="0">
                        <a:srgbClr val="2F80EC"/>
                      </a:gs>
                      <a:gs pos="100000">
                        <a:srgbClr val="56CCF2"/>
                      </a:gs>
                    </a:gsLst>
                    <a:lin ang="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5" name="组合 44"/>
              <p:cNvGrpSpPr/>
              <p:nvPr/>
            </p:nvGrpSpPr>
            <p:grpSpPr>
              <a:xfrm>
                <a:off x="496056" y="2151894"/>
                <a:ext cx="4714312" cy="3168523"/>
                <a:chOff x="496056" y="2151894"/>
                <a:chExt cx="4714312" cy="3168523"/>
              </a:xfrm>
            </p:grpSpPr>
            <p:sp>
              <p:nvSpPr>
                <p:cNvPr id="7" name="文本框 6"/>
                <p:cNvSpPr txBox="1"/>
                <p:nvPr/>
              </p:nvSpPr>
              <p:spPr>
                <a:xfrm>
                  <a:off x="904890" y="2151894"/>
                  <a:ext cx="1029804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algn="just">
                    <a:tabLst>
                      <a:tab pos="266700" algn="l"/>
                    </a:tabLst>
                  </a:pPr>
                  <a:r>
                    <a:rPr lang="zh-CN" altLang="en-US" sz="1600" b="1" dirty="0">
                      <a:gradFill flip="none" rotWithShape="1">
                        <a:gsLst>
                          <a:gs pos="0">
                            <a:srgbClr val="2F80EC"/>
                          </a:gs>
                          <a:gs pos="100000">
                            <a:srgbClr val="56CCF2"/>
                          </a:gs>
                        </a:gsLst>
                        <a:lin ang="0" scaled="1"/>
                        <a:tileRect/>
                      </a:gra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实时监测</a:t>
                  </a:r>
                  <a:endParaRPr lang="zh-CN" altLang="en-US" sz="1600" b="1" dirty="0">
                    <a:gradFill flip="none" rotWithShape="1">
                      <a:gsLst>
                        <a:gs pos="0">
                          <a:srgbClr val="2F80EC"/>
                        </a:gs>
                        <a:gs pos="100000">
                          <a:srgbClr val="56CCF2"/>
                        </a:gs>
                      </a:gsLst>
                      <a:lin ang="0" scaled="1"/>
                      <a:tileRect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560828" y="2470372"/>
                  <a:ext cx="4601815" cy="37741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水位、水温、流量、水质（浊度、余氯等）数据采集与异常报警</a:t>
                  </a:r>
                  <a:r>
                    <a:rPr lang="zh-CN" altLang="en-US" sz="14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。  </a:t>
                  </a:r>
                  <a:endPara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文本框 24"/>
                <p:cNvSpPr txBox="1"/>
                <p:nvPr/>
              </p:nvSpPr>
              <p:spPr>
                <a:xfrm>
                  <a:off x="496056" y="3688346"/>
                  <a:ext cx="4714312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支持水泵启停、阀门开关远程操作，减少人工巡检成本。  </a:t>
                  </a:r>
                  <a:b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endPara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文本框 26"/>
                <p:cNvSpPr txBox="1"/>
                <p:nvPr/>
              </p:nvSpPr>
              <p:spPr>
                <a:xfrm>
                  <a:off x="862965" y="4302575"/>
                  <a:ext cx="121719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1600" b="1" dirty="0">
                      <a:gradFill flip="none" rotWithShape="1">
                        <a:gsLst>
                          <a:gs pos="0">
                            <a:srgbClr val="2F80EC"/>
                          </a:gs>
                          <a:gs pos="100000">
                            <a:srgbClr val="56CCF2"/>
                          </a:gs>
                        </a:gsLst>
                        <a:lin ang="0" scaled="1"/>
                        <a:tileRect/>
                      </a:gra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AI</a:t>
                  </a:r>
                  <a:r>
                    <a:rPr lang="zh-CN" altLang="en-US" sz="1600" b="1" dirty="0">
                      <a:gradFill flip="none" rotWithShape="1">
                        <a:gsLst>
                          <a:gs pos="0">
                            <a:srgbClr val="2F80EC"/>
                          </a:gs>
                          <a:gs pos="100000">
                            <a:srgbClr val="56CCF2"/>
                          </a:gs>
                        </a:gsLst>
                        <a:lin ang="0" scaled="1"/>
                        <a:tileRect/>
                      </a:gra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视频安防</a:t>
                  </a:r>
                  <a:endParaRPr lang="zh-CN" altLang="en-US" sz="1600" b="1" dirty="0">
                    <a:gradFill flip="none" rotWithShape="1">
                      <a:gsLst>
                        <a:gs pos="0">
                          <a:srgbClr val="2F80EC"/>
                        </a:gs>
                        <a:gs pos="100000">
                          <a:srgbClr val="56CCF2"/>
                        </a:gs>
                      </a:gsLst>
                      <a:lin ang="0" scaled="1"/>
                      <a:tileRect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" name="文本框 28"/>
                <p:cNvSpPr txBox="1"/>
                <p:nvPr/>
              </p:nvSpPr>
              <p:spPr>
                <a:xfrm>
                  <a:off x="597877" y="4706723"/>
                  <a:ext cx="4564766" cy="61369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AI</a:t>
                  </a: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终端智能识别非法入侵、或异常行为秒级发现异常，并推送预警信息。</a:t>
                  </a:r>
                  <a:endPara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图形 31"/>
                <p:cNvSpPr/>
                <p:nvPr/>
              </p:nvSpPr>
              <p:spPr>
                <a:xfrm>
                  <a:off x="549750" y="2168835"/>
                  <a:ext cx="324499" cy="250610"/>
                </a:xfrm>
                <a:custGeom>
                  <a:avLst/>
                  <a:gdLst>
                    <a:gd name="connsiteX0" fmla="*/ 1190627 w 2381250"/>
                    <a:gd name="connsiteY0" fmla="*/ 0 h 1839039"/>
                    <a:gd name="connsiteX1" fmla="*/ 2381250 w 2381250"/>
                    <a:gd name="connsiteY1" fmla="*/ 1190625 h 1839039"/>
                    <a:gd name="connsiteX2" fmla="*/ 2189318 w 2381250"/>
                    <a:gd name="connsiteY2" fmla="*/ 1839039 h 1839039"/>
                    <a:gd name="connsiteX3" fmla="*/ 191931 w 2381250"/>
                    <a:gd name="connsiteY3" fmla="*/ 1839039 h 1839039"/>
                    <a:gd name="connsiteX4" fmla="*/ 1 w 2381250"/>
                    <a:gd name="connsiteY4" fmla="*/ 1190625 h 1839039"/>
                    <a:gd name="connsiteX5" fmla="*/ 1190627 w 2381250"/>
                    <a:gd name="connsiteY5" fmla="*/ 0 h 1839039"/>
                    <a:gd name="connsiteX6" fmla="*/ 1190627 w 2381250"/>
                    <a:gd name="connsiteY6" fmla="*/ 382786 h 1839039"/>
                    <a:gd name="connsiteX7" fmla="*/ 604363 w 2381250"/>
                    <a:gd name="connsiteY7" fmla="*/ 625673 h 1839039"/>
                    <a:gd name="connsiteX8" fmla="*/ 361476 w 2381250"/>
                    <a:gd name="connsiteY8" fmla="*/ 1211937 h 1839039"/>
                    <a:gd name="connsiteX9" fmla="*/ 446487 w 2381250"/>
                    <a:gd name="connsiteY9" fmla="*/ 1296948 h 1839039"/>
                    <a:gd name="connsiteX10" fmla="*/ 531497 w 2381250"/>
                    <a:gd name="connsiteY10" fmla="*/ 1211937 h 1839039"/>
                    <a:gd name="connsiteX11" fmla="*/ 724617 w 2381250"/>
                    <a:gd name="connsiteY11" fmla="*/ 745927 h 1839039"/>
                    <a:gd name="connsiteX12" fmla="*/ 1190627 w 2381250"/>
                    <a:gd name="connsiteY12" fmla="*/ 552926 h 1839039"/>
                    <a:gd name="connsiteX13" fmla="*/ 1656638 w 2381250"/>
                    <a:gd name="connsiteY13" fmla="*/ 745927 h 1839039"/>
                    <a:gd name="connsiteX14" fmla="*/ 1849757 w 2381250"/>
                    <a:gd name="connsiteY14" fmla="*/ 1211937 h 1839039"/>
                    <a:gd name="connsiteX15" fmla="*/ 1934766 w 2381250"/>
                    <a:gd name="connsiteY15" fmla="*/ 1296948 h 1839039"/>
                    <a:gd name="connsiteX16" fmla="*/ 2019784 w 2381250"/>
                    <a:gd name="connsiteY16" fmla="*/ 1211937 h 1839039"/>
                    <a:gd name="connsiteX17" fmla="*/ 1776891 w 2381250"/>
                    <a:gd name="connsiteY17" fmla="*/ 625673 h 1839039"/>
                    <a:gd name="connsiteX18" fmla="*/ 1190627 w 2381250"/>
                    <a:gd name="connsiteY18" fmla="*/ 382786 h 1839039"/>
                    <a:gd name="connsiteX19" fmla="*/ 1244443 w 2381250"/>
                    <a:gd name="connsiteY19" fmla="*/ 1138714 h 1839039"/>
                    <a:gd name="connsiteX20" fmla="*/ 1166815 w 2381250"/>
                    <a:gd name="connsiteY20" fmla="*/ 1153359 h 1839039"/>
                    <a:gd name="connsiteX21" fmla="*/ 983220 w 2381250"/>
                    <a:gd name="connsiteY21" fmla="*/ 969764 h 1839039"/>
                    <a:gd name="connsiteX22" fmla="*/ 862967 w 2381250"/>
                    <a:gd name="connsiteY22" fmla="*/ 969764 h 1839039"/>
                    <a:gd name="connsiteX23" fmla="*/ 862967 w 2381250"/>
                    <a:gd name="connsiteY23" fmla="*/ 1090017 h 1839039"/>
                    <a:gd name="connsiteX24" fmla="*/ 1046561 w 2381250"/>
                    <a:gd name="connsiteY24" fmla="*/ 1273731 h 1839039"/>
                    <a:gd name="connsiteX25" fmla="*/ 1166902 w 2381250"/>
                    <a:gd name="connsiteY25" fmla="*/ 1549329 h 1839039"/>
                    <a:gd name="connsiteX26" fmla="*/ 1442500 w 2381250"/>
                    <a:gd name="connsiteY26" fmla="*/ 1428988 h 1839039"/>
                    <a:gd name="connsiteX27" fmla="*/ 1322160 w 2381250"/>
                    <a:gd name="connsiteY27" fmla="*/ 1153390 h 1839039"/>
                    <a:gd name="connsiteX28" fmla="*/ 1244443 w 2381250"/>
                    <a:gd name="connsiteY28" fmla="*/ 1138714 h 1839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381250" h="1839039">
                      <a:moveTo>
                        <a:pt x="1190627" y="0"/>
                      </a:moveTo>
                      <a:cubicBezTo>
                        <a:pt x="1848209" y="0"/>
                        <a:pt x="2381250" y="533043"/>
                        <a:pt x="2381250" y="1190625"/>
                      </a:cubicBezTo>
                      <a:cubicBezTo>
                        <a:pt x="2381250" y="1429822"/>
                        <a:pt x="2310650" y="1652588"/>
                        <a:pt x="2189318" y="1839039"/>
                      </a:cubicBezTo>
                      <a:lnTo>
                        <a:pt x="191931" y="1839039"/>
                      </a:lnTo>
                      <a:cubicBezTo>
                        <a:pt x="66335" y="1646130"/>
                        <a:pt x="-357" y="1420818"/>
                        <a:pt x="1" y="1190625"/>
                      </a:cubicBezTo>
                      <a:cubicBezTo>
                        <a:pt x="1" y="533043"/>
                        <a:pt x="533045" y="0"/>
                        <a:pt x="1190627" y="0"/>
                      </a:cubicBezTo>
                      <a:close/>
                      <a:moveTo>
                        <a:pt x="1190627" y="382786"/>
                      </a:moveTo>
                      <a:cubicBezTo>
                        <a:pt x="969171" y="382786"/>
                        <a:pt x="760812" y="469106"/>
                        <a:pt x="604363" y="625673"/>
                      </a:cubicBezTo>
                      <a:cubicBezTo>
                        <a:pt x="448360" y="780819"/>
                        <a:pt x="360901" y="991923"/>
                        <a:pt x="361476" y="1211937"/>
                      </a:cubicBezTo>
                      <a:cubicBezTo>
                        <a:pt x="361476" y="1258887"/>
                        <a:pt x="399535" y="1296948"/>
                        <a:pt x="446487" y="1296948"/>
                      </a:cubicBezTo>
                      <a:cubicBezTo>
                        <a:pt x="493436" y="1296948"/>
                        <a:pt x="531497" y="1258887"/>
                        <a:pt x="531497" y="1211937"/>
                      </a:cubicBezTo>
                      <a:cubicBezTo>
                        <a:pt x="531056" y="1037044"/>
                        <a:pt x="600596" y="869242"/>
                        <a:pt x="724617" y="745927"/>
                      </a:cubicBezTo>
                      <a:cubicBezTo>
                        <a:pt x="847950" y="621949"/>
                        <a:pt x="1015750" y="552454"/>
                        <a:pt x="1190627" y="552926"/>
                      </a:cubicBezTo>
                      <a:cubicBezTo>
                        <a:pt x="1365502" y="552456"/>
                        <a:pt x="1533302" y="621949"/>
                        <a:pt x="1656638" y="745927"/>
                      </a:cubicBezTo>
                      <a:cubicBezTo>
                        <a:pt x="1780658" y="869242"/>
                        <a:pt x="1850196" y="1037044"/>
                        <a:pt x="1849757" y="1211937"/>
                      </a:cubicBezTo>
                      <a:cubicBezTo>
                        <a:pt x="1849757" y="1258887"/>
                        <a:pt x="1887811" y="1296948"/>
                        <a:pt x="1934766" y="1296948"/>
                      </a:cubicBezTo>
                      <a:cubicBezTo>
                        <a:pt x="1981721" y="1296948"/>
                        <a:pt x="2019784" y="1258887"/>
                        <a:pt x="2019784" y="1211937"/>
                      </a:cubicBezTo>
                      <a:cubicBezTo>
                        <a:pt x="2019784" y="990481"/>
                        <a:pt x="1933575" y="782241"/>
                        <a:pt x="1776891" y="625673"/>
                      </a:cubicBezTo>
                      <a:cubicBezTo>
                        <a:pt x="1621745" y="469670"/>
                        <a:pt x="1410642" y="382211"/>
                        <a:pt x="1190627" y="382786"/>
                      </a:cubicBezTo>
                      <a:close/>
                      <a:moveTo>
                        <a:pt x="1244443" y="1138714"/>
                      </a:moveTo>
                      <a:cubicBezTo>
                        <a:pt x="1217878" y="1138688"/>
                        <a:pt x="1191544" y="1143655"/>
                        <a:pt x="1166815" y="1153359"/>
                      </a:cubicBezTo>
                      <a:lnTo>
                        <a:pt x="983220" y="969764"/>
                      </a:lnTo>
                      <a:cubicBezTo>
                        <a:pt x="950013" y="936557"/>
                        <a:pt x="896173" y="936557"/>
                        <a:pt x="862967" y="969764"/>
                      </a:cubicBezTo>
                      <a:cubicBezTo>
                        <a:pt x="829760" y="1002971"/>
                        <a:pt x="829760" y="1056810"/>
                        <a:pt x="862967" y="1090017"/>
                      </a:cubicBezTo>
                      <a:lnTo>
                        <a:pt x="1046561" y="1273731"/>
                      </a:lnTo>
                      <a:cubicBezTo>
                        <a:pt x="1003688" y="1383065"/>
                        <a:pt x="1057566" y="1506455"/>
                        <a:pt x="1166902" y="1549329"/>
                      </a:cubicBezTo>
                      <a:cubicBezTo>
                        <a:pt x="1276237" y="1592202"/>
                        <a:pt x="1399626" y="1538323"/>
                        <a:pt x="1442500" y="1428988"/>
                      </a:cubicBezTo>
                      <a:cubicBezTo>
                        <a:pt x="1485374" y="1319653"/>
                        <a:pt x="1431494" y="1196264"/>
                        <a:pt x="1322160" y="1153390"/>
                      </a:cubicBezTo>
                      <a:cubicBezTo>
                        <a:pt x="1297400" y="1143681"/>
                        <a:pt x="1271039" y="1138703"/>
                        <a:pt x="1244443" y="113871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F80EC"/>
                    </a:gs>
                    <a:gs pos="100000">
                      <a:srgbClr val="56CCF2"/>
                    </a:gs>
                  </a:gsLst>
                  <a:lin ang="5400000" scaled="1"/>
                </a:gradFill>
                <a:ln w="18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图形 35"/>
                <p:cNvSpPr/>
                <p:nvPr/>
              </p:nvSpPr>
              <p:spPr>
                <a:xfrm>
                  <a:off x="566376" y="3246843"/>
                  <a:ext cx="324499" cy="292229"/>
                </a:xfrm>
                <a:custGeom>
                  <a:avLst/>
                  <a:gdLst>
                    <a:gd name="connsiteX0" fmla="*/ 1003299 w 1114777"/>
                    <a:gd name="connsiteY0" fmla="*/ 780829 h 1003918"/>
                    <a:gd name="connsiteX1" fmla="*/ 668876 w 1114777"/>
                    <a:gd name="connsiteY1" fmla="*/ 780829 h 1003918"/>
                    <a:gd name="connsiteX2" fmla="*/ 668876 w 1114777"/>
                    <a:gd name="connsiteY2" fmla="*/ 892373 h 1003918"/>
                    <a:gd name="connsiteX3" fmla="*/ 891839 w 1114777"/>
                    <a:gd name="connsiteY3" fmla="*/ 892373 h 1003918"/>
                    <a:gd name="connsiteX4" fmla="*/ 947578 w 1114777"/>
                    <a:gd name="connsiteY4" fmla="*/ 948139 h 1003918"/>
                    <a:gd name="connsiteX5" fmla="*/ 891839 w 1114777"/>
                    <a:gd name="connsiteY5" fmla="*/ 1003918 h 1003918"/>
                    <a:gd name="connsiteX6" fmla="*/ 222954 w 1114777"/>
                    <a:gd name="connsiteY6" fmla="*/ 1003918 h 1003918"/>
                    <a:gd name="connsiteX7" fmla="*/ 167209 w 1114777"/>
                    <a:gd name="connsiteY7" fmla="*/ 948139 h 1003918"/>
                    <a:gd name="connsiteX8" fmla="*/ 222954 w 1114777"/>
                    <a:gd name="connsiteY8" fmla="*/ 892373 h 1003918"/>
                    <a:gd name="connsiteX9" fmla="*/ 445907 w 1114777"/>
                    <a:gd name="connsiteY9" fmla="*/ 892373 h 1003918"/>
                    <a:gd name="connsiteX10" fmla="*/ 445907 w 1114777"/>
                    <a:gd name="connsiteY10" fmla="*/ 780829 h 1003918"/>
                    <a:gd name="connsiteX11" fmla="*/ 111477 w 1114777"/>
                    <a:gd name="connsiteY11" fmla="*/ 780829 h 1003918"/>
                    <a:gd name="connsiteX12" fmla="*/ 0 w 1114777"/>
                    <a:gd name="connsiteY12" fmla="*/ 669284 h 1003918"/>
                    <a:gd name="connsiteX13" fmla="*/ 0 w 1114777"/>
                    <a:gd name="connsiteY13" fmla="*/ 111545 h 1003918"/>
                    <a:gd name="connsiteX14" fmla="*/ 111477 w 1114777"/>
                    <a:gd name="connsiteY14" fmla="*/ 0 h 1003918"/>
                    <a:gd name="connsiteX15" fmla="*/ 1003299 w 1114777"/>
                    <a:gd name="connsiteY15" fmla="*/ 0 h 1003918"/>
                    <a:gd name="connsiteX16" fmla="*/ 1114778 w 1114777"/>
                    <a:gd name="connsiteY16" fmla="*/ 111545 h 1003918"/>
                    <a:gd name="connsiteX17" fmla="*/ 1114778 w 1114777"/>
                    <a:gd name="connsiteY17" fmla="*/ 669284 h 1003918"/>
                    <a:gd name="connsiteX18" fmla="*/ 1003299 w 1114777"/>
                    <a:gd name="connsiteY18" fmla="*/ 780829 h 1003918"/>
                    <a:gd name="connsiteX19" fmla="*/ 780353 w 1114777"/>
                    <a:gd name="connsiteY19" fmla="*/ 223105 h 1003918"/>
                    <a:gd name="connsiteX20" fmla="*/ 445907 w 1114777"/>
                    <a:gd name="connsiteY20" fmla="*/ 223105 h 1003918"/>
                    <a:gd name="connsiteX21" fmla="*/ 553720 w 1114777"/>
                    <a:gd name="connsiteY21" fmla="*/ 330940 h 1003918"/>
                    <a:gd name="connsiteX22" fmla="*/ 222954 w 1114777"/>
                    <a:gd name="connsiteY22" fmla="*/ 542884 h 1003918"/>
                    <a:gd name="connsiteX23" fmla="*/ 390162 w 1114777"/>
                    <a:gd name="connsiteY23" fmla="*/ 557501 h 1003918"/>
                    <a:gd name="connsiteX24" fmla="*/ 675061 w 1114777"/>
                    <a:gd name="connsiteY24" fmla="*/ 452158 h 1003918"/>
                    <a:gd name="connsiteX25" fmla="*/ 780353 w 1114777"/>
                    <a:gd name="connsiteY25" fmla="*/ 557739 h 1003918"/>
                    <a:gd name="connsiteX26" fmla="*/ 780353 w 1114777"/>
                    <a:gd name="connsiteY26" fmla="*/ 223105 h 1003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114777" h="1003918">
                      <a:moveTo>
                        <a:pt x="1003299" y="780829"/>
                      </a:moveTo>
                      <a:lnTo>
                        <a:pt x="668876" y="780829"/>
                      </a:lnTo>
                      <a:lnTo>
                        <a:pt x="668876" y="892373"/>
                      </a:lnTo>
                      <a:lnTo>
                        <a:pt x="891839" y="892373"/>
                      </a:lnTo>
                      <a:cubicBezTo>
                        <a:pt x="922609" y="892373"/>
                        <a:pt x="947578" y="917324"/>
                        <a:pt x="947578" y="948139"/>
                      </a:cubicBezTo>
                      <a:cubicBezTo>
                        <a:pt x="947578" y="978941"/>
                        <a:pt x="922628" y="1003918"/>
                        <a:pt x="891839" y="1003918"/>
                      </a:cubicBezTo>
                      <a:lnTo>
                        <a:pt x="222954" y="1003918"/>
                      </a:lnTo>
                      <a:cubicBezTo>
                        <a:pt x="192171" y="1003918"/>
                        <a:pt x="167209" y="978941"/>
                        <a:pt x="167209" y="948139"/>
                      </a:cubicBezTo>
                      <a:cubicBezTo>
                        <a:pt x="167209" y="917310"/>
                        <a:pt x="192171" y="892373"/>
                        <a:pt x="222954" y="892373"/>
                      </a:cubicBezTo>
                      <a:lnTo>
                        <a:pt x="445907" y="892373"/>
                      </a:lnTo>
                      <a:lnTo>
                        <a:pt x="445907" y="780829"/>
                      </a:lnTo>
                      <a:lnTo>
                        <a:pt x="111477" y="780829"/>
                      </a:lnTo>
                      <a:cubicBezTo>
                        <a:pt x="49911" y="780829"/>
                        <a:pt x="0" y="730874"/>
                        <a:pt x="0" y="669284"/>
                      </a:cubicBezTo>
                      <a:lnTo>
                        <a:pt x="0" y="111545"/>
                      </a:lnTo>
                      <a:cubicBezTo>
                        <a:pt x="0" y="49941"/>
                        <a:pt x="49911" y="0"/>
                        <a:pt x="111477" y="0"/>
                      </a:cubicBezTo>
                      <a:lnTo>
                        <a:pt x="1003299" y="0"/>
                      </a:lnTo>
                      <a:cubicBezTo>
                        <a:pt x="1064876" y="0"/>
                        <a:pt x="1114778" y="49941"/>
                        <a:pt x="1114778" y="111545"/>
                      </a:cubicBezTo>
                      <a:lnTo>
                        <a:pt x="1114778" y="669284"/>
                      </a:lnTo>
                      <a:cubicBezTo>
                        <a:pt x="1114778" y="730874"/>
                        <a:pt x="1064876" y="780829"/>
                        <a:pt x="1003299" y="780829"/>
                      </a:cubicBezTo>
                      <a:close/>
                      <a:moveTo>
                        <a:pt x="780353" y="223105"/>
                      </a:moveTo>
                      <a:lnTo>
                        <a:pt x="445907" y="223105"/>
                      </a:lnTo>
                      <a:lnTo>
                        <a:pt x="553720" y="330940"/>
                      </a:lnTo>
                      <a:cubicBezTo>
                        <a:pt x="495134" y="434630"/>
                        <a:pt x="341133" y="512601"/>
                        <a:pt x="222954" y="542884"/>
                      </a:cubicBezTo>
                      <a:cubicBezTo>
                        <a:pt x="278182" y="552433"/>
                        <a:pt x="334124" y="557346"/>
                        <a:pt x="390162" y="557501"/>
                      </a:cubicBezTo>
                      <a:cubicBezTo>
                        <a:pt x="494602" y="557319"/>
                        <a:pt x="595571" y="519952"/>
                        <a:pt x="675061" y="452158"/>
                      </a:cubicBezTo>
                      <a:lnTo>
                        <a:pt x="780353" y="557739"/>
                      </a:lnTo>
                      <a:lnTo>
                        <a:pt x="780353" y="22310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F80EC"/>
                    </a:gs>
                    <a:gs pos="100000">
                      <a:srgbClr val="56CCF2"/>
                    </a:gs>
                  </a:gsLst>
                  <a:lin ang="5400000" scaled="1"/>
                </a:gradFill>
                <a:ln w="18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" name="图形 42"/>
                <p:cNvSpPr/>
                <p:nvPr/>
              </p:nvSpPr>
              <p:spPr>
                <a:xfrm>
                  <a:off x="597877" y="4309864"/>
                  <a:ext cx="292998" cy="338554"/>
                </a:xfrm>
                <a:custGeom>
                  <a:avLst/>
                  <a:gdLst>
                    <a:gd name="connsiteX0" fmla="*/ 790813 w 1648658"/>
                    <a:gd name="connsiteY0" fmla="*/ 1893686 h 1904997"/>
                    <a:gd name="connsiteX1" fmla="*/ 0 w 1648658"/>
                    <a:gd name="connsiteY1" fmla="*/ 422304 h 1904997"/>
                    <a:gd name="connsiteX2" fmla="*/ 30004 w 1648658"/>
                    <a:gd name="connsiteY2" fmla="*/ 371703 h 1904997"/>
                    <a:gd name="connsiteX3" fmla="*/ 298847 w 1648658"/>
                    <a:gd name="connsiteY3" fmla="*/ 37256 h 1904997"/>
                    <a:gd name="connsiteX4" fmla="*/ 358378 w 1648658"/>
                    <a:gd name="connsiteY4" fmla="*/ 228 h 1904997"/>
                    <a:gd name="connsiteX5" fmla="*/ 440769 w 1648658"/>
                    <a:gd name="connsiteY5" fmla="*/ 13563 h 1904997"/>
                    <a:gd name="connsiteX6" fmla="*/ 818317 w 1648658"/>
                    <a:gd name="connsiteY6" fmla="*/ 62974 h 1904997"/>
                    <a:gd name="connsiteX7" fmla="*/ 1192530 w 1648658"/>
                    <a:gd name="connsiteY7" fmla="*/ 15349 h 1904997"/>
                    <a:gd name="connsiteX8" fmla="*/ 1285637 w 1648658"/>
                    <a:gd name="connsiteY8" fmla="*/ 1061 h 1904997"/>
                    <a:gd name="connsiteX9" fmla="*/ 1343858 w 1648658"/>
                    <a:gd name="connsiteY9" fmla="*/ 35113 h 1904997"/>
                    <a:gd name="connsiteX10" fmla="*/ 1623417 w 1648658"/>
                    <a:gd name="connsiteY10" fmla="*/ 374918 h 1904997"/>
                    <a:gd name="connsiteX11" fmla="*/ 1648659 w 1648658"/>
                    <a:gd name="connsiteY11" fmla="*/ 422543 h 1904997"/>
                    <a:gd name="connsiteX12" fmla="*/ 857845 w 1648658"/>
                    <a:gd name="connsiteY12" fmla="*/ 1894151 h 1904997"/>
                    <a:gd name="connsiteX13" fmla="*/ 824389 w 1648658"/>
                    <a:gd name="connsiteY13" fmla="*/ 1904997 h 1904997"/>
                    <a:gd name="connsiteX14" fmla="*/ 790813 w 1648658"/>
                    <a:gd name="connsiteY14" fmla="*/ 1893686 h 1904997"/>
                    <a:gd name="connsiteX15" fmla="*/ 900708 w 1648658"/>
                    <a:gd name="connsiteY15" fmla="*/ 1284674 h 1904997"/>
                    <a:gd name="connsiteX16" fmla="*/ 1039297 w 1648658"/>
                    <a:gd name="connsiteY16" fmla="*/ 1326108 h 1904997"/>
                    <a:gd name="connsiteX17" fmla="*/ 1107875 w 1648658"/>
                    <a:gd name="connsiteY17" fmla="*/ 1282077 h 1904997"/>
                    <a:gd name="connsiteX18" fmla="*/ 1067514 w 1648658"/>
                    <a:gd name="connsiteY18" fmla="*/ 1214427 h 1904997"/>
                    <a:gd name="connsiteX19" fmla="*/ 1009650 w 1648658"/>
                    <a:gd name="connsiteY19" fmla="*/ 1198473 h 1904997"/>
                    <a:gd name="connsiteX20" fmla="*/ 960715 w 1648658"/>
                    <a:gd name="connsiteY20" fmla="*/ 1183233 h 1904997"/>
                    <a:gd name="connsiteX21" fmla="*/ 1110377 w 1648658"/>
                    <a:gd name="connsiteY21" fmla="*/ 851406 h 1904997"/>
                    <a:gd name="connsiteX22" fmla="*/ 1190625 w 1648658"/>
                    <a:gd name="connsiteY22" fmla="*/ 851406 h 1904997"/>
                    <a:gd name="connsiteX23" fmla="*/ 1248251 w 1648658"/>
                    <a:gd name="connsiteY23" fmla="*/ 793779 h 1904997"/>
                    <a:gd name="connsiteX24" fmla="*/ 1190625 w 1648658"/>
                    <a:gd name="connsiteY24" fmla="*/ 736153 h 1904997"/>
                    <a:gd name="connsiteX25" fmla="*/ 1109782 w 1648658"/>
                    <a:gd name="connsiteY25" fmla="*/ 736153 h 1904997"/>
                    <a:gd name="connsiteX26" fmla="*/ 1109782 w 1648658"/>
                    <a:gd name="connsiteY26" fmla="*/ 698053 h 1904997"/>
                    <a:gd name="connsiteX27" fmla="*/ 1052274 w 1648658"/>
                    <a:gd name="connsiteY27" fmla="*/ 640308 h 1904997"/>
                    <a:gd name="connsiteX28" fmla="*/ 994767 w 1648658"/>
                    <a:gd name="connsiteY28" fmla="*/ 697815 h 1904997"/>
                    <a:gd name="connsiteX29" fmla="*/ 994767 w 1648658"/>
                    <a:gd name="connsiteY29" fmla="*/ 735915 h 1904997"/>
                    <a:gd name="connsiteX30" fmla="*/ 652582 w 1648658"/>
                    <a:gd name="connsiteY30" fmla="*/ 735915 h 1904997"/>
                    <a:gd name="connsiteX31" fmla="*/ 652582 w 1648658"/>
                    <a:gd name="connsiteY31" fmla="*/ 697815 h 1904997"/>
                    <a:gd name="connsiteX32" fmla="*/ 595074 w 1648658"/>
                    <a:gd name="connsiteY32" fmla="*/ 640070 h 1904997"/>
                    <a:gd name="connsiteX33" fmla="*/ 537329 w 1648658"/>
                    <a:gd name="connsiteY33" fmla="*/ 697577 h 1904997"/>
                    <a:gd name="connsiteX34" fmla="*/ 537329 w 1648658"/>
                    <a:gd name="connsiteY34" fmla="*/ 735677 h 1904997"/>
                    <a:gd name="connsiteX35" fmla="*/ 458153 w 1648658"/>
                    <a:gd name="connsiteY35" fmla="*/ 735677 h 1904997"/>
                    <a:gd name="connsiteX36" fmla="*/ 400645 w 1648658"/>
                    <a:gd name="connsiteY36" fmla="*/ 793184 h 1904997"/>
                    <a:gd name="connsiteX37" fmla="*/ 458153 w 1648658"/>
                    <a:gd name="connsiteY37" fmla="*/ 850691 h 1904997"/>
                    <a:gd name="connsiteX38" fmla="*/ 536734 w 1648658"/>
                    <a:gd name="connsiteY38" fmla="*/ 850691 h 1904997"/>
                    <a:gd name="connsiteX39" fmla="*/ 686157 w 1648658"/>
                    <a:gd name="connsiteY39" fmla="*/ 1182519 h 1904997"/>
                    <a:gd name="connsiteX40" fmla="*/ 579001 w 1648658"/>
                    <a:gd name="connsiteY40" fmla="*/ 1213594 h 1904997"/>
                    <a:gd name="connsiteX41" fmla="*/ 533958 w 1648658"/>
                    <a:gd name="connsiteY41" fmla="*/ 1281510 h 1904997"/>
                    <a:gd name="connsiteX42" fmla="*/ 601874 w 1648658"/>
                    <a:gd name="connsiteY42" fmla="*/ 1326554 h 1904997"/>
                    <a:gd name="connsiteX43" fmla="*/ 606981 w 1648658"/>
                    <a:gd name="connsiteY43" fmla="*/ 1325275 h 1904997"/>
                    <a:gd name="connsiteX44" fmla="*/ 698778 w 1648658"/>
                    <a:gd name="connsiteY44" fmla="*/ 1299081 h 1904997"/>
                    <a:gd name="connsiteX45" fmla="*/ 746403 w 1648658"/>
                    <a:gd name="connsiteY45" fmla="*/ 1283722 h 1904997"/>
                    <a:gd name="connsiteX46" fmla="*/ 822960 w 1648658"/>
                    <a:gd name="connsiteY46" fmla="*/ 1255028 h 1904997"/>
                    <a:gd name="connsiteX47" fmla="*/ 900708 w 1648658"/>
                    <a:gd name="connsiteY47" fmla="*/ 1284674 h 1904997"/>
                    <a:gd name="connsiteX48" fmla="*/ 1053227 w 1648658"/>
                    <a:gd name="connsiteY48" fmla="*/ 547915 h 1904997"/>
                    <a:gd name="connsiteX49" fmla="*/ 1142524 w 1648658"/>
                    <a:gd name="connsiteY49" fmla="*/ 618400 h 1904997"/>
                    <a:gd name="connsiteX50" fmla="*/ 1200150 w 1648658"/>
                    <a:gd name="connsiteY50" fmla="*/ 676027 h 1904997"/>
                    <a:gd name="connsiteX51" fmla="*/ 1257776 w 1648658"/>
                    <a:gd name="connsiteY51" fmla="*/ 618400 h 1904997"/>
                    <a:gd name="connsiteX52" fmla="*/ 1065288 w 1648658"/>
                    <a:gd name="connsiteY52" fmla="*/ 432081 h 1904997"/>
                    <a:gd name="connsiteX53" fmla="*/ 1053227 w 1648658"/>
                    <a:gd name="connsiteY53" fmla="*/ 432663 h 1904997"/>
                    <a:gd name="connsiteX54" fmla="*/ 882134 w 1648658"/>
                    <a:gd name="connsiteY54" fmla="*/ 432663 h 1904997"/>
                    <a:gd name="connsiteX55" fmla="*/ 882134 w 1648658"/>
                    <a:gd name="connsiteY55" fmla="*/ 406112 h 1904997"/>
                    <a:gd name="connsiteX56" fmla="*/ 827070 w 1648658"/>
                    <a:gd name="connsiteY56" fmla="*/ 345805 h 1904997"/>
                    <a:gd name="connsiteX57" fmla="*/ 766763 w 1648658"/>
                    <a:gd name="connsiteY57" fmla="*/ 400869 h 1904997"/>
                    <a:gd name="connsiteX58" fmla="*/ 766763 w 1648658"/>
                    <a:gd name="connsiteY58" fmla="*/ 406112 h 1904997"/>
                    <a:gd name="connsiteX59" fmla="*/ 766763 w 1648658"/>
                    <a:gd name="connsiteY59" fmla="*/ 432663 h 1904997"/>
                    <a:gd name="connsiteX60" fmla="*/ 595551 w 1648658"/>
                    <a:gd name="connsiteY60" fmla="*/ 432663 h 1904997"/>
                    <a:gd name="connsiteX61" fmla="*/ 391353 w 1648658"/>
                    <a:gd name="connsiteY61" fmla="*/ 606327 h 1904997"/>
                    <a:gd name="connsiteX62" fmla="*/ 390763 w 1648658"/>
                    <a:gd name="connsiteY62" fmla="*/ 618400 h 1904997"/>
                    <a:gd name="connsiteX63" fmla="*/ 448389 w 1648658"/>
                    <a:gd name="connsiteY63" fmla="*/ 676027 h 1904997"/>
                    <a:gd name="connsiteX64" fmla="*/ 506016 w 1648658"/>
                    <a:gd name="connsiteY64" fmla="*/ 618400 h 1904997"/>
                    <a:gd name="connsiteX65" fmla="*/ 595551 w 1648658"/>
                    <a:gd name="connsiteY65" fmla="*/ 547915 h 1904997"/>
                    <a:gd name="connsiteX66" fmla="*/ 651748 w 1648658"/>
                    <a:gd name="connsiteY66" fmla="*/ 851406 h 1904997"/>
                    <a:gd name="connsiteX67" fmla="*/ 995362 w 1648658"/>
                    <a:gd name="connsiteY67" fmla="*/ 851406 h 1904997"/>
                    <a:gd name="connsiteX68" fmla="*/ 910696 w 1648658"/>
                    <a:gd name="connsiteY68" fmla="*/ 1110356 h 1904997"/>
                    <a:gd name="connsiteX69" fmla="*/ 651748 w 1648658"/>
                    <a:gd name="connsiteY69" fmla="*/ 1025689 h 1904997"/>
                    <a:gd name="connsiteX70" fmla="*/ 651748 w 1648658"/>
                    <a:gd name="connsiteY70" fmla="*/ 851406 h 1904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1648658" h="1904997">
                      <a:moveTo>
                        <a:pt x="790813" y="1893686"/>
                      </a:moveTo>
                      <a:cubicBezTo>
                        <a:pt x="349091" y="1576258"/>
                        <a:pt x="0" y="1325751"/>
                        <a:pt x="0" y="422304"/>
                      </a:cubicBezTo>
                      <a:cubicBezTo>
                        <a:pt x="-10" y="401217"/>
                        <a:pt x="11498" y="381810"/>
                        <a:pt x="30004" y="371703"/>
                      </a:cubicBezTo>
                      <a:cubicBezTo>
                        <a:pt x="161916" y="302077"/>
                        <a:pt x="259203" y="181050"/>
                        <a:pt x="298847" y="37256"/>
                      </a:cubicBezTo>
                      <a:cubicBezTo>
                        <a:pt x="308234" y="13037"/>
                        <a:pt x="332504" y="-2058"/>
                        <a:pt x="358378" y="228"/>
                      </a:cubicBezTo>
                      <a:cubicBezTo>
                        <a:pt x="370284" y="1299"/>
                        <a:pt x="400526" y="6419"/>
                        <a:pt x="440769" y="13563"/>
                      </a:cubicBezTo>
                      <a:cubicBezTo>
                        <a:pt x="565327" y="38723"/>
                        <a:pt x="691478" y="55233"/>
                        <a:pt x="818317" y="62974"/>
                      </a:cubicBezTo>
                      <a:cubicBezTo>
                        <a:pt x="943820" y="53834"/>
                        <a:pt x="1068739" y="37936"/>
                        <a:pt x="1192530" y="15349"/>
                      </a:cubicBezTo>
                      <a:cubicBezTo>
                        <a:pt x="1238488" y="7848"/>
                        <a:pt x="1273135" y="2133"/>
                        <a:pt x="1285637" y="1061"/>
                      </a:cubicBezTo>
                      <a:cubicBezTo>
                        <a:pt x="1310380" y="-1432"/>
                        <a:pt x="1333902" y="12326"/>
                        <a:pt x="1343858" y="35113"/>
                      </a:cubicBezTo>
                      <a:cubicBezTo>
                        <a:pt x="1397012" y="176117"/>
                        <a:pt x="1495300" y="295587"/>
                        <a:pt x="1623417" y="374918"/>
                      </a:cubicBezTo>
                      <a:cubicBezTo>
                        <a:pt x="1639210" y="385622"/>
                        <a:pt x="1648666" y="403463"/>
                        <a:pt x="1648659" y="422543"/>
                      </a:cubicBezTo>
                      <a:cubicBezTo>
                        <a:pt x="1648659" y="1325632"/>
                        <a:pt x="1316950" y="1564114"/>
                        <a:pt x="857845" y="1894151"/>
                      </a:cubicBezTo>
                      <a:cubicBezTo>
                        <a:pt x="848121" y="1901221"/>
                        <a:pt x="836407" y="1905016"/>
                        <a:pt x="824389" y="1904997"/>
                      </a:cubicBezTo>
                      <a:cubicBezTo>
                        <a:pt x="812289" y="1904830"/>
                        <a:pt x="800547" y="1900867"/>
                        <a:pt x="790813" y="1893686"/>
                      </a:cubicBezTo>
                      <a:close/>
                      <a:moveTo>
                        <a:pt x="900708" y="1284674"/>
                      </a:moveTo>
                      <a:cubicBezTo>
                        <a:pt x="903803" y="1285627"/>
                        <a:pt x="977265" y="1310749"/>
                        <a:pt x="1039297" y="1326108"/>
                      </a:cubicBezTo>
                      <a:cubicBezTo>
                        <a:pt x="1070392" y="1332887"/>
                        <a:pt x="1101096" y="1313173"/>
                        <a:pt x="1107875" y="1282077"/>
                      </a:cubicBezTo>
                      <a:cubicBezTo>
                        <a:pt x="1114340" y="1252418"/>
                        <a:pt x="1096687" y="1222827"/>
                        <a:pt x="1067514" y="1214427"/>
                      </a:cubicBezTo>
                      <a:cubicBezTo>
                        <a:pt x="1048584" y="1209784"/>
                        <a:pt x="1028462" y="1203950"/>
                        <a:pt x="1009650" y="1198473"/>
                      </a:cubicBezTo>
                      <a:cubicBezTo>
                        <a:pt x="990838" y="1192996"/>
                        <a:pt x="973931" y="1187281"/>
                        <a:pt x="960715" y="1183233"/>
                      </a:cubicBezTo>
                      <a:cubicBezTo>
                        <a:pt x="1063900" y="1105362"/>
                        <a:pt x="1120309" y="980295"/>
                        <a:pt x="1110377" y="851406"/>
                      </a:cubicBezTo>
                      <a:lnTo>
                        <a:pt x="1190625" y="851406"/>
                      </a:lnTo>
                      <a:cubicBezTo>
                        <a:pt x="1222452" y="851406"/>
                        <a:pt x="1248251" y="825606"/>
                        <a:pt x="1248251" y="793779"/>
                      </a:cubicBezTo>
                      <a:cubicBezTo>
                        <a:pt x="1248251" y="761953"/>
                        <a:pt x="1222452" y="736153"/>
                        <a:pt x="1190625" y="736153"/>
                      </a:cubicBezTo>
                      <a:lnTo>
                        <a:pt x="1109782" y="736153"/>
                      </a:lnTo>
                      <a:lnTo>
                        <a:pt x="1109782" y="698053"/>
                      </a:lnTo>
                      <a:cubicBezTo>
                        <a:pt x="1109847" y="666226"/>
                        <a:pt x="1084101" y="640373"/>
                        <a:pt x="1052274" y="640308"/>
                      </a:cubicBezTo>
                      <a:cubicBezTo>
                        <a:pt x="1020514" y="640308"/>
                        <a:pt x="994767" y="666055"/>
                        <a:pt x="994767" y="697815"/>
                      </a:cubicBezTo>
                      <a:lnTo>
                        <a:pt x="994767" y="735915"/>
                      </a:lnTo>
                      <a:lnTo>
                        <a:pt x="652582" y="735915"/>
                      </a:lnTo>
                      <a:lnTo>
                        <a:pt x="652582" y="697815"/>
                      </a:lnTo>
                      <a:cubicBezTo>
                        <a:pt x="652647" y="665988"/>
                        <a:pt x="626901" y="640135"/>
                        <a:pt x="595074" y="640070"/>
                      </a:cubicBezTo>
                      <a:cubicBezTo>
                        <a:pt x="563329" y="640198"/>
                        <a:pt x="537590" y="665832"/>
                        <a:pt x="537329" y="697577"/>
                      </a:cubicBezTo>
                      <a:lnTo>
                        <a:pt x="537329" y="735677"/>
                      </a:lnTo>
                      <a:lnTo>
                        <a:pt x="458153" y="735677"/>
                      </a:lnTo>
                      <a:cubicBezTo>
                        <a:pt x="426393" y="735677"/>
                        <a:pt x="400645" y="761424"/>
                        <a:pt x="400645" y="793184"/>
                      </a:cubicBezTo>
                      <a:cubicBezTo>
                        <a:pt x="400645" y="824944"/>
                        <a:pt x="426393" y="850691"/>
                        <a:pt x="458153" y="850691"/>
                      </a:cubicBezTo>
                      <a:lnTo>
                        <a:pt x="536734" y="850691"/>
                      </a:lnTo>
                      <a:cubicBezTo>
                        <a:pt x="527084" y="979476"/>
                        <a:pt x="583330" y="1104384"/>
                        <a:pt x="686157" y="1182519"/>
                      </a:cubicBezTo>
                      <a:cubicBezTo>
                        <a:pt x="660559" y="1190734"/>
                        <a:pt x="617101" y="1204307"/>
                        <a:pt x="579001" y="1213594"/>
                      </a:cubicBezTo>
                      <a:cubicBezTo>
                        <a:pt x="547808" y="1219910"/>
                        <a:pt x="527640" y="1250317"/>
                        <a:pt x="533958" y="1281510"/>
                      </a:cubicBezTo>
                      <a:cubicBezTo>
                        <a:pt x="540274" y="1312704"/>
                        <a:pt x="570681" y="1332870"/>
                        <a:pt x="601874" y="1326554"/>
                      </a:cubicBezTo>
                      <a:cubicBezTo>
                        <a:pt x="603595" y="1326205"/>
                        <a:pt x="605299" y="1325779"/>
                        <a:pt x="606981" y="1325275"/>
                      </a:cubicBezTo>
                      <a:cubicBezTo>
                        <a:pt x="638175" y="1317655"/>
                        <a:pt x="671989" y="1307534"/>
                        <a:pt x="698778" y="1299081"/>
                      </a:cubicBezTo>
                      <a:cubicBezTo>
                        <a:pt x="725567" y="1290627"/>
                        <a:pt x="744498" y="1284198"/>
                        <a:pt x="746403" y="1283722"/>
                      </a:cubicBezTo>
                      <a:cubicBezTo>
                        <a:pt x="773549" y="1274197"/>
                        <a:pt x="798909" y="1264672"/>
                        <a:pt x="822960" y="1255028"/>
                      </a:cubicBezTo>
                      <a:cubicBezTo>
                        <a:pt x="849035" y="1266100"/>
                        <a:pt x="874633" y="1275744"/>
                        <a:pt x="900708" y="1284674"/>
                      </a:cubicBezTo>
                      <a:close/>
                      <a:moveTo>
                        <a:pt x="1053227" y="547915"/>
                      </a:moveTo>
                      <a:cubicBezTo>
                        <a:pt x="1068229" y="547915"/>
                        <a:pt x="1142524" y="551368"/>
                        <a:pt x="1142524" y="618400"/>
                      </a:cubicBezTo>
                      <a:cubicBezTo>
                        <a:pt x="1142524" y="650227"/>
                        <a:pt x="1168323" y="676027"/>
                        <a:pt x="1200150" y="676027"/>
                      </a:cubicBezTo>
                      <a:cubicBezTo>
                        <a:pt x="1231977" y="676027"/>
                        <a:pt x="1257776" y="650227"/>
                        <a:pt x="1257776" y="618400"/>
                      </a:cubicBezTo>
                      <a:cubicBezTo>
                        <a:pt x="1256072" y="513797"/>
                        <a:pt x="1169893" y="430378"/>
                        <a:pt x="1065288" y="432081"/>
                      </a:cubicBezTo>
                      <a:cubicBezTo>
                        <a:pt x="1061264" y="432148"/>
                        <a:pt x="1057240" y="432341"/>
                        <a:pt x="1053227" y="432663"/>
                      </a:cubicBezTo>
                      <a:lnTo>
                        <a:pt x="882134" y="432663"/>
                      </a:lnTo>
                      <a:lnTo>
                        <a:pt x="882134" y="406112"/>
                      </a:lnTo>
                      <a:cubicBezTo>
                        <a:pt x="883581" y="374253"/>
                        <a:pt x="858928" y="347252"/>
                        <a:pt x="827070" y="345805"/>
                      </a:cubicBezTo>
                      <a:cubicBezTo>
                        <a:pt x="795211" y="344358"/>
                        <a:pt x="768210" y="369011"/>
                        <a:pt x="766763" y="400869"/>
                      </a:cubicBezTo>
                      <a:cubicBezTo>
                        <a:pt x="766683" y="402616"/>
                        <a:pt x="766683" y="404365"/>
                        <a:pt x="766763" y="406112"/>
                      </a:cubicBezTo>
                      <a:lnTo>
                        <a:pt x="766763" y="432663"/>
                      </a:lnTo>
                      <a:lnTo>
                        <a:pt x="595551" y="432663"/>
                      </a:lnTo>
                      <a:cubicBezTo>
                        <a:pt x="491207" y="424232"/>
                        <a:pt x="399784" y="501983"/>
                        <a:pt x="391353" y="606327"/>
                      </a:cubicBezTo>
                      <a:cubicBezTo>
                        <a:pt x="391027" y="610345"/>
                        <a:pt x="390830" y="614371"/>
                        <a:pt x="390763" y="618400"/>
                      </a:cubicBezTo>
                      <a:cubicBezTo>
                        <a:pt x="390763" y="650227"/>
                        <a:pt x="416563" y="676027"/>
                        <a:pt x="448389" y="676027"/>
                      </a:cubicBezTo>
                      <a:cubicBezTo>
                        <a:pt x="480216" y="676027"/>
                        <a:pt x="506016" y="650227"/>
                        <a:pt x="506016" y="618400"/>
                      </a:cubicBezTo>
                      <a:cubicBezTo>
                        <a:pt x="506016" y="551368"/>
                        <a:pt x="580549" y="547915"/>
                        <a:pt x="595551" y="547915"/>
                      </a:cubicBezTo>
                      <a:close/>
                      <a:moveTo>
                        <a:pt x="651748" y="851406"/>
                      </a:moveTo>
                      <a:lnTo>
                        <a:pt x="995362" y="851406"/>
                      </a:lnTo>
                      <a:cubicBezTo>
                        <a:pt x="1043490" y="946293"/>
                        <a:pt x="1005583" y="1062228"/>
                        <a:pt x="910696" y="1110356"/>
                      </a:cubicBezTo>
                      <a:cubicBezTo>
                        <a:pt x="815811" y="1158481"/>
                        <a:pt x="699875" y="1120576"/>
                        <a:pt x="651748" y="1025689"/>
                      </a:cubicBezTo>
                      <a:cubicBezTo>
                        <a:pt x="623968" y="970917"/>
                        <a:pt x="623968" y="906178"/>
                        <a:pt x="651748" y="85140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F80EC"/>
                    </a:gs>
                    <a:gs pos="100000">
                      <a:srgbClr val="56CCF2"/>
                    </a:gs>
                  </a:gsLst>
                  <a:lin ang="5400000" scaled="1"/>
                </a:gradFill>
                <a:ln w="18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1" name="组合 50"/>
            <p:cNvGrpSpPr/>
            <p:nvPr/>
          </p:nvGrpSpPr>
          <p:grpSpPr>
            <a:xfrm>
              <a:off x="500856" y="1493995"/>
              <a:ext cx="3114702" cy="400110"/>
              <a:chOff x="555349" y="1495701"/>
              <a:chExt cx="3114702" cy="400110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863410" y="1495701"/>
                <a:ext cx="280664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 b="1" kern="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水源地智能监测系统</a:t>
                </a:r>
                <a:endParaRPr lang="zh-CN" altLang="en-US" sz="2000" b="1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8" name="组合 47"/>
              <p:cNvGrpSpPr/>
              <p:nvPr/>
            </p:nvGrpSpPr>
            <p:grpSpPr>
              <a:xfrm>
                <a:off x="555349" y="1607929"/>
                <a:ext cx="252360" cy="163753"/>
                <a:chOff x="682007" y="2696573"/>
                <a:chExt cx="252360" cy="163753"/>
              </a:xfrm>
            </p:grpSpPr>
            <p:sp>
              <p:nvSpPr>
                <p:cNvPr id="49" name="等腰三角形 48"/>
                <p:cNvSpPr/>
                <p:nvPr/>
              </p:nvSpPr>
              <p:spPr>
                <a:xfrm rot="5400000">
                  <a:off x="767425" y="2693384"/>
                  <a:ext cx="163753" cy="170131"/>
                </a:xfrm>
                <a:prstGeom prst="triangle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等腰三角形 49"/>
                <p:cNvSpPr/>
                <p:nvPr/>
              </p:nvSpPr>
              <p:spPr>
                <a:xfrm rot="5400000">
                  <a:off x="684671" y="2703849"/>
                  <a:ext cx="136799" cy="142127"/>
                </a:xfrm>
                <a:prstGeom prst="triangle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2" name="文本框 51"/>
            <p:cNvSpPr txBox="1"/>
            <p:nvPr/>
          </p:nvSpPr>
          <p:spPr>
            <a:xfrm>
              <a:off x="801752" y="1841960"/>
              <a:ext cx="30271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yanmar Text" panose="020B0502040204020203" pitchFamily="34" charset="0"/>
                </a:rPr>
                <a:t>Intelligent monitoring system for water sources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yanmar Text" panose="020B0502040204020203" pitchFamily="34" charset="0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2274742" y="305598"/>
              <a:ext cx="1928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核心应用系统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 descr="12.9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0" y="0"/>
            <a:ext cx="12343130" cy="6858000"/>
            <a:chOff x="0" y="0"/>
            <a:chExt cx="19438" cy="108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4319" y="-4319"/>
              <a:ext cx="10800" cy="19438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362" y="336"/>
              <a:ext cx="3432" cy="921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软件产品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5" name="组合 34"/>
            <p:cNvGrpSpPr/>
            <p:nvPr/>
          </p:nvGrpSpPr>
          <p:grpSpPr>
            <a:xfrm>
              <a:off x="549" y="1652"/>
              <a:ext cx="4407" cy="855"/>
              <a:chOff x="528481" y="1173562"/>
              <a:chExt cx="2798527" cy="542915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528481" y="1173562"/>
                <a:ext cx="2798527" cy="400110"/>
                <a:chOff x="555349" y="1495701"/>
                <a:chExt cx="2583268" cy="400110"/>
              </a:xfrm>
            </p:grpSpPr>
            <p:sp>
              <p:nvSpPr>
                <p:cNvPr id="7" name="文本框 6"/>
                <p:cNvSpPr txBox="1"/>
                <p:nvPr/>
              </p:nvSpPr>
              <p:spPr>
                <a:xfrm>
                  <a:off x="863411" y="1495701"/>
                  <a:ext cx="227520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2000" b="1" kern="0" dirty="0">
                      <a:solidFill>
                        <a:srgbClr val="0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水厂生产管理系统</a:t>
                  </a:r>
                  <a:endParaRPr lang="zh-CN" altLang="en-US" sz="2000" b="1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8" name="组合 7"/>
                <p:cNvGrpSpPr/>
                <p:nvPr/>
              </p:nvGrpSpPr>
              <p:grpSpPr>
                <a:xfrm>
                  <a:off x="555349" y="1607929"/>
                  <a:ext cx="252360" cy="163753"/>
                  <a:chOff x="682007" y="2696573"/>
                  <a:chExt cx="252360" cy="163753"/>
                </a:xfrm>
              </p:grpSpPr>
              <p:sp>
                <p:nvSpPr>
                  <p:cNvPr id="10" name="等腰三角形 9"/>
                  <p:cNvSpPr/>
                  <p:nvPr/>
                </p:nvSpPr>
                <p:spPr>
                  <a:xfrm rot="5400000">
                    <a:off x="767425" y="2693384"/>
                    <a:ext cx="163753" cy="170131"/>
                  </a:xfrm>
                  <a:prstGeom prst="triangle">
                    <a:avLst/>
                  </a:prstGeom>
                  <a:solidFill>
                    <a:srgbClr val="56CC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1" name="等腰三角形 10"/>
                  <p:cNvSpPr/>
                  <p:nvPr/>
                </p:nvSpPr>
                <p:spPr>
                  <a:xfrm rot="5400000">
                    <a:off x="684671" y="2703849"/>
                    <a:ext cx="136799" cy="142127"/>
                  </a:xfrm>
                  <a:prstGeom prst="triangle">
                    <a:avLst/>
                  </a:prstGeom>
                  <a:solidFill>
                    <a:srgbClr val="56CC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sp>
            <p:nvSpPr>
              <p:cNvPr id="12" name="文本框 11"/>
              <p:cNvSpPr txBox="1"/>
              <p:nvPr/>
            </p:nvSpPr>
            <p:spPr>
              <a:xfrm>
                <a:off x="862213" y="1485635"/>
                <a:ext cx="2464795" cy="230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yanmar Text" panose="020B0502040204020203" pitchFamily="34" charset="0"/>
                  </a:rPr>
                  <a:t>Water plant management system</a:t>
                </a:r>
                <a:endPara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yanmar Text" panose="020B0502040204020203" pitchFamily="34" charset="0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07" y="2860"/>
              <a:ext cx="17862" cy="7414"/>
              <a:chOff x="716" y="2860"/>
              <a:chExt cx="17862" cy="7414"/>
            </a:xfrm>
          </p:grpSpPr>
          <p:grpSp>
            <p:nvGrpSpPr>
              <p:cNvPr id="24" name="组合 23"/>
              <p:cNvGrpSpPr/>
              <p:nvPr/>
            </p:nvGrpSpPr>
            <p:grpSpPr>
              <a:xfrm rot="16200000" flipV="1">
                <a:off x="8874" y="7625"/>
                <a:ext cx="1439" cy="3821"/>
                <a:chOff x="5479227" y="1978907"/>
                <a:chExt cx="1164944" cy="3404440"/>
              </a:xfrm>
            </p:grpSpPr>
            <p:grpSp>
              <p:nvGrpSpPr>
                <p:cNvPr id="25" name="组合 24"/>
                <p:cNvGrpSpPr/>
                <p:nvPr/>
              </p:nvGrpSpPr>
              <p:grpSpPr>
                <a:xfrm rot="5400000">
                  <a:off x="4476440" y="3176355"/>
                  <a:ext cx="3015122" cy="1009547"/>
                  <a:chOff x="3630720" y="2272664"/>
                  <a:chExt cx="4930560" cy="1490924"/>
                </a:xfrm>
              </p:grpSpPr>
              <p:sp>
                <p:nvSpPr>
                  <p:cNvPr id="28" name="任意多边形: 形状 27"/>
                  <p:cNvSpPr/>
                  <p:nvPr/>
                </p:nvSpPr>
                <p:spPr>
                  <a:xfrm>
                    <a:off x="3630720" y="2272664"/>
                    <a:ext cx="4930560" cy="1490924"/>
                  </a:xfrm>
                  <a:custGeom>
                    <a:avLst/>
                    <a:gdLst>
                      <a:gd name="connsiteX0" fmla="*/ 2678106 w 5356211"/>
                      <a:gd name="connsiteY0" fmla="*/ 0 h 1619634"/>
                      <a:gd name="connsiteX1" fmla="*/ 2866997 w 5356211"/>
                      <a:gd name="connsiteY1" fmla="*/ 252601 h 1619634"/>
                      <a:gd name="connsiteX2" fmla="*/ 5244848 w 5356211"/>
                      <a:gd name="connsiteY2" fmla="*/ 1605483 h 1619634"/>
                      <a:gd name="connsiteX3" fmla="*/ 5356211 w 5356211"/>
                      <a:gd name="connsiteY3" fmla="*/ 1619634 h 1619634"/>
                      <a:gd name="connsiteX4" fmla="*/ 0 w 5356211"/>
                      <a:gd name="connsiteY4" fmla="*/ 1619634 h 1619634"/>
                      <a:gd name="connsiteX5" fmla="*/ 111363 w 5356211"/>
                      <a:gd name="connsiteY5" fmla="*/ 1605483 h 1619634"/>
                      <a:gd name="connsiteX6" fmla="*/ 2489214 w 5356211"/>
                      <a:gd name="connsiteY6" fmla="*/ 252601 h 1619634"/>
                      <a:gd name="connsiteX7" fmla="*/ 2678106 w 5356211"/>
                      <a:gd name="connsiteY7" fmla="*/ 0 h 1619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56211" h="1619634">
                        <a:moveTo>
                          <a:pt x="2678106" y="0"/>
                        </a:moveTo>
                        <a:lnTo>
                          <a:pt x="2866997" y="252601"/>
                        </a:lnTo>
                        <a:cubicBezTo>
                          <a:pt x="3453804" y="963647"/>
                          <a:pt x="4291651" y="1459837"/>
                          <a:pt x="5244848" y="1605483"/>
                        </a:cubicBezTo>
                        <a:lnTo>
                          <a:pt x="5356211" y="1619634"/>
                        </a:lnTo>
                        <a:lnTo>
                          <a:pt x="0" y="1619634"/>
                        </a:lnTo>
                        <a:lnTo>
                          <a:pt x="111363" y="1605483"/>
                        </a:lnTo>
                        <a:cubicBezTo>
                          <a:pt x="1064560" y="1459837"/>
                          <a:pt x="1902407" y="963647"/>
                          <a:pt x="2489214" y="252601"/>
                        </a:cubicBezTo>
                        <a:lnTo>
                          <a:pt x="2678106" y="0"/>
                        </a:lnTo>
                        <a:close/>
                      </a:path>
                    </a:pathLst>
                  </a:custGeom>
                  <a:gradFill>
                    <a:gsLst>
                      <a:gs pos="50000">
                        <a:schemeClr val="accent1">
                          <a:alpha val="20000"/>
                        </a:schemeClr>
                      </a:gs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16200000" scaled="0"/>
                  </a:gra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latinLnBrk="1"/>
                    <a:endParaRPr lang="zh-CN" altLang="en-US" kern="0">
                      <a:solidFill>
                        <a:prstClr val="black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</a:endParaRPr>
                  </a:p>
                </p:txBody>
              </p:sp>
              <p:sp>
                <p:nvSpPr>
                  <p:cNvPr id="29" name="任意多边形: 形状 28"/>
                  <p:cNvSpPr/>
                  <p:nvPr/>
                </p:nvSpPr>
                <p:spPr>
                  <a:xfrm>
                    <a:off x="4229102" y="2528846"/>
                    <a:ext cx="3733798" cy="1129042"/>
                  </a:xfrm>
                  <a:custGeom>
                    <a:avLst/>
                    <a:gdLst>
                      <a:gd name="connsiteX0" fmla="*/ 2678106 w 5356211"/>
                      <a:gd name="connsiteY0" fmla="*/ 0 h 1619634"/>
                      <a:gd name="connsiteX1" fmla="*/ 2866997 w 5356211"/>
                      <a:gd name="connsiteY1" fmla="*/ 252601 h 1619634"/>
                      <a:gd name="connsiteX2" fmla="*/ 5244848 w 5356211"/>
                      <a:gd name="connsiteY2" fmla="*/ 1605483 h 1619634"/>
                      <a:gd name="connsiteX3" fmla="*/ 5356211 w 5356211"/>
                      <a:gd name="connsiteY3" fmla="*/ 1619634 h 1619634"/>
                      <a:gd name="connsiteX4" fmla="*/ 0 w 5356211"/>
                      <a:gd name="connsiteY4" fmla="*/ 1619634 h 1619634"/>
                      <a:gd name="connsiteX5" fmla="*/ 111363 w 5356211"/>
                      <a:gd name="connsiteY5" fmla="*/ 1605483 h 1619634"/>
                      <a:gd name="connsiteX6" fmla="*/ 2489214 w 5356211"/>
                      <a:gd name="connsiteY6" fmla="*/ 252601 h 1619634"/>
                      <a:gd name="connsiteX7" fmla="*/ 2678106 w 5356211"/>
                      <a:gd name="connsiteY7" fmla="*/ 0 h 1619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56211" h="1619634">
                        <a:moveTo>
                          <a:pt x="2678106" y="0"/>
                        </a:moveTo>
                        <a:lnTo>
                          <a:pt x="2866997" y="252601"/>
                        </a:lnTo>
                        <a:cubicBezTo>
                          <a:pt x="3453804" y="963647"/>
                          <a:pt x="4291651" y="1459837"/>
                          <a:pt x="5244848" y="1605483"/>
                        </a:cubicBezTo>
                        <a:lnTo>
                          <a:pt x="5356211" y="1619634"/>
                        </a:lnTo>
                        <a:lnTo>
                          <a:pt x="0" y="1619634"/>
                        </a:lnTo>
                        <a:lnTo>
                          <a:pt x="111363" y="1605483"/>
                        </a:lnTo>
                        <a:cubicBezTo>
                          <a:pt x="1064560" y="1459837"/>
                          <a:pt x="1902407" y="963647"/>
                          <a:pt x="2489214" y="252601"/>
                        </a:cubicBezTo>
                        <a:lnTo>
                          <a:pt x="2678106" y="0"/>
                        </a:lnTo>
                        <a:close/>
                      </a:path>
                    </a:pathLst>
                  </a:custGeom>
                  <a:gradFill>
                    <a:gsLst>
                      <a:gs pos="50000">
                        <a:schemeClr val="accent1">
                          <a:alpha val="20000"/>
                        </a:schemeClr>
                      </a:gs>
                      <a:gs pos="0">
                        <a:schemeClr val="bg1">
                          <a:alpha val="0"/>
                        </a:schemeClr>
                      </a:gs>
                      <a:gs pos="100000">
                        <a:schemeClr val="accent1">
                          <a:alpha val="0"/>
                        </a:schemeClr>
                      </a:gs>
                    </a:gsLst>
                    <a:lin ang="16200000" scaled="0"/>
                  </a:gra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 latinLnBrk="1"/>
                    <a:endParaRPr lang="zh-CN" altLang="en-US" kern="0">
                      <a:solidFill>
                        <a:prstClr val="black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</a:endParaRPr>
                  </a:p>
                </p:txBody>
              </p:sp>
            </p:grpSp>
            <p:sp>
              <p:nvSpPr>
                <p:cNvPr id="26" name="任意多边形: 形状 25"/>
                <p:cNvSpPr/>
                <p:nvPr/>
              </p:nvSpPr>
              <p:spPr>
                <a:xfrm rot="5400000">
                  <a:off x="5276967" y="4016144"/>
                  <a:ext cx="1637707" cy="1096700"/>
                </a:xfrm>
                <a:custGeom>
                  <a:avLst/>
                  <a:gdLst>
                    <a:gd name="connsiteX0" fmla="*/ 2678106 w 5356211"/>
                    <a:gd name="connsiteY0" fmla="*/ 0 h 1619634"/>
                    <a:gd name="connsiteX1" fmla="*/ 2866997 w 5356211"/>
                    <a:gd name="connsiteY1" fmla="*/ 252601 h 1619634"/>
                    <a:gd name="connsiteX2" fmla="*/ 5244848 w 5356211"/>
                    <a:gd name="connsiteY2" fmla="*/ 1605483 h 1619634"/>
                    <a:gd name="connsiteX3" fmla="*/ 5356211 w 5356211"/>
                    <a:gd name="connsiteY3" fmla="*/ 1619634 h 1619634"/>
                    <a:gd name="connsiteX4" fmla="*/ 0 w 5356211"/>
                    <a:gd name="connsiteY4" fmla="*/ 1619634 h 1619634"/>
                    <a:gd name="connsiteX5" fmla="*/ 111363 w 5356211"/>
                    <a:gd name="connsiteY5" fmla="*/ 1605483 h 1619634"/>
                    <a:gd name="connsiteX6" fmla="*/ 2489214 w 5356211"/>
                    <a:gd name="connsiteY6" fmla="*/ 252601 h 1619634"/>
                    <a:gd name="connsiteX7" fmla="*/ 2678106 w 5356211"/>
                    <a:gd name="connsiteY7" fmla="*/ 0 h 1619634"/>
                    <a:gd name="connsiteX0-1" fmla="*/ 2678106 w 5356211"/>
                    <a:gd name="connsiteY0-2" fmla="*/ 0 h 1619634"/>
                    <a:gd name="connsiteX1-3" fmla="*/ 2866997 w 5356211"/>
                    <a:gd name="connsiteY1-4" fmla="*/ 252601 h 1619634"/>
                    <a:gd name="connsiteX2-5" fmla="*/ 5244848 w 5356211"/>
                    <a:gd name="connsiteY2-6" fmla="*/ 1605483 h 1619634"/>
                    <a:gd name="connsiteX3-7" fmla="*/ 5356211 w 5356211"/>
                    <a:gd name="connsiteY3-8" fmla="*/ 1619634 h 1619634"/>
                    <a:gd name="connsiteX4-9" fmla="*/ 0 w 5356211"/>
                    <a:gd name="connsiteY4-10" fmla="*/ 1619634 h 1619634"/>
                    <a:gd name="connsiteX5-11" fmla="*/ 111363 w 5356211"/>
                    <a:gd name="connsiteY5-12" fmla="*/ 1605483 h 1619634"/>
                    <a:gd name="connsiteX6-13" fmla="*/ 2489214 w 5356211"/>
                    <a:gd name="connsiteY6-14" fmla="*/ 252601 h 1619634"/>
                    <a:gd name="connsiteX7-15" fmla="*/ 2769546 w 5356211"/>
                    <a:gd name="connsiteY7-16" fmla="*/ 91440 h 1619634"/>
                    <a:gd name="connsiteX0-17" fmla="*/ 2678106 w 5356211"/>
                    <a:gd name="connsiteY0-18" fmla="*/ 0 h 1619634"/>
                    <a:gd name="connsiteX1-19" fmla="*/ 2866997 w 5356211"/>
                    <a:gd name="connsiteY1-20" fmla="*/ 252601 h 1619634"/>
                    <a:gd name="connsiteX2-21" fmla="*/ 5244848 w 5356211"/>
                    <a:gd name="connsiteY2-22" fmla="*/ 1605483 h 1619634"/>
                    <a:gd name="connsiteX3-23" fmla="*/ 5356211 w 5356211"/>
                    <a:gd name="connsiteY3-24" fmla="*/ 1619634 h 1619634"/>
                    <a:gd name="connsiteX4-25" fmla="*/ 0 w 5356211"/>
                    <a:gd name="connsiteY4-26" fmla="*/ 1619634 h 1619634"/>
                    <a:gd name="connsiteX5-27" fmla="*/ 111363 w 5356211"/>
                    <a:gd name="connsiteY5-28" fmla="*/ 1605483 h 1619634"/>
                    <a:gd name="connsiteX6-29" fmla="*/ 2489214 w 5356211"/>
                    <a:gd name="connsiteY6-30" fmla="*/ 252601 h 1619634"/>
                    <a:gd name="connsiteX0-31" fmla="*/ 2678106 w 5356211"/>
                    <a:gd name="connsiteY0-32" fmla="*/ 0 h 1619634"/>
                    <a:gd name="connsiteX1-33" fmla="*/ 2866997 w 5356211"/>
                    <a:gd name="connsiteY1-34" fmla="*/ 252601 h 1619634"/>
                    <a:gd name="connsiteX2-35" fmla="*/ 5244848 w 5356211"/>
                    <a:gd name="connsiteY2-36" fmla="*/ 1605483 h 1619634"/>
                    <a:gd name="connsiteX3-37" fmla="*/ 5356211 w 5356211"/>
                    <a:gd name="connsiteY3-38" fmla="*/ 1619634 h 1619634"/>
                    <a:gd name="connsiteX4-39" fmla="*/ 0 w 5356211"/>
                    <a:gd name="connsiteY4-40" fmla="*/ 1619634 h 1619634"/>
                    <a:gd name="connsiteX5-41" fmla="*/ 111363 w 5356211"/>
                    <a:gd name="connsiteY5-42" fmla="*/ 1605483 h 1619634"/>
                    <a:gd name="connsiteX0-43" fmla="*/ 2566743 w 5244848"/>
                    <a:gd name="connsiteY0-44" fmla="*/ 0 h 1619634"/>
                    <a:gd name="connsiteX1-45" fmla="*/ 2755634 w 5244848"/>
                    <a:gd name="connsiteY1-46" fmla="*/ 252601 h 1619634"/>
                    <a:gd name="connsiteX2-47" fmla="*/ 5133485 w 5244848"/>
                    <a:gd name="connsiteY2-48" fmla="*/ 1605483 h 1619634"/>
                    <a:gd name="connsiteX3-49" fmla="*/ 5244848 w 5244848"/>
                    <a:gd name="connsiteY3-50" fmla="*/ 1619634 h 1619634"/>
                    <a:gd name="connsiteX4-51" fmla="*/ 0 w 5244848"/>
                    <a:gd name="connsiteY4-52" fmla="*/ 1605483 h 1619634"/>
                    <a:gd name="connsiteX0-53" fmla="*/ -1 w 2678104"/>
                    <a:gd name="connsiteY0-54" fmla="*/ 0 h 1619634"/>
                    <a:gd name="connsiteX1-55" fmla="*/ 188890 w 2678104"/>
                    <a:gd name="connsiteY1-56" fmla="*/ 252601 h 1619634"/>
                    <a:gd name="connsiteX2-57" fmla="*/ 2566741 w 2678104"/>
                    <a:gd name="connsiteY2-58" fmla="*/ 1605483 h 1619634"/>
                    <a:gd name="connsiteX3-59" fmla="*/ 2678104 w 2678104"/>
                    <a:gd name="connsiteY3-60" fmla="*/ 1619634 h 161963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2678104" h="1619634">
                      <a:moveTo>
                        <a:pt x="-1" y="0"/>
                      </a:moveTo>
                      <a:lnTo>
                        <a:pt x="188890" y="252601"/>
                      </a:lnTo>
                      <a:cubicBezTo>
                        <a:pt x="775697" y="963647"/>
                        <a:pt x="1613544" y="1459837"/>
                        <a:pt x="2566741" y="1605483"/>
                      </a:cubicBezTo>
                      <a:lnTo>
                        <a:pt x="2678104" y="1619634"/>
                      </a:lnTo>
                    </a:path>
                  </a:pathLst>
                </a:custGeom>
                <a:noFill/>
                <a:ln w="25400"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16200000" scaled="0"/>
                  </a:gradFill>
                  <a:headEnd type="arrow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任意多边形: 形状 26"/>
                <p:cNvSpPr/>
                <p:nvPr/>
              </p:nvSpPr>
              <p:spPr>
                <a:xfrm rot="5400000" flipH="1">
                  <a:off x="4458113" y="3068265"/>
                  <a:ext cx="3275415" cy="1096700"/>
                </a:xfrm>
                <a:custGeom>
                  <a:avLst/>
                  <a:gdLst>
                    <a:gd name="connsiteX0" fmla="*/ 2678106 w 5356211"/>
                    <a:gd name="connsiteY0" fmla="*/ 0 h 1619634"/>
                    <a:gd name="connsiteX1" fmla="*/ 2866997 w 5356211"/>
                    <a:gd name="connsiteY1" fmla="*/ 252601 h 1619634"/>
                    <a:gd name="connsiteX2" fmla="*/ 5244848 w 5356211"/>
                    <a:gd name="connsiteY2" fmla="*/ 1605483 h 1619634"/>
                    <a:gd name="connsiteX3" fmla="*/ 5356211 w 5356211"/>
                    <a:gd name="connsiteY3" fmla="*/ 1619634 h 1619634"/>
                    <a:gd name="connsiteX4" fmla="*/ 0 w 5356211"/>
                    <a:gd name="connsiteY4" fmla="*/ 1619634 h 1619634"/>
                    <a:gd name="connsiteX5" fmla="*/ 111363 w 5356211"/>
                    <a:gd name="connsiteY5" fmla="*/ 1605483 h 1619634"/>
                    <a:gd name="connsiteX6" fmla="*/ 2489214 w 5356211"/>
                    <a:gd name="connsiteY6" fmla="*/ 252601 h 1619634"/>
                    <a:gd name="connsiteX7" fmla="*/ 2678106 w 5356211"/>
                    <a:gd name="connsiteY7" fmla="*/ 0 h 1619634"/>
                    <a:gd name="connsiteX0-1" fmla="*/ 2678106 w 5356211"/>
                    <a:gd name="connsiteY0-2" fmla="*/ 0 h 1619634"/>
                    <a:gd name="connsiteX1-3" fmla="*/ 2866997 w 5356211"/>
                    <a:gd name="connsiteY1-4" fmla="*/ 252601 h 1619634"/>
                    <a:gd name="connsiteX2-5" fmla="*/ 5244848 w 5356211"/>
                    <a:gd name="connsiteY2-6" fmla="*/ 1605483 h 1619634"/>
                    <a:gd name="connsiteX3-7" fmla="*/ 5356211 w 5356211"/>
                    <a:gd name="connsiteY3-8" fmla="*/ 1619634 h 1619634"/>
                    <a:gd name="connsiteX4-9" fmla="*/ 0 w 5356211"/>
                    <a:gd name="connsiteY4-10" fmla="*/ 1619634 h 1619634"/>
                    <a:gd name="connsiteX5-11" fmla="*/ 111363 w 5356211"/>
                    <a:gd name="connsiteY5-12" fmla="*/ 1605483 h 1619634"/>
                    <a:gd name="connsiteX6-13" fmla="*/ 2489214 w 5356211"/>
                    <a:gd name="connsiteY6-14" fmla="*/ 252601 h 1619634"/>
                    <a:gd name="connsiteX7-15" fmla="*/ 2769546 w 5356211"/>
                    <a:gd name="connsiteY7-16" fmla="*/ 91440 h 1619634"/>
                    <a:gd name="connsiteX0-17" fmla="*/ 2678106 w 5356211"/>
                    <a:gd name="connsiteY0-18" fmla="*/ 0 h 1619634"/>
                    <a:gd name="connsiteX1-19" fmla="*/ 2866997 w 5356211"/>
                    <a:gd name="connsiteY1-20" fmla="*/ 252601 h 1619634"/>
                    <a:gd name="connsiteX2-21" fmla="*/ 5244848 w 5356211"/>
                    <a:gd name="connsiteY2-22" fmla="*/ 1605483 h 1619634"/>
                    <a:gd name="connsiteX3-23" fmla="*/ 5356211 w 5356211"/>
                    <a:gd name="connsiteY3-24" fmla="*/ 1619634 h 1619634"/>
                    <a:gd name="connsiteX4-25" fmla="*/ 0 w 5356211"/>
                    <a:gd name="connsiteY4-26" fmla="*/ 1619634 h 1619634"/>
                    <a:gd name="connsiteX5-27" fmla="*/ 111363 w 5356211"/>
                    <a:gd name="connsiteY5-28" fmla="*/ 1605483 h 1619634"/>
                    <a:gd name="connsiteX6-29" fmla="*/ 2489214 w 5356211"/>
                    <a:gd name="connsiteY6-30" fmla="*/ 252601 h 1619634"/>
                    <a:gd name="connsiteX0-31" fmla="*/ 2678106 w 5356211"/>
                    <a:gd name="connsiteY0-32" fmla="*/ 0 h 1619634"/>
                    <a:gd name="connsiteX1-33" fmla="*/ 2866997 w 5356211"/>
                    <a:gd name="connsiteY1-34" fmla="*/ 252601 h 1619634"/>
                    <a:gd name="connsiteX2-35" fmla="*/ 5244848 w 5356211"/>
                    <a:gd name="connsiteY2-36" fmla="*/ 1605483 h 1619634"/>
                    <a:gd name="connsiteX3-37" fmla="*/ 5356211 w 5356211"/>
                    <a:gd name="connsiteY3-38" fmla="*/ 1619634 h 1619634"/>
                    <a:gd name="connsiteX4-39" fmla="*/ 0 w 5356211"/>
                    <a:gd name="connsiteY4-40" fmla="*/ 1619634 h 1619634"/>
                    <a:gd name="connsiteX5-41" fmla="*/ 111363 w 5356211"/>
                    <a:gd name="connsiteY5-42" fmla="*/ 1605483 h 1619634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5356211" h="1619634">
                      <a:moveTo>
                        <a:pt x="2678106" y="0"/>
                      </a:moveTo>
                      <a:lnTo>
                        <a:pt x="2866997" y="252601"/>
                      </a:lnTo>
                      <a:cubicBezTo>
                        <a:pt x="3453804" y="963647"/>
                        <a:pt x="4291651" y="1459837"/>
                        <a:pt x="5244848" y="1605483"/>
                      </a:cubicBezTo>
                      <a:lnTo>
                        <a:pt x="5356211" y="1619634"/>
                      </a:lnTo>
                      <a:lnTo>
                        <a:pt x="0" y="1619634"/>
                      </a:lnTo>
                      <a:lnTo>
                        <a:pt x="111363" y="1605483"/>
                      </a:lnTo>
                    </a:path>
                  </a:pathLst>
                </a:custGeom>
                <a:noFill/>
                <a:ln w="25400">
                  <a:gradFill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16200000" scaled="0"/>
                  </a:gradFill>
                  <a:headEnd type="arrow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10" name="组合 109"/>
              <p:cNvGrpSpPr/>
              <p:nvPr/>
            </p:nvGrpSpPr>
            <p:grpSpPr>
              <a:xfrm>
                <a:off x="716" y="2860"/>
                <a:ext cx="17653" cy="2085"/>
                <a:chOff x="729273" y="1883795"/>
                <a:chExt cx="11209565" cy="1323768"/>
              </a:xfrm>
            </p:grpSpPr>
            <p:grpSp>
              <p:nvGrpSpPr>
                <p:cNvPr id="52" name="组合 51"/>
                <p:cNvGrpSpPr/>
                <p:nvPr/>
              </p:nvGrpSpPr>
              <p:grpSpPr>
                <a:xfrm>
                  <a:off x="729273" y="1920818"/>
                  <a:ext cx="1823487" cy="1276988"/>
                  <a:chOff x="1643186" y="1789375"/>
                  <a:chExt cx="1909522" cy="1337237"/>
                </a:xfrm>
              </p:grpSpPr>
              <p:grpSp>
                <p:nvGrpSpPr>
                  <p:cNvPr id="48" name="组合 47"/>
                  <p:cNvGrpSpPr/>
                  <p:nvPr/>
                </p:nvGrpSpPr>
                <p:grpSpPr>
                  <a:xfrm>
                    <a:off x="1643186" y="2710847"/>
                    <a:ext cx="1909522" cy="415765"/>
                    <a:chOff x="1643186" y="2710847"/>
                    <a:chExt cx="1909522" cy="415765"/>
                  </a:xfrm>
                </p:grpSpPr>
                <p:sp>
                  <p:nvSpPr>
                    <p:cNvPr id="46" name="矩形: 圆角 45"/>
                    <p:cNvSpPr/>
                    <p:nvPr/>
                  </p:nvSpPr>
                  <p:spPr>
                    <a:xfrm>
                      <a:off x="1643186" y="2710847"/>
                      <a:ext cx="1909522" cy="401811"/>
                    </a:xfrm>
                    <a:prstGeom prst="roundRect">
                      <a:avLst/>
                    </a:prstGeom>
                    <a:gradFill flip="none" rotWithShape="1">
                      <a:gsLst>
                        <a:gs pos="2600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162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47" name="文本框 46"/>
                    <p:cNvSpPr txBox="1"/>
                    <p:nvPr/>
                  </p:nvSpPr>
                  <p:spPr>
                    <a:xfrm>
                      <a:off x="1944228" y="2860716"/>
                      <a:ext cx="1307437" cy="26589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zh-CN" altLang="en-US" sz="105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三维工艺可视化</a:t>
                      </a:r>
                      <a:endParaRPr lang="zh-CN" altLang="en-US" sz="105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pic>
                <p:nvPicPr>
                  <p:cNvPr id="41" name="图片 40" descr="图示&#10;&#10;AI 生成的内容可能不正确。"/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643186" y="1789375"/>
                    <a:ext cx="1909522" cy="1074106"/>
                  </a:xfrm>
                  <a:prstGeom prst="roundRect">
                    <a:avLst>
                      <a:gd name="adj" fmla="val 5163"/>
                    </a:avLst>
                  </a:prstGeom>
                </p:spPr>
              </p:pic>
            </p:grpSp>
            <p:grpSp>
              <p:nvGrpSpPr>
                <p:cNvPr id="54" name="组合 53"/>
                <p:cNvGrpSpPr/>
                <p:nvPr/>
              </p:nvGrpSpPr>
              <p:grpSpPr>
                <a:xfrm rot="0">
                  <a:off x="2609224" y="2775200"/>
                  <a:ext cx="1823487" cy="432363"/>
                  <a:chOff x="1643186" y="2710847"/>
                  <a:chExt cx="1909522" cy="452762"/>
                </a:xfrm>
              </p:grpSpPr>
              <p:sp>
                <p:nvSpPr>
                  <p:cNvPr id="57" name="矩形: 圆角 56"/>
                  <p:cNvSpPr/>
                  <p:nvPr/>
                </p:nvSpPr>
                <p:spPr>
                  <a:xfrm>
                    <a:off x="1643186" y="2710847"/>
                    <a:ext cx="1909522" cy="435917"/>
                  </a:xfrm>
                  <a:prstGeom prst="roundRect">
                    <a:avLst/>
                  </a:prstGeom>
                  <a:gradFill flip="none" rotWithShape="1">
                    <a:gsLst>
                      <a:gs pos="26000">
                        <a:srgbClr val="56CCF2"/>
                      </a:gs>
                      <a:gs pos="100000">
                        <a:srgbClr val="2F80EC"/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400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8" name="文本框 57"/>
                  <p:cNvSpPr txBox="1"/>
                  <p:nvPr/>
                </p:nvSpPr>
                <p:spPr>
                  <a:xfrm>
                    <a:off x="2028468" y="2897713"/>
                    <a:ext cx="1185670" cy="26589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105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视频安防监控</a:t>
                    </a:r>
                    <a:endParaRPr lang="zh-CN" altLang="en-US" sz="105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60" name="组合 59"/>
                <p:cNvGrpSpPr/>
                <p:nvPr/>
              </p:nvGrpSpPr>
              <p:grpSpPr>
                <a:xfrm rot="0">
                  <a:off x="4475496" y="2775200"/>
                  <a:ext cx="1823487" cy="432363"/>
                  <a:chOff x="1643186" y="2710847"/>
                  <a:chExt cx="1909522" cy="452762"/>
                </a:xfrm>
              </p:grpSpPr>
              <p:sp>
                <p:nvSpPr>
                  <p:cNvPr id="62" name="矩形: 圆角 61"/>
                  <p:cNvSpPr/>
                  <p:nvPr/>
                </p:nvSpPr>
                <p:spPr>
                  <a:xfrm>
                    <a:off x="1643186" y="2710847"/>
                    <a:ext cx="1909522" cy="435917"/>
                  </a:xfrm>
                  <a:prstGeom prst="roundRect">
                    <a:avLst/>
                  </a:prstGeom>
                  <a:gradFill flip="none" rotWithShape="1">
                    <a:gsLst>
                      <a:gs pos="26000">
                        <a:srgbClr val="56CCF2"/>
                      </a:gs>
                      <a:gs pos="100000">
                        <a:srgbClr val="2F80EC"/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400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3" name="文本框 62"/>
                  <p:cNvSpPr txBox="1"/>
                  <p:nvPr/>
                </p:nvSpPr>
                <p:spPr>
                  <a:xfrm>
                    <a:off x="2204446" y="2897713"/>
                    <a:ext cx="1009691" cy="26589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105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能耗监测</a:t>
                    </a:r>
                    <a:endParaRPr lang="zh-CN" altLang="en-US" sz="105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67" name="组合 66"/>
                <p:cNvGrpSpPr/>
                <p:nvPr/>
              </p:nvGrpSpPr>
              <p:grpSpPr>
                <a:xfrm rot="0">
                  <a:off x="6355447" y="2768205"/>
                  <a:ext cx="1823487" cy="432363"/>
                  <a:chOff x="1643186" y="2710847"/>
                  <a:chExt cx="1909522" cy="452762"/>
                </a:xfrm>
              </p:grpSpPr>
              <p:sp>
                <p:nvSpPr>
                  <p:cNvPr id="69" name="矩形: 圆角 68"/>
                  <p:cNvSpPr/>
                  <p:nvPr/>
                </p:nvSpPr>
                <p:spPr>
                  <a:xfrm>
                    <a:off x="1643186" y="2710847"/>
                    <a:ext cx="1909522" cy="435917"/>
                  </a:xfrm>
                  <a:prstGeom prst="roundRect">
                    <a:avLst/>
                  </a:prstGeom>
                  <a:gradFill flip="none" rotWithShape="1">
                    <a:gsLst>
                      <a:gs pos="26000">
                        <a:srgbClr val="56CCF2"/>
                      </a:gs>
                      <a:gs pos="100000">
                        <a:srgbClr val="2F80EC"/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400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0" name="文本框 69"/>
                  <p:cNvSpPr txBox="1"/>
                  <p:nvPr/>
                </p:nvSpPr>
                <p:spPr>
                  <a:xfrm>
                    <a:off x="2204446" y="2897713"/>
                    <a:ext cx="1009691" cy="26589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105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水质监测</a:t>
                    </a:r>
                    <a:endParaRPr lang="zh-CN" altLang="en-US" sz="105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74" name="组合 73"/>
                <p:cNvGrpSpPr/>
                <p:nvPr/>
              </p:nvGrpSpPr>
              <p:grpSpPr>
                <a:xfrm rot="0">
                  <a:off x="8235399" y="2765798"/>
                  <a:ext cx="1823487" cy="423896"/>
                  <a:chOff x="1643186" y="2710847"/>
                  <a:chExt cx="1909522" cy="443896"/>
                </a:xfrm>
              </p:grpSpPr>
              <p:sp>
                <p:nvSpPr>
                  <p:cNvPr id="76" name="矩形: 圆角 75"/>
                  <p:cNvSpPr/>
                  <p:nvPr/>
                </p:nvSpPr>
                <p:spPr>
                  <a:xfrm>
                    <a:off x="1643186" y="2710847"/>
                    <a:ext cx="1909522" cy="435917"/>
                  </a:xfrm>
                  <a:prstGeom prst="roundRect">
                    <a:avLst/>
                  </a:prstGeom>
                  <a:gradFill flip="none" rotWithShape="1">
                    <a:gsLst>
                      <a:gs pos="26000">
                        <a:srgbClr val="56CCF2"/>
                      </a:gs>
                      <a:gs pos="100000">
                        <a:srgbClr val="2F80EC"/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400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7" name="文本框 76"/>
                  <p:cNvSpPr txBox="1"/>
                  <p:nvPr/>
                </p:nvSpPr>
                <p:spPr>
                  <a:xfrm>
                    <a:off x="2204446" y="2888847"/>
                    <a:ext cx="1009691" cy="26589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105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设备管理</a:t>
                    </a:r>
                    <a:endParaRPr lang="zh-CN" altLang="en-US" sz="105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81" name="组合 80"/>
                <p:cNvGrpSpPr/>
                <p:nvPr/>
              </p:nvGrpSpPr>
              <p:grpSpPr>
                <a:xfrm>
                  <a:off x="10115351" y="1883795"/>
                  <a:ext cx="1823487" cy="1296585"/>
                  <a:chOff x="1643186" y="1805851"/>
                  <a:chExt cx="1909522" cy="1357758"/>
                </a:xfrm>
              </p:grpSpPr>
              <p:grpSp>
                <p:nvGrpSpPr>
                  <p:cNvPr id="82" name="组合 81"/>
                  <p:cNvGrpSpPr/>
                  <p:nvPr/>
                </p:nvGrpSpPr>
                <p:grpSpPr>
                  <a:xfrm>
                    <a:off x="1643186" y="2710847"/>
                    <a:ext cx="1909522" cy="452762"/>
                    <a:chOff x="1643186" y="2710847"/>
                    <a:chExt cx="1909522" cy="452762"/>
                  </a:xfrm>
                </p:grpSpPr>
                <p:sp>
                  <p:nvSpPr>
                    <p:cNvPr id="84" name="矩形: 圆角 83"/>
                    <p:cNvSpPr/>
                    <p:nvPr/>
                  </p:nvSpPr>
                  <p:spPr>
                    <a:xfrm>
                      <a:off x="1643186" y="2710847"/>
                      <a:ext cx="1909522" cy="435917"/>
                    </a:xfrm>
                    <a:prstGeom prst="roundRect">
                      <a:avLst/>
                    </a:prstGeom>
                    <a:gradFill flip="none" rotWithShape="1">
                      <a:gsLst>
                        <a:gs pos="2600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162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85" name="文本框 84"/>
                    <p:cNvSpPr txBox="1"/>
                    <p:nvPr/>
                  </p:nvSpPr>
                  <p:spPr>
                    <a:xfrm>
                      <a:off x="2204446" y="2897713"/>
                      <a:ext cx="1009691" cy="26589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zh-CN" altLang="en-US" sz="105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生产调度</a:t>
                      </a:r>
                      <a:endParaRPr lang="zh-CN" altLang="en-US" sz="105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pic>
                <p:nvPicPr>
                  <p:cNvPr id="83" name="图片 82"/>
                  <p:cNvPicPr>
                    <a:picLocks noChangeAspect="1"/>
                  </p:cNvPicPr>
                  <p:nvPr/>
                </p:nvPicPr>
                <p:blipFill>
                  <a:blip r:embed="rId3"/>
                  <a:srcRect t="4919" b="4919"/>
                  <a:stretch>
                    <a:fillRect/>
                  </a:stretch>
                </p:blipFill>
                <p:spPr>
                  <a:xfrm>
                    <a:off x="1643186" y="1805851"/>
                    <a:ext cx="1909522" cy="1074106"/>
                  </a:xfrm>
                  <a:prstGeom prst="roundRect">
                    <a:avLst>
                      <a:gd name="adj" fmla="val 5163"/>
                    </a:avLst>
                  </a:prstGeom>
                  <a:ln>
                    <a:solidFill>
                      <a:schemeClr val="tx1"/>
                    </a:solidFill>
                  </a:ln>
                </p:spPr>
              </p:pic>
            </p:grpSp>
          </p:grpSp>
          <p:grpSp>
            <p:nvGrpSpPr>
              <p:cNvPr id="111" name="组合 110"/>
              <p:cNvGrpSpPr/>
              <p:nvPr/>
            </p:nvGrpSpPr>
            <p:grpSpPr>
              <a:xfrm>
                <a:off x="3465" y="5208"/>
                <a:ext cx="12482" cy="5066"/>
                <a:chOff x="2133114" y="3300806"/>
                <a:chExt cx="7925772" cy="3217217"/>
              </a:xfrm>
            </p:grpSpPr>
            <p:grpSp>
              <p:nvGrpSpPr>
                <p:cNvPr id="88" name="组合 87"/>
                <p:cNvGrpSpPr/>
                <p:nvPr/>
              </p:nvGrpSpPr>
              <p:grpSpPr>
                <a:xfrm rot="16200000" flipV="1">
                  <a:off x="5669128" y="2732278"/>
                  <a:ext cx="686431" cy="1823487"/>
                  <a:chOff x="5479227" y="1978907"/>
                  <a:chExt cx="1164944" cy="3404440"/>
                </a:xfrm>
              </p:grpSpPr>
              <p:grpSp>
                <p:nvGrpSpPr>
                  <p:cNvPr id="89" name="组合 88"/>
                  <p:cNvGrpSpPr/>
                  <p:nvPr/>
                </p:nvGrpSpPr>
                <p:grpSpPr>
                  <a:xfrm rot="5400000">
                    <a:off x="4476440" y="3176355"/>
                    <a:ext cx="3015122" cy="1009547"/>
                    <a:chOff x="3630720" y="2272664"/>
                    <a:chExt cx="4930560" cy="1490924"/>
                  </a:xfrm>
                </p:grpSpPr>
                <p:sp>
                  <p:nvSpPr>
                    <p:cNvPr id="92" name="任意多边形: 形状 91"/>
                    <p:cNvSpPr/>
                    <p:nvPr/>
                  </p:nvSpPr>
                  <p:spPr>
                    <a:xfrm>
                      <a:off x="3630720" y="2272664"/>
                      <a:ext cx="4930560" cy="1490924"/>
                    </a:xfrm>
                    <a:custGeom>
                      <a:avLst/>
                      <a:gdLst>
                        <a:gd name="connsiteX0" fmla="*/ 2678106 w 5356211"/>
                        <a:gd name="connsiteY0" fmla="*/ 0 h 1619634"/>
                        <a:gd name="connsiteX1" fmla="*/ 2866997 w 5356211"/>
                        <a:gd name="connsiteY1" fmla="*/ 252601 h 1619634"/>
                        <a:gd name="connsiteX2" fmla="*/ 5244848 w 5356211"/>
                        <a:gd name="connsiteY2" fmla="*/ 1605483 h 1619634"/>
                        <a:gd name="connsiteX3" fmla="*/ 5356211 w 5356211"/>
                        <a:gd name="connsiteY3" fmla="*/ 1619634 h 1619634"/>
                        <a:gd name="connsiteX4" fmla="*/ 0 w 5356211"/>
                        <a:gd name="connsiteY4" fmla="*/ 1619634 h 1619634"/>
                        <a:gd name="connsiteX5" fmla="*/ 111363 w 5356211"/>
                        <a:gd name="connsiteY5" fmla="*/ 1605483 h 1619634"/>
                        <a:gd name="connsiteX6" fmla="*/ 2489214 w 5356211"/>
                        <a:gd name="connsiteY6" fmla="*/ 252601 h 1619634"/>
                        <a:gd name="connsiteX7" fmla="*/ 2678106 w 5356211"/>
                        <a:gd name="connsiteY7" fmla="*/ 0 h 16196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356211" h="1619634">
                          <a:moveTo>
                            <a:pt x="2678106" y="0"/>
                          </a:moveTo>
                          <a:lnTo>
                            <a:pt x="2866997" y="252601"/>
                          </a:lnTo>
                          <a:cubicBezTo>
                            <a:pt x="3453804" y="963647"/>
                            <a:pt x="4291651" y="1459837"/>
                            <a:pt x="5244848" y="1605483"/>
                          </a:cubicBezTo>
                          <a:lnTo>
                            <a:pt x="5356211" y="1619634"/>
                          </a:lnTo>
                          <a:lnTo>
                            <a:pt x="0" y="1619634"/>
                          </a:lnTo>
                          <a:lnTo>
                            <a:pt x="111363" y="1605483"/>
                          </a:lnTo>
                          <a:cubicBezTo>
                            <a:pt x="1064560" y="1459837"/>
                            <a:pt x="1902407" y="963647"/>
                            <a:pt x="2489214" y="252601"/>
                          </a:cubicBezTo>
                          <a:lnTo>
                            <a:pt x="2678106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50000">
                          <a:schemeClr val="accent1">
                            <a:alpha val="20000"/>
                          </a:schemeClr>
                        </a:gs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accent1"/>
                        </a:gs>
                      </a:gsLst>
                      <a:lin ang="16200000" scaled="0"/>
                    </a:gra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 latinLnBrk="1"/>
                      <a:endParaRPr lang="zh-CN" altLang="en-US" kern="0">
                        <a:solidFill>
                          <a:prstClr val="black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</a:endParaRPr>
                    </a:p>
                  </p:txBody>
                </p:sp>
                <p:sp>
                  <p:nvSpPr>
                    <p:cNvPr id="93" name="任意多边形: 形状 92"/>
                    <p:cNvSpPr/>
                    <p:nvPr/>
                  </p:nvSpPr>
                  <p:spPr>
                    <a:xfrm>
                      <a:off x="4229102" y="2528846"/>
                      <a:ext cx="3733798" cy="1129042"/>
                    </a:xfrm>
                    <a:custGeom>
                      <a:avLst/>
                      <a:gdLst>
                        <a:gd name="connsiteX0" fmla="*/ 2678106 w 5356211"/>
                        <a:gd name="connsiteY0" fmla="*/ 0 h 1619634"/>
                        <a:gd name="connsiteX1" fmla="*/ 2866997 w 5356211"/>
                        <a:gd name="connsiteY1" fmla="*/ 252601 h 1619634"/>
                        <a:gd name="connsiteX2" fmla="*/ 5244848 w 5356211"/>
                        <a:gd name="connsiteY2" fmla="*/ 1605483 h 1619634"/>
                        <a:gd name="connsiteX3" fmla="*/ 5356211 w 5356211"/>
                        <a:gd name="connsiteY3" fmla="*/ 1619634 h 1619634"/>
                        <a:gd name="connsiteX4" fmla="*/ 0 w 5356211"/>
                        <a:gd name="connsiteY4" fmla="*/ 1619634 h 1619634"/>
                        <a:gd name="connsiteX5" fmla="*/ 111363 w 5356211"/>
                        <a:gd name="connsiteY5" fmla="*/ 1605483 h 1619634"/>
                        <a:gd name="connsiteX6" fmla="*/ 2489214 w 5356211"/>
                        <a:gd name="connsiteY6" fmla="*/ 252601 h 1619634"/>
                        <a:gd name="connsiteX7" fmla="*/ 2678106 w 5356211"/>
                        <a:gd name="connsiteY7" fmla="*/ 0 h 16196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356211" h="1619634">
                          <a:moveTo>
                            <a:pt x="2678106" y="0"/>
                          </a:moveTo>
                          <a:lnTo>
                            <a:pt x="2866997" y="252601"/>
                          </a:lnTo>
                          <a:cubicBezTo>
                            <a:pt x="3453804" y="963647"/>
                            <a:pt x="4291651" y="1459837"/>
                            <a:pt x="5244848" y="1605483"/>
                          </a:cubicBezTo>
                          <a:lnTo>
                            <a:pt x="5356211" y="1619634"/>
                          </a:lnTo>
                          <a:lnTo>
                            <a:pt x="0" y="1619634"/>
                          </a:lnTo>
                          <a:lnTo>
                            <a:pt x="111363" y="1605483"/>
                          </a:lnTo>
                          <a:cubicBezTo>
                            <a:pt x="1064560" y="1459837"/>
                            <a:pt x="1902407" y="963647"/>
                            <a:pt x="2489214" y="252601"/>
                          </a:cubicBezTo>
                          <a:lnTo>
                            <a:pt x="2678106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50000">
                          <a:schemeClr val="accent1">
                            <a:alpha val="20000"/>
                          </a:schemeClr>
                        </a:gs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accent1">
                            <a:alpha val="0"/>
                          </a:schemeClr>
                        </a:gs>
                      </a:gsLst>
                      <a:lin ang="16200000" scaled="0"/>
                    </a:gra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 latinLnBrk="1"/>
                      <a:endParaRPr lang="zh-CN" altLang="en-US" kern="0">
                        <a:solidFill>
                          <a:prstClr val="black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</a:endParaRPr>
                    </a:p>
                  </p:txBody>
                </p:sp>
              </p:grpSp>
              <p:sp>
                <p:nvSpPr>
                  <p:cNvPr id="90" name="任意多边形: 形状 89"/>
                  <p:cNvSpPr/>
                  <p:nvPr/>
                </p:nvSpPr>
                <p:spPr>
                  <a:xfrm rot="5400000">
                    <a:off x="5276967" y="4016144"/>
                    <a:ext cx="1637707" cy="1096700"/>
                  </a:xfrm>
                  <a:custGeom>
                    <a:avLst/>
                    <a:gdLst>
                      <a:gd name="connsiteX0" fmla="*/ 2678106 w 5356211"/>
                      <a:gd name="connsiteY0" fmla="*/ 0 h 1619634"/>
                      <a:gd name="connsiteX1" fmla="*/ 2866997 w 5356211"/>
                      <a:gd name="connsiteY1" fmla="*/ 252601 h 1619634"/>
                      <a:gd name="connsiteX2" fmla="*/ 5244848 w 5356211"/>
                      <a:gd name="connsiteY2" fmla="*/ 1605483 h 1619634"/>
                      <a:gd name="connsiteX3" fmla="*/ 5356211 w 5356211"/>
                      <a:gd name="connsiteY3" fmla="*/ 1619634 h 1619634"/>
                      <a:gd name="connsiteX4" fmla="*/ 0 w 5356211"/>
                      <a:gd name="connsiteY4" fmla="*/ 1619634 h 1619634"/>
                      <a:gd name="connsiteX5" fmla="*/ 111363 w 5356211"/>
                      <a:gd name="connsiteY5" fmla="*/ 1605483 h 1619634"/>
                      <a:gd name="connsiteX6" fmla="*/ 2489214 w 5356211"/>
                      <a:gd name="connsiteY6" fmla="*/ 252601 h 1619634"/>
                      <a:gd name="connsiteX7" fmla="*/ 2678106 w 5356211"/>
                      <a:gd name="connsiteY7" fmla="*/ 0 h 1619634"/>
                      <a:gd name="connsiteX0-1" fmla="*/ 2678106 w 5356211"/>
                      <a:gd name="connsiteY0-2" fmla="*/ 0 h 1619634"/>
                      <a:gd name="connsiteX1-3" fmla="*/ 2866997 w 5356211"/>
                      <a:gd name="connsiteY1-4" fmla="*/ 252601 h 1619634"/>
                      <a:gd name="connsiteX2-5" fmla="*/ 5244848 w 5356211"/>
                      <a:gd name="connsiteY2-6" fmla="*/ 1605483 h 1619634"/>
                      <a:gd name="connsiteX3-7" fmla="*/ 5356211 w 5356211"/>
                      <a:gd name="connsiteY3-8" fmla="*/ 1619634 h 1619634"/>
                      <a:gd name="connsiteX4-9" fmla="*/ 0 w 5356211"/>
                      <a:gd name="connsiteY4-10" fmla="*/ 1619634 h 1619634"/>
                      <a:gd name="connsiteX5-11" fmla="*/ 111363 w 5356211"/>
                      <a:gd name="connsiteY5-12" fmla="*/ 1605483 h 1619634"/>
                      <a:gd name="connsiteX6-13" fmla="*/ 2489214 w 5356211"/>
                      <a:gd name="connsiteY6-14" fmla="*/ 252601 h 1619634"/>
                      <a:gd name="connsiteX7-15" fmla="*/ 2769546 w 5356211"/>
                      <a:gd name="connsiteY7-16" fmla="*/ 91440 h 1619634"/>
                      <a:gd name="connsiteX0-17" fmla="*/ 2678106 w 5356211"/>
                      <a:gd name="connsiteY0-18" fmla="*/ 0 h 1619634"/>
                      <a:gd name="connsiteX1-19" fmla="*/ 2866997 w 5356211"/>
                      <a:gd name="connsiteY1-20" fmla="*/ 252601 h 1619634"/>
                      <a:gd name="connsiteX2-21" fmla="*/ 5244848 w 5356211"/>
                      <a:gd name="connsiteY2-22" fmla="*/ 1605483 h 1619634"/>
                      <a:gd name="connsiteX3-23" fmla="*/ 5356211 w 5356211"/>
                      <a:gd name="connsiteY3-24" fmla="*/ 1619634 h 1619634"/>
                      <a:gd name="connsiteX4-25" fmla="*/ 0 w 5356211"/>
                      <a:gd name="connsiteY4-26" fmla="*/ 1619634 h 1619634"/>
                      <a:gd name="connsiteX5-27" fmla="*/ 111363 w 5356211"/>
                      <a:gd name="connsiteY5-28" fmla="*/ 1605483 h 1619634"/>
                      <a:gd name="connsiteX6-29" fmla="*/ 2489214 w 5356211"/>
                      <a:gd name="connsiteY6-30" fmla="*/ 252601 h 1619634"/>
                      <a:gd name="connsiteX0-31" fmla="*/ 2678106 w 5356211"/>
                      <a:gd name="connsiteY0-32" fmla="*/ 0 h 1619634"/>
                      <a:gd name="connsiteX1-33" fmla="*/ 2866997 w 5356211"/>
                      <a:gd name="connsiteY1-34" fmla="*/ 252601 h 1619634"/>
                      <a:gd name="connsiteX2-35" fmla="*/ 5244848 w 5356211"/>
                      <a:gd name="connsiteY2-36" fmla="*/ 1605483 h 1619634"/>
                      <a:gd name="connsiteX3-37" fmla="*/ 5356211 w 5356211"/>
                      <a:gd name="connsiteY3-38" fmla="*/ 1619634 h 1619634"/>
                      <a:gd name="connsiteX4-39" fmla="*/ 0 w 5356211"/>
                      <a:gd name="connsiteY4-40" fmla="*/ 1619634 h 1619634"/>
                      <a:gd name="connsiteX5-41" fmla="*/ 111363 w 5356211"/>
                      <a:gd name="connsiteY5-42" fmla="*/ 1605483 h 1619634"/>
                      <a:gd name="connsiteX0-43" fmla="*/ 2566743 w 5244848"/>
                      <a:gd name="connsiteY0-44" fmla="*/ 0 h 1619634"/>
                      <a:gd name="connsiteX1-45" fmla="*/ 2755634 w 5244848"/>
                      <a:gd name="connsiteY1-46" fmla="*/ 252601 h 1619634"/>
                      <a:gd name="connsiteX2-47" fmla="*/ 5133485 w 5244848"/>
                      <a:gd name="connsiteY2-48" fmla="*/ 1605483 h 1619634"/>
                      <a:gd name="connsiteX3-49" fmla="*/ 5244848 w 5244848"/>
                      <a:gd name="connsiteY3-50" fmla="*/ 1619634 h 1619634"/>
                      <a:gd name="connsiteX4-51" fmla="*/ 0 w 5244848"/>
                      <a:gd name="connsiteY4-52" fmla="*/ 1605483 h 1619634"/>
                      <a:gd name="connsiteX0-53" fmla="*/ -1 w 2678104"/>
                      <a:gd name="connsiteY0-54" fmla="*/ 0 h 1619634"/>
                      <a:gd name="connsiteX1-55" fmla="*/ 188890 w 2678104"/>
                      <a:gd name="connsiteY1-56" fmla="*/ 252601 h 1619634"/>
                      <a:gd name="connsiteX2-57" fmla="*/ 2566741 w 2678104"/>
                      <a:gd name="connsiteY2-58" fmla="*/ 1605483 h 1619634"/>
                      <a:gd name="connsiteX3-59" fmla="*/ 2678104 w 2678104"/>
                      <a:gd name="connsiteY3-60" fmla="*/ 1619634 h 1619634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</a:cxnLst>
                    <a:rect l="l" t="t" r="r" b="b"/>
                    <a:pathLst>
                      <a:path w="2678104" h="1619634">
                        <a:moveTo>
                          <a:pt x="-1" y="0"/>
                        </a:moveTo>
                        <a:lnTo>
                          <a:pt x="188890" y="252601"/>
                        </a:lnTo>
                        <a:cubicBezTo>
                          <a:pt x="775697" y="963647"/>
                          <a:pt x="1613544" y="1459837"/>
                          <a:pt x="2566741" y="1605483"/>
                        </a:cubicBezTo>
                        <a:lnTo>
                          <a:pt x="2678104" y="1619634"/>
                        </a:lnTo>
                      </a:path>
                    </a:pathLst>
                  </a:custGeom>
                  <a:noFill/>
                  <a:ln w="25400">
                    <a:gradFill>
                      <a:gsLst>
                        <a:gs pos="0">
                          <a:schemeClr val="accent1">
                            <a:alpha val="0"/>
                          </a:schemeClr>
                        </a:gs>
                        <a:gs pos="100000">
                          <a:schemeClr val="accent1"/>
                        </a:gs>
                      </a:gsLst>
                      <a:lin ang="16200000" scaled="0"/>
                    </a:gradFill>
                    <a:headEnd type="arrow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1" name="任意多边形: 形状 90"/>
                  <p:cNvSpPr/>
                  <p:nvPr/>
                </p:nvSpPr>
                <p:spPr>
                  <a:xfrm rot="5400000" flipH="1">
                    <a:off x="4458113" y="3068265"/>
                    <a:ext cx="3275415" cy="1096700"/>
                  </a:xfrm>
                  <a:custGeom>
                    <a:avLst/>
                    <a:gdLst>
                      <a:gd name="connsiteX0" fmla="*/ 2678106 w 5356211"/>
                      <a:gd name="connsiteY0" fmla="*/ 0 h 1619634"/>
                      <a:gd name="connsiteX1" fmla="*/ 2866997 w 5356211"/>
                      <a:gd name="connsiteY1" fmla="*/ 252601 h 1619634"/>
                      <a:gd name="connsiteX2" fmla="*/ 5244848 w 5356211"/>
                      <a:gd name="connsiteY2" fmla="*/ 1605483 h 1619634"/>
                      <a:gd name="connsiteX3" fmla="*/ 5356211 w 5356211"/>
                      <a:gd name="connsiteY3" fmla="*/ 1619634 h 1619634"/>
                      <a:gd name="connsiteX4" fmla="*/ 0 w 5356211"/>
                      <a:gd name="connsiteY4" fmla="*/ 1619634 h 1619634"/>
                      <a:gd name="connsiteX5" fmla="*/ 111363 w 5356211"/>
                      <a:gd name="connsiteY5" fmla="*/ 1605483 h 1619634"/>
                      <a:gd name="connsiteX6" fmla="*/ 2489214 w 5356211"/>
                      <a:gd name="connsiteY6" fmla="*/ 252601 h 1619634"/>
                      <a:gd name="connsiteX7" fmla="*/ 2678106 w 5356211"/>
                      <a:gd name="connsiteY7" fmla="*/ 0 h 1619634"/>
                      <a:gd name="connsiteX0-1" fmla="*/ 2678106 w 5356211"/>
                      <a:gd name="connsiteY0-2" fmla="*/ 0 h 1619634"/>
                      <a:gd name="connsiteX1-3" fmla="*/ 2866997 w 5356211"/>
                      <a:gd name="connsiteY1-4" fmla="*/ 252601 h 1619634"/>
                      <a:gd name="connsiteX2-5" fmla="*/ 5244848 w 5356211"/>
                      <a:gd name="connsiteY2-6" fmla="*/ 1605483 h 1619634"/>
                      <a:gd name="connsiteX3-7" fmla="*/ 5356211 w 5356211"/>
                      <a:gd name="connsiteY3-8" fmla="*/ 1619634 h 1619634"/>
                      <a:gd name="connsiteX4-9" fmla="*/ 0 w 5356211"/>
                      <a:gd name="connsiteY4-10" fmla="*/ 1619634 h 1619634"/>
                      <a:gd name="connsiteX5-11" fmla="*/ 111363 w 5356211"/>
                      <a:gd name="connsiteY5-12" fmla="*/ 1605483 h 1619634"/>
                      <a:gd name="connsiteX6-13" fmla="*/ 2489214 w 5356211"/>
                      <a:gd name="connsiteY6-14" fmla="*/ 252601 h 1619634"/>
                      <a:gd name="connsiteX7-15" fmla="*/ 2769546 w 5356211"/>
                      <a:gd name="connsiteY7-16" fmla="*/ 91440 h 1619634"/>
                      <a:gd name="connsiteX0-17" fmla="*/ 2678106 w 5356211"/>
                      <a:gd name="connsiteY0-18" fmla="*/ 0 h 1619634"/>
                      <a:gd name="connsiteX1-19" fmla="*/ 2866997 w 5356211"/>
                      <a:gd name="connsiteY1-20" fmla="*/ 252601 h 1619634"/>
                      <a:gd name="connsiteX2-21" fmla="*/ 5244848 w 5356211"/>
                      <a:gd name="connsiteY2-22" fmla="*/ 1605483 h 1619634"/>
                      <a:gd name="connsiteX3-23" fmla="*/ 5356211 w 5356211"/>
                      <a:gd name="connsiteY3-24" fmla="*/ 1619634 h 1619634"/>
                      <a:gd name="connsiteX4-25" fmla="*/ 0 w 5356211"/>
                      <a:gd name="connsiteY4-26" fmla="*/ 1619634 h 1619634"/>
                      <a:gd name="connsiteX5-27" fmla="*/ 111363 w 5356211"/>
                      <a:gd name="connsiteY5-28" fmla="*/ 1605483 h 1619634"/>
                      <a:gd name="connsiteX6-29" fmla="*/ 2489214 w 5356211"/>
                      <a:gd name="connsiteY6-30" fmla="*/ 252601 h 1619634"/>
                      <a:gd name="connsiteX0-31" fmla="*/ 2678106 w 5356211"/>
                      <a:gd name="connsiteY0-32" fmla="*/ 0 h 1619634"/>
                      <a:gd name="connsiteX1-33" fmla="*/ 2866997 w 5356211"/>
                      <a:gd name="connsiteY1-34" fmla="*/ 252601 h 1619634"/>
                      <a:gd name="connsiteX2-35" fmla="*/ 5244848 w 5356211"/>
                      <a:gd name="connsiteY2-36" fmla="*/ 1605483 h 1619634"/>
                      <a:gd name="connsiteX3-37" fmla="*/ 5356211 w 5356211"/>
                      <a:gd name="connsiteY3-38" fmla="*/ 1619634 h 1619634"/>
                      <a:gd name="connsiteX4-39" fmla="*/ 0 w 5356211"/>
                      <a:gd name="connsiteY4-40" fmla="*/ 1619634 h 1619634"/>
                      <a:gd name="connsiteX5-41" fmla="*/ 111363 w 5356211"/>
                      <a:gd name="connsiteY5-42" fmla="*/ 1605483 h 1619634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</a:cxnLst>
                    <a:rect l="l" t="t" r="r" b="b"/>
                    <a:pathLst>
                      <a:path w="5356211" h="1619634">
                        <a:moveTo>
                          <a:pt x="2678106" y="0"/>
                        </a:moveTo>
                        <a:lnTo>
                          <a:pt x="2866997" y="252601"/>
                        </a:lnTo>
                        <a:cubicBezTo>
                          <a:pt x="3453804" y="963647"/>
                          <a:pt x="4291651" y="1459837"/>
                          <a:pt x="5244848" y="1605483"/>
                        </a:cubicBezTo>
                        <a:lnTo>
                          <a:pt x="5356211" y="1619634"/>
                        </a:lnTo>
                        <a:lnTo>
                          <a:pt x="0" y="1619634"/>
                        </a:lnTo>
                        <a:lnTo>
                          <a:pt x="111363" y="1605483"/>
                        </a:lnTo>
                      </a:path>
                    </a:pathLst>
                  </a:custGeom>
                  <a:noFill/>
                  <a:ln w="25400">
                    <a:gradFill>
                      <a:gsLst>
                        <a:gs pos="0">
                          <a:schemeClr val="accent1">
                            <a:alpha val="0"/>
                          </a:schemeClr>
                        </a:gs>
                        <a:gs pos="100000">
                          <a:schemeClr val="accent1"/>
                        </a:gs>
                      </a:gsLst>
                      <a:lin ang="16200000" scaled="0"/>
                    </a:gradFill>
                    <a:headEnd type="arrow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3" name="组合 22"/>
                <p:cNvGrpSpPr/>
                <p:nvPr/>
              </p:nvGrpSpPr>
              <p:grpSpPr>
                <a:xfrm>
                  <a:off x="2133114" y="5133568"/>
                  <a:ext cx="7925772" cy="1384455"/>
                  <a:chOff x="1568822" y="5226128"/>
                  <a:chExt cx="7925772" cy="1384455"/>
                </a:xfrm>
              </p:grpSpPr>
              <p:sp>
                <p:nvSpPr>
                  <p:cNvPr id="14" name="椭圆 13"/>
                  <p:cNvSpPr/>
                  <p:nvPr/>
                </p:nvSpPr>
                <p:spPr>
                  <a:xfrm>
                    <a:off x="2932670" y="5258697"/>
                    <a:ext cx="5140411" cy="786767"/>
                  </a:xfrm>
                  <a:prstGeom prst="ellipse">
                    <a:avLst/>
                  </a:prstGeom>
                  <a:noFill/>
                  <a:ln w="19050">
                    <a:gradFill>
                      <a:gsLst>
                        <a:gs pos="26000">
                          <a:schemeClr val="bg1">
                            <a:alpha val="0"/>
                          </a:schemeClr>
                        </a:gs>
                        <a:gs pos="100000">
                          <a:schemeClr val="accent1"/>
                        </a:gs>
                      </a:gsLst>
                      <a:lin ang="5400000" scaled="1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7" name="梯形 322"/>
                  <p:cNvSpPr/>
                  <p:nvPr/>
                </p:nvSpPr>
                <p:spPr>
                  <a:xfrm rot="10800000" flipV="1">
                    <a:off x="1568822" y="5226128"/>
                    <a:ext cx="7925772" cy="819335"/>
                  </a:xfrm>
                  <a:custGeom>
                    <a:avLst/>
                    <a:gdLst>
                      <a:gd name="connsiteX0" fmla="*/ 0 w 965390"/>
                      <a:gd name="connsiteY0" fmla="*/ 697627 h 697627"/>
                      <a:gd name="connsiteX1" fmla="*/ 174407 w 965390"/>
                      <a:gd name="connsiteY1" fmla="*/ 0 h 697627"/>
                      <a:gd name="connsiteX2" fmla="*/ 790983 w 965390"/>
                      <a:gd name="connsiteY2" fmla="*/ 0 h 697627"/>
                      <a:gd name="connsiteX3" fmla="*/ 965390 w 965390"/>
                      <a:gd name="connsiteY3" fmla="*/ 697627 h 697627"/>
                      <a:gd name="connsiteX4" fmla="*/ 0 w 965390"/>
                      <a:gd name="connsiteY4" fmla="*/ 697627 h 697627"/>
                      <a:gd name="connsiteX0-1" fmla="*/ 0 w 965390"/>
                      <a:gd name="connsiteY0-2" fmla="*/ 697627 h 697627"/>
                      <a:gd name="connsiteX1-3" fmla="*/ 174407 w 965390"/>
                      <a:gd name="connsiteY1-4" fmla="*/ 0 h 697627"/>
                      <a:gd name="connsiteX2-5" fmla="*/ 790983 w 965390"/>
                      <a:gd name="connsiteY2-6" fmla="*/ 0 h 697627"/>
                      <a:gd name="connsiteX3-7" fmla="*/ 965390 w 965390"/>
                      <a:gd name="connsiteY3-8" fmla="*/ 697627 h 697627"/>
                      <a:gd name="connsiteX4-9" fmla="*/ 0 w 965390"/>
                      <a:gd name="connsiteY4-10" fmla="*/ 697627 h 697627"/>
                      <a:gd name="connsiteX0-11" fmla="*/ 0 w 965390"/>
                      <a:gd name="connsiteY0-12" fmla="*/ 697627 h 697627"/>
                      <a:gd name="connsiteX1-13" fmla="*/ 174407 w 965390"/>
                      <a:gd name="connsiteY1-14" fmla="*/ 0 h 697627"/>
                      <a:gd name="connsiteX2-15" fmla="*/ 790983 w 965390"/>
                      <a:gd name="connsiteY2-16" fmla="*/ 0 h 697627"/>
                      <a:gd name="connsiteX3-17" fmla="*/ 965390 w 965390"/>
                      <a:gd name="connsiteY3-18" fmla="*/ 697627 h 697627"/>
                      <a:gd name="connsiteX4-19" fmla="*/ 0 w 965390"/>
                      <a:gd name="connsiteY4-20" fmla="*/ 697627 h 697627"/>
                      <a:gd name="connsiteX0-21" fmla="*/ 0 w 965390"/>
                      <a:gd name="connsiteY0-22" fmla="*/ 697627 h 697627"/>
                      <a:gd name="connsiteX1-23" fmla="*/ 174407 w 965390"/>
                      <a:gd name="connsiteY1-24" fmla="*/ 0 h 697627"/>
                      <a:gd name="connsiteX2-25" fmla="*/ 790983 w 965390"/>
                      <a:gd name="connsiteY2-26" fmla="*/ 0 h 697627"/>
                      <a:gd name="connsiteX3-27" fmla="*/ 965390 w 965390"/>
                      <a:gd name="connsiteY3-28" fmla="*/ 697627 h 697627"/>
                      <a:gd name="connsiteX4-29" fmla="*/ 0 w 965390"/>
                      <a:gd name="connsiteY4-30" fmla="*/ 697627 h 697627"/>
                      <a:gd name="connsiteX0-31" fmla="*/ 0 w 965390"/>
                      <a:gd name="connsiteY0-32" fmla="*/ 697627 h 697627"/>
                      <a:gd name="connsiteX1-33" fmla="*/ 174407 w 965390"/>
                      <a:gd name="connsiteY1-34" fmla="*/ 0 h 697627"/>
                      <a:gd name="connsiteX2-35" fmla="*/ 790983 w 965390"/>
                      <a:gd name="connsiteY2-36" fmla="*/ 0 h 697627"/>
                      <a:gd name="connsiteX3-37" fmla="*/ 965390 w 965390"/>
                      <a:gd name="connsiteY3-38" fmla="*/ 697627 h 697627"/>
                      <a:gd name="connsiteX4-39" fmla="*/ 0 w 965390"/>
                      <a:gd name="connsiteY4-40" fmla="*/ 697627 h 697627"/>
                      <a:gd name="connsiteX0-41" fmla="*/ 0 w 965390"/>
                      <a:gd name="connsiteY0-42" fmla="*/ 697627 h 697627"/>
                      <a:gd name="connsiteX1-43" fmla="*/ 174407 w 965390"/>
                      <a:gd name="connsiteY1-44" fmla="*/ 0 h 697627"/>
                      <a:gd name="connsiteX2-45" fmla="*/ 745261 w 965390"/>
                      <a:gd name="connsiteY2-46" fmla="*/ 0 h 697627"/>
                      <a:gd name="connsiteX3-47" fmla="*/ 965390 w 965390"/>
                      <a:gd name="connsiteY3-48" fmla="*/ 697627 h 697627"/>
                      <a:gd name="connsiteX4-49" fmla="*/ 0 w 965390"/>
                      <a:gd name="connsiteY4-50" fmla="*/ 697627 h 697627"/>
                      <a:gd name="connsiteX0-51" fmla="*/ 0 w 965390"/>
                      <a:gd name="connsiteY0-52" fmla="*/ 697627 h 697627"/>
                      <a:gd name="connsiteX1-53" fmla="*/ 197267 w 965390"/>
                      <a:gd name="connsiteY1-54" fmla="*/ 0 h 697627"/>
                      <a:gd name="connsiteX2-55" fmla="*/ 745261 w 965390"/>
                      <a:gd name="connsiteY2-56" fmla="*/ 0 h 697627"/>
                      <a:gd name="connsiteX3-57" fmla="*/ 965390 w 965390"/>
                      <a:gd name="connsiteY3-58" fmla="*/ 697627 h 697627"/>
                      <a:gd name="connsiteX4-59" fmla="*/ 0 w 965390"/>
                      <a:gd name="connsiteY4-60" fmla="*/ 697627 h 697627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</a:cxnLst>
                    <a:rect l="l" t="t" r="r" b="b"/>
                    <a:pathLst>
                      <a:path w="965390" h="697627">
                        <a:moveTo>
                          <a:pt x="0" y="697627"/>
                        </a:moveTo>
                        <a:cubicBezTo>
                          <a:pt x="142112" y="493080"/>
                          <a:pt x="223106" y="307190"/>
                          <a:pt x="197267" y="0"/>
                        </a:cubicBezTo>
                        <a:lnTo>
                          <a:pt x="745261" y="0"/>
                        </a:lnTo>
                        <a:cubicBezTo>
                          <a:pt x="747414" y="269867"/>
                          <a:pt x="823278" y="399774"/>
                          <a:pt x="965390" y="697627"/>
                        </a:cubicBezTo>
                        <a:lnTo>
                          <a:pt x="0" y="697627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100000">
                        <a:srgbClr val="5A9AF0">
                          <a:alpha val="0"/>
                        </a:srgbClr>
                      </a:gs>
                      <a:gs pos="55000">
                        <a:srgbClr val="5A9AF0">
                          <a:alpha val="10000"/>
                        </a:srgbClr>
                      </a:gs>
                      <a:gs pos="2000">
                        <a:srgbClr val="5A9AF0">
                          <a:alpha val="0"/>
                        </a:srgbClr>
                      </a:gs>
                    </a:gsLst>
                    <a:lin ang="5400000" scaled="1"/>
                    <a:tileRect/>
                  </a:gradFill>
                  <a:ln>
                    <a:gradFill flip="none" rotWithShape="1">
                      <a:gsLst>
                        <a:gs pos="505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alpha val="0"/>
                          </a:scheme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lin ang="5400000" scaled="1"/>
                      <a:tileRect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" name="椭圆 14"/>
                  <p:cNvSpPr/>
                  <p:nvPr/>
                </p:nvSpPr>
                <p:spPr>
                  <a:xfrm>
                    <a:off x="1864593" y="5453449"/>
                    <a:ext cx="7166919" cy="1157134"/>
                  </a:xfrm>
                  <a:prstGeom prst="ellipse">
                    <a:avLst/>
                  </a:prstGeom>
                  <a:noFill/>
                  <a:ln w="19050">
                    <a:gradFill>
                      <a:gsLst>
                        <a:gs pos="26000">
                          <a:schemeClr val="bg1">
                            <a:alpha val="0"/>
                          </a:schemeClr>
                        </a:gs>
                        <a:gs pos="100000">
                          <a:schemeClr val="accent1"/>
                        </a:gs>
                      </a:gsLst>
                      <a:lin ang="5400000" scaled="1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8" name="椭圆 17"/>
                  <p:cNvSpPr/>
                  <p:nvPr/>
                </p:nvSpPr>
                <p:spPr>
                  <a:xfrm>
                    <a:off x="2981455" y="5274645"/>
                    <a:ext cx="5091626" cy="754869"/>
                  </a:xfrm>
                  <a:prstGeom prst="ellipse">
                    <a:avLst/>
                  </a:prstGeom>
                  <a:gradFill>
                    <a:gsLst>
                      <a:gs pos="26000">
                        <a:schemeClr val="bg1">
                          <a:alpha val="0"/>
                        </a:schemeClr>
                      </a:gs>
                      <a:gs pos="100000">
                        <a:srgbClr val="5A9AF0">
                          <a:alpha val="1500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sp>
            <p:nvSpPr>
              <p:cNvPr id="105" name="任意多边形: 形状 104"/>
              <p:cNvSpPr/>
              <p:nvPr/>
            </p:nvSpPr>
            <p:spPr>
              <a:xfrm rot="16200000">
                <a:off x="5164" y="6361"/>
                <a:ext cx="2300" cy="1629"/>
              </a:xfrm>
              <a:custGeom>
                <a:avLst/>
                <a:gdLst>
                  <a:gd name="connsiteX0" fmla="*/ 1349463 w 1349463"/>
                  <a:gd name="connsiteY0" fmla="*/ 0 h 2186341"/>
                  <a:gd name="connsiteX1" fmla="*/ 1305775 w 1349463"/>
                  <a:gd name="connsiteY1" fmla="*/ 29969 h 2186341"/>
                  <a:gd name="connsiteX2" fmla="*/ 854737 w 1349463"/>
                  <a:gd name="connsiteY2" fmla="*/ 1665548 h 2186341"/>
                  <a:gd name="connsiteX3" fmla="*/ 867779 w 1349463"/>
                  <a:gd name="connsiteY3" fmla="*/ 2010691 h 2186341"/>
                  <a:gd name="connsiteX4" fmla="*/ 869640 w 1349463"/>
                  <a:gd name="connsiteY4" fmla="*/ 2026685 h 2186341"/>
                  <a:gd name="connsiteX5" fmla="*/ 1047408 w 1349463"/>
                  <a:gd name="connsiteY5" fmla="*/ 2026685 h 2186341"/>
                  <a:gd name="connsiteX6" fmla="*/ 644230 w 1349463"/>
                  <a:gd name="connsiteY6" fmla="*/ 2186341 h 2186341"/>
                  <a:gd name="connsiteX7" fmla="*/ 241052 w 1349463"/>
                  <a:gd name="connsiteY7" fmla="*/ 2026685 h 2186341"/>
                  <a:gd name="connsiteX8" fmla="*/ 451741 w 1349463"/>
                  <a:gd name="connsiteY8" fmla="*/ 2026685 h 2186341"/>
                  <a:gd name="connsiteX9" fmla="*/ 455677 w 1349463"/>
                  <a:gd name="connsiteY9" fmla="*/ 1992851 h 2186341"/>
                  <a:gd name="connsiteX10" fmla="*/ 468719 w 1349463"/>
                  <a:gd name="connsiteY10" fmla="*/ 1647708 h 2186341"/>
                  <a:gd name="connsiteX11" fmla="*/ 17681 w 1349463"/>
                  <a:gd name="connsiteY11" fmla="*/ 12129 h 2186341"/>
                  <a:gd name="connsiteX12" fmla="*/ 0 w 1349463"/>
                  <a:gd name="connsiteY12" fmla="*/ 0 h 2186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49463" h="2186341">
                    <a:moveTo>
                      <a:pt x="1349463" y="0"/>
                    </a:moveTo>
                    <a:lnTo>
                      <a:pt x="1305775" y="29969"/>
                    </a:lnTo>
                    <a:cubicBezTo>
                      <a:pt x="1044467" y="246800"/>
                      <a:pt x="854737" y="897063"/>
                      <a:pt x="854737" y="1665548"/>
                    </a:cubicBezTo>
                    <a:cubicBezTo>
                      <a:pt x="854737" y="1783777"/>
                      <a:pt x="859228" y="1899207"/>
                      <a:pt x="867779" y="2010691"/>
                    </a:cubicBezTo>
                    <a:lnTo>
                      <a:pt x="869640" y="2026685"/>
                    </a:lnTo>
                    <a:lnTo>
                      <a:pt x="1047408" y="2026685"/>
                    </a:lnTo>
                    <a:lnTo>
                      <a:pt x="644230" y="2186341"/>
                    </a:lnTo>
                    <a:lnTo>
                      <a:pt x="241052" y="2026685"/>
                    </a:lnTo>
                    <a:lnTo>
                      <a:pt x="451741" y="2026685"/>
                    </a:lnTo>
                    <a:lnTo>
                      <a:pt x="455677" y="1992851"/>
                    </a:lnTo>
                    <a:cubicBezTo>
                      <a:pt x="464228" y="1881367"/>
                      <a:pt x="468719" y="1765937"/>
                      <a:pt x="468719" y="1647708"/>
                    </a:cubicBezTo>
                    <a:cubicBezTo>
                      <a:pt x="468719" y="879223"/>
                      <a:pt x="278990" y="228960"/>
                      <a:pt x="17681" y="12129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2000">
                    <a:srgbClr val="5A9AF0">
                      <a:alpha val="28000"/>
                    </a:srgbClr>
                  </a:gs>
                  <a:gs pos="100000">
                    <a:srgbClr val="2F80EC">
                      <a:alpha val="0"/>
                    </a:srgb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任意多边形: 形状 105"/>
              <p:cNvSpPr/>
              <p:nvPr/>
            </p:nvSpPr>
            <p:spPr>
              <a:xfrm rot="5400000" flipH="1">
                <a:off x="12036" y="6268"/>
                <a:ext cx="2300" cy="1750"/>
              </a:xfrm>
              <a:custGeom>
                <a:avLst/>
                <a:gdLst>
                  <a:gd name="connsiteX0" fmla="*/ 1349463 w 1349463"/>
                  <a:gd name="connsiteY0" fmla="*/ 0 h 2186341"/>
                  <a:gd name="connsiteX1" fmla="*/ 1305775 w 1349463"/>
                  <a:gd name="connsiteY1" fmla="*/ 29969 h 2186341"/>
                  <a:gd name="connsiteX2" fmla="*/ 854737 w 1349463"/>
                  <a:gd name="connsiteY2" fmla="*/ 1665548 h 2186341"/>
                  <a:gd name="connsiteX3" fmla="*/ 867779 w 1349463"/>
                  <a:gd name="connsiteY3" fmla="*/ 2010691 h 2186341"/>
                  <a:gd name="connsiteX4" fmla="*/ 869640 w 1349463"/>
                  <a:gd name="connsiteY4" fmla="*/ 2026685 h 2186341"/>
                  <a:gd name="connsiteX5" fmla="*/ 1047408 w 1349463"/>
                  <a:gd name="connsiteY5" fmla="*/ 2026685 h 2186341"/>
                  <a:gd name="connsiteX6" fmla="*/ 644230 w 1349463"/>
                  <a:gd name="connsiteY6" fmla="*/ 2186341 h 2186341"/>
                  <a:gd name="connsiteX7" fmla="*/ 241052 w 1349463"/>
                  <a:gd name="connsiteY7" fmla="*/ 2026685 h 2186341"/>
                  <a:gd name="connsiteX8" fmla="*/ 451741 w 1349463"/>
                  <a:gd name="connsiteY8" fmla="*/ 2026685 h 2186341"/>
                  <a:gd name="connsiteX9" fmla="*/ 455677 w 1349463"/>
                  <a:gd name="connsiteY9" fmla="*/ 1992851 h 2186341"/>
                  <a:gd name="connsiteX10" fmla="*/ 468719 w 1349463"/>
                  <a:gd name="connsiteY10" fmla="*/ 1647708 h 2186341"/>
                  <a:gd name="connsiteX11" fmla="*/ 17681 w 1349463"/>
                  <a:gd name="connsiteY11" fmla="*/ 12129 h 2186341"/>
                  <a:gd name="connsiteX12" fmla="*/ 0 w 1349463"/>
                  <a:gd name="connsiteY12" fmla="*/ 0 h 2186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49463" h="2186341">
                    <a:moveTo>
                      <a:pt x="1349463" y="0"/>
                    </a:moveTo>
                    <a:lnTo>
                      <a:pt x="1305775" y="29969"/>
                    </a:lnTo>
                    <a:cubicBezTo>
                      <a:pt x="1044467" y="246800"/>
                      <a:pt x="854737" y="897063"/>
                      <a:pt x="854737" y="1665548"/>
                    </a:cubicBezTo>
                    <a:cubicBezTo>
                      <a:pt x="854737" y="1783777"/>
                      <a:pt x="859228" y="1899207"/>
                      <a:pt x="867779" y="2010691"/>
                    </a:cubicBezTo>
                    <a:lnTo>
                      <a:pt x="869640" y="2026685"/>
                    </a:lnTo>
                    <a:lnTo>
                      <a:pt x="1047408" y="2026685"/>
                    </a:lnTo>
                    <a:lnTo>
                      <a:pt x="644230" y="2186341"/>
                    </a:lnTo>
                    <a:lnTo>
                      <a:pt x="241052" y="2026685"/>
                    </a:lnTo>
                    <a:lnTo>
                      <a:pt x="451741" y="2026685"/>
                    </a:lnTo>
                    <a:lnTo>
                      <a:pt x="455677" y="1992851"/>
                    </a:lnTo>
                    <a:cubicBezTo>
                      <a:pt x="464228" y="1881367"/>
                      <a:pt x="468719" y="1765937"/>
                      <a:pt x="468719" y="1647708"/>
                    </a:cubicBezTo>
                    <a:cubicBezTo>
                      <a:pt x="468719" y="879223"/>
                      <a:pt x="278990" y="228960"/>
                      <a:pt x="17681" y="12129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2000">
                    <a:srgbClr val="5A9AF0">
                      <a:alpha val="22000"/>
                    </a:srgbClr>
                  </a:gs>
                  <a:gs pos="100000">
                    <a:srgbClr val="2F80EC">
                      <a:alpha val="0"/>
                    </a:srgb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 rot="331001">
                <a:off x="5383" y="9527"/>
                <a:ext cx="3466" cy="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实时数据源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25" name="组合 124"/>
              <p:cNvGrpSpPr/>
              <p:nvPr/>
            </p:nvGrpSpPr>
            <p:grpSpPr>
              <a:xfrm>
                <a:off x="838" y="5793"/>
                <a:ext cx="1332" cy="1555"/>
                <a:chOff x="532313" y="3678558"/>
                <a:chExt cx="846008" cy="987542"/>
              </a:xfrm>
            </p:grpSpPr>
            <p:sp>
              <p:nvSpPr>
                <p:cNvPr id="107" name="矩形: 圆角 106"/>
                <p:cNvSpPr/>
                <p:nvPr/>
              </p:nvSpPr>
              <p:spPr>
                <a:xfrm>
                  <a:off x="532313" y="3678558"/>
                  <a:ext cx="846008" cy="987542"/>
                </a:xfrm>
                <a:prstGeom prst="roundRect">
                  <a:avLst>
                    <a:gd name="adj" fmla="val 7715"/>
                  </a:avLst>
                </a:prstGeom>
                <a:solidFill>
                  <a:srgbClr val="5A9AF0">
                    <a:alpha val="1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3" name="文本框 112"/>
                <p:cNvSpPr txBox="1"/>
                <p:nvPr/>
              </p:nvSpPr>
              <p:spPr>
                <a:xfrm>
                  <a:off x="600683" y="4087897"/>
                  <a:ext cx="757997" cy="5304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4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运行状态感知</a:t>
                  </a:r>
                  <a:endPara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4" name="矩形: 圆角 113"/>
              <p:cNvSpPr/>
              <p:nvPr/>
            </p:nvSpPr>
            <p:spPr>
              <a:xfrm>
                <a:off x="2340" y="5793"/>
                <a:ext cx="2851" cy="50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05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压力、流量、水质、水位</a:t>
                </a:r>
                <a:endPara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矩形: 圆角 114"/>
              <p:cNvSpPr/>
              <p:nvPr/>
            </p:nvSpPr>
            <p:spPr>
              <a:xfrm>
                <a:off x="2335" y="6335"/>
                <a:ext cx="2851" cy="50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05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设备运行状态监测</a:t>
                </a:r>
                <a:endPara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矩形: 圆角 116"/>
              <p:cNvSpPr/>
              <p:nvPr/>
            </p:nvSpPr>
            <p:spPr>
              <a:xfrm>
                <a:off x="2331" y="6893"/>
                <a:ext cx="2851" cy="50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05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视频安防监控</a:t>
                </a:r>
                <a:endPara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文本框 133"/>
              <p:cNvSpPr txBox="1"/>
              <p:nvPr/>
            </p:nvSpPr>
            <p:spPr>
              <a:xfrm rot="170495">
                <a:off x="7573" y="9731"/>
                <a:ext cx="3466" cy="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静态数据源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文本框 134"/>
              <p:cNvSpPr txBox="1"/>
              <p:nvPr/>
            </p:nvSpPr>
            <p:spPr>
              <a:xfrm rot="21388049">
                <a:off x="10064" y="9654"/>
                <a:ext cx="3466" cy="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动态历史数据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6" name="文本框 135"/>
              <p:cNvSpPr txBox="1"/>
              <p:nvPr/>
            </p:nvSpPr>
            <p:spPr>
              <a:xfrm rot="20642458">
                <a:off x="12337" y="9118"/>
                <a:ext cx="3466" cy="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多源异构数据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58" name="组合 157"/>
              <p:cNvGrpSpPr/>
              <p:nvPr/>
            </p:nvGrpSpPr>
            <p:grpSpPr>
              <a:xfrm>
                <a:off x="1256" y="5900"/>
                <a:ext cx="501" cy="501"/>
                <a:chOff x="778171" y="3752926"/>
                <a:chExt cx="317818" cy="317818"/>
              </a:xfrm>
            </p:grpSpPr>
            <p:sp>
              <p:nvSpPr>
                <p:cNvPr id="156" name="椭圆 155"/>
                <p:cNvSpPr/>
                <p:nvPr/>
              </p:nvSpPr>
              <p:spPr>
                <a:xfrm>
                  <a:off x="778171" y="3752926"/>
                  <a:ext cx="317818" cy="317818"/>
                </a:xfrm>
                <a:prstGeom prst="ellipse">
                  <a:avLst/>
                </a:prstGeom>
                <a:solidFill>
                  <a:srgbClr val="D5E5FB"/>
                </a:solidFill>
                <a:ln w="6350">
                  <a:solidFill>
                    <a:srgbClr val="5A9A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155" name="组合 154"/>
                <p:cNvGrpSpPr/>
                <p:nvPr/>
              </p:nvGrpSpPr>
              <p:grpSpPr>
                <a:xfrm>
                  <a:off x="835219" y="3826237"/>
                  <a:ext cx="203721" cy="203721"/>
                  <a:chOff x="122090" y="3885599"/>
                  <a:chExt cx="1525589" cy="1525589"/>
                </a:xfrm>
                <a:gradFill>
                  <a:gsLst>
                    <a:gs pos="2000">
                      <a:srgbClr val="56CCF2"/>
                    </a:gs>
                    <a:gs pos="100000">
                      <a:srgbClr val="2F80EC">
                        <a:alpha val="88000"/>
                      </a:srgbClr>
                    </a:gs>
                  </a:gsLst>
                  <a:lin ang="16200000" scaled="1"/>
                </a:gradFill>
              </p:grpSpPr>
              <p:sp>
                <p:nvSpPr>
                  <p:cNvPr id="150" name="任意多边形: 形状 149"/>
                  <p:cNvSpPr/>
                  <p:nvPr/>
                </p:nvSpPr>
                <p:spPr>
                  <a:xfrm>
                    <a:off x="408635" y="4110452"/>
                    <a:ext cx="952500" cy="952500"/>
                  </a:xfrm>
                  <a:custGeom>
                    <a:avLst/>
                    <a:gdLst>
                      <a:gd name="connsiteX0" fmla="*/ 0 w 952500"/>
                      <a:gd name="connsiteY0" fmla="*/ 476250 h 952500"/>
                      <a:gd name="connsiteX1" fmla="*/ 476250 w 952500"/>
                      <a:gd name="connsiteY1" fmla="*/ 952500 h 952500"/>
                      <a:gd name="connsiteX2" fmla="*/ 952500 w 952500"/>
                      <a:gd name="connsiteY2" fmla="*/ 476250 h 952500"/>
                      <a:gd name="connsiteX3" fmla="*/ 476250 w 952500"/>
                      <a:gd name="connsiteY3" fmla="*/ 0 h 952500"/>
                      <a:gd name="connsiteX4" fmla="*/ 0 w 952500"/>
                      <a:gd name="connsiteY4" fmla="*/ 476250 h 952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500" h="952500">
                        <a:moveTo>
                          <a:pt x="0" y="476250"/>
                        </a:moveTo>
                        <a:cubicBezTo>
                          <a:pt x="0" y="739276"/>
                          <a:pt x="213224" y="952500"/>
                          <a:pt x="476250" y="952500"/>
                        </a:cubicBezTo>
                        <a:cubicBezTo>
                          <a:pt x="739276" y="952500"/>
                          <a:pt x="952500" y="739276"/>
                          <a:pt x="952500" y="476250"/>
                        </a:cubicBezTo>
                        <a:cubicBezTo>
                          <a:pt x="952500" y="213224"/>
                          <a:pt x="739276" y="0"/>
                          <a:pt x="476250" y="0"/>
                        </a:cubicBezTo>
                        <a:cubicBezTo>
                          <a:pt x="213224" y="0"/>
                          <a:pt x="0" y="213224"/>
                          <a:pt x="0" y="476250"/>
                        </a:cubicBezTo>
                        <a:close/>
                      </a:path>
                    </a:pathLst>
                  </a:custGeom>
                  <a:grpFill/>
                  <a:ln w="18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1" name="任意多边形: 形状 150"/>
                  <p:cNvSpPr/>
                  <p:nvPr/>
                </p:nvSpPr>
                <p:spPr>
                  <a:xfrm>
                    <a:off x="122090" y="3885599"/>
                    <a:ext cx="589121" cy="589121"/>
                  </a:xfrm>
                  <a:custGeom>
                    <a:avLst/>
                    <a:gdLst>
                      <a:gd name="connsiteX0" fmla="*/ 589121 w 589121"/>
                      <a:gd name="connsiteY0" fmla="*/ 152480 h 589121"/>
                      <a:gd name="connsiteX1" fmla="*/ 545306 w 589121"/>
                      <a:gd name="connsiteY1" fmla="*/ 0 h 589121"/>
                      <a:gd name="connsiteX2" fmla="*/ 0 w 589121"/>
                      <a:gd name="connsiteY2" fmla="*/ 545306 h 589121"/>
                      <a:gd name="connsiteX3" fmla="*/ 152480 w 589121"/>
                      <a:gd name="connsiteY3" fmla="*/ 589121 h 589121"/>
                      <a:gd name="connsiteX4" fmla="*/ 589121 w 589121"/>
                      <a:gd name="connsiteY4" fmla="*/ 152480 h 589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9121" h="589121">
                        <a:moveTo>
                          <a:pt x="589121" y="152480"/>
                        </a:moveTo>
                        <a:lnTo>
                          <a:pt x="545306" y="0"/>
                        </a:lnTo>
                        <a:cubicBezTo>
                          <a:pt x="281940" y="74931"/>
                          <a:pt x="74931" y="281940"/>
                          <a:pt x="0" y="545306"/>
                        </a:cubicBezTo>
                        <a:lnTo>
                          <a:pt x="152480" y="589121"/>
                        </a:lnTo>
                        <a:cubicBezTo>
                          <a:pt x="212329" y="378143"/>
                          <a:pt x="378223" y="212329"/>
                          <a:pt x="589121" y="152480"/>
                        </a:cubicBezTo>
                        <a:close/>
                      </a:path>
                    </a:pathLst>
                  </a:custGeom>
                  <a:grpFill/>
                  <a:ln w="18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2" name="任意多边形: 形状 151"/>
                  <p:cNvSpPr/>
                  <p:nvPr/>
                </p:nvSpPr>
                <p:spPr>
                  <a:xfrm>
                    <a:off x="1060145" y="3885837"/>
                    <a:ext cx="587534" cy="588883"/>
                  </a:xfrm>
                  <a:custGeom>
                    <a:avLst/>
                    <a:gdLst>
                      <a:gd name="connsiteX0" fmla="*/ 435054 w 587534"/>
                      <a:gd name="connsiteY0" fmla="*/ 588883 h 588883"/>
                      <a:gd name="connsiteX1" fmla="*/ 587534 w 587534"/>
                      <a:gd name="connsiteY1" fmla="*/ 545068 h 588883"/>
                      <a:gd name="connsiteX2" fmla="*/ 43339 w 587534"/>
                      <a:gd name="connsiteY2" fmla="*/ 0 h 588883"/>
                      <a:gd name="connsiteX3" fmla="*/ 0 w 587534"/>
                      <a:gd name="connsiteY3" fmla="*/ 152638 h 588883"/>
                      <a:gd name="connsiteX4" fmla="*/ 435054 w 587534"/>
                      <a:gd name="connsiteY4" fmla="*/ 588883 h 5888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7534" h="588883">
                        <a:moveTo>
                          <a:pt x="435054" y="588883"/>
                        </a:moveTo>
                        <a:lnTo>
                          <a:pt x="587534" y="545068"/>
                        </a:lnTo>
                        <a:cubicBezTo>
                          <a:pt x="512763" y="282100"/>
                          <a:pt x="306071" y="75169"/>
                          <a:pt x="43339" y="0"/>
                        </a:cubicBezTo>
                        <a:lnTo>
                          <a:pt x="0" y="152638"/>
                        </a:lnTo>
                        <a:cubicBezTo>
                          <a:pt x="210106" y="212884"/>
                          <a:pt x="375365" y="378461"/>
                          <a:pt x="435054" y="588883"/>
                        </a:cubicBezTo>
                        <a:close/>
                      </a:path>
                    </a:pathLst>
                  </a:custGeom>
                  <a:grpFill/>
                  <a:ln w="18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3" name="任意多边形: 形状 152"/>
                  <p:cNvSpPr/>
                  <p:nvPr/>
                </p:nvSpPr>
                <p:spPr>
                  <a:xfrm>
                    <a:off x="1060145" y="4823654"/>
                    <a:ext cx="587374" cy="587374"/>
                  </a:xfrm>
                  <a:custGeom>
                    <a:avLst/>
                    <a:gdLst>
                      <a:gd name="connsiteX0" fmla="*/ 0 w 587374"/>
                      <a:gd name="connsiteY0" fmla="*/ 434736 h 587374"/>
                      <a:gd name="connsiteX1" fmla="*/ 43339 w 587374"/>
                      <a:gd name="connsiteY1" fmla="*/ 587374 h 587374"/>
                      <a:gd name="connsiteX2" fmla="*/ 587374 w 587374"/>
                      <a:gd name="connsiteY2" fmla="*/ 43339 h 587374"/>
                      <a:gd name="connsiteX3" fmla="*/ 434736 w 587374"/>
                      <a:gd name="connsiteY3" fmla="*/ 0 h 587374"/>
                      <a:gd name="connsiteX4" fmla="*/ 0 w 587374"/>
                      <a:gd name="connsiteY4" fmla="*/ 434736 h 5873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7374" h="587374">
                        <a:moveTo>
                          <a:pt x="0" y="434736"/>
                        </a:moveTo>
                        <a:lnTo>
                          <a:pt x="43339" y="587374"/>
                        </a:lnTo>
                        <a:cubicBezTo>
                          <a:pt x="305752" y="512207"/>
                          <a:pt x="512127" y="305752"/>
                          <a:pt x="587374" y="43339"/>
                        </a:cubicBezTo>
                        <a:lnTo>
                          <a:pt x="434736" y="0"/>
                        </a:lnTo>
                        <a:cubicBezTo>
                          <a:pt x="374571" y="209630"/>
                          <a:pt x="209630" y="374571"/>
                          <a:pt x="0" y="434736"/>
                        </a:cubicBezTo>
                        <a:close/>
                      </a:path>
                    </a:pathLst>
                  </a:custGeom>
                  <a:grpFill/>
                  <a:ln w="18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54" name="任意多边形: 形状 153"/>
                  <p:cNvSpPr/>
                  <p:nvPr/>
                </p:nvSpPr>
                <p:spPr>
                  <a:xfrm>
                    <a:off x="122250" y="4823654"/>
                    <a:ext cx="588883" cy="587534"/>
                  </a:xfrm>
                  <a:custGeom>
                    <a:avLst/>
                    <a:gdLst>
                      <a:gd name="connsiteX0" fmla="*/ 152638 w 588883"/>
                      <a:gd name="connsiteY0" fmla="*/ 0 h 587534"/>
                      <a:gd name="connsiteX1" fmla="*/ 0 w 588883"/>
                      <a:gd name="connsiteY1" fmla="*/ 43339 h 587534"/>
                      <a:gd name="connsiteX2" fmla="*/ 545068 w 588883"/>
                      <a:gd name="connsiteY2" fmla="*/ 587534 h 587534"/>
                      <a:gd name="connsiteX3" fmla="*/ 588883 w 588883"/>
                      <a:gd name="connsiteY3" fmla="*/ 435054 h 587534"/>
                      <a:gd name="connsiteX4" fmla="*/ 152638 w 588883"/>
                      <a:gd name="connsiteY4" fmla="*/ 0 h 587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8883" h="587534">
                        <a:moveTo>
                          <a:pt x="152638" y="0"/>
                        </a:moveTo>
                        <a:lnTo>
                          <a:pt x="0" y="43339"/>
                        </a:lnTo>
                        <a:cubicBezTo>
                          <a:pt x="75248" y="306149"/>
                          <a:pt x="282178" y="512683"/>
                          <a:pt x="545068" y="587534"/>
                        </a:cubicBezTo>
                        <a:lnTo>
                          <a:pt x="588883" y="435054"/>
                        </a:lnTo>
                        <a:cubicBezTo>
                          <a:pt x="378619" y="375365"/>
                          <a:pt x="212962" y="210106"/>
                          <a:pt x="152638" y="0"/>
                        </a:cubicBezTo>
                        <a:close/>
                      </a:path>
                    </a:pathLst>
                  </a:custGeom>
                  <a:grpFill/>
                  <a:ln w="18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86" name="组合 185"/>
              <p:cNvGrpSpPr/>
              <p:nvPr/>
            </p:nvGrpSpPr>
            <p:grpSpPr>
              <a:xfrm>
                <a:off x="810" y="7416"/>
                <a:ext cx="4431" cy="1401"/>
                <a:chOff x="514076" y="4708943"/>
                <a:chExt cx="2813422" cy="889719"/>
              </a:xfrm>
            </p:grpSpPr>
            <p:grpSp>
              <p:nvGrpSpPr>
                <p:cNvPr id="131" name="组合 130"/>
                <p:cNvGrpSpPr/>
                <p:nvPr/>
              </p:nvGrpSpPr>
              <p:grpSpPr>
                <a:xfrm>
                  <a:off x="514076" y="4708943"/>
                  <a:ext cx="846008" cy="889719"/>
                  <a:chOff x="553640" y="4679175"/>
                  <a:chExt cx="846008" cy="889719"/>
                </a:xfrm>
              </p:grpSpPr>
              <p:sp>
                <p:nvSpPr>
                  <p:cNvPr id="132" name="矩形: 圆角 131"/>
                  <p:cNvSpPr/>
                  <p:nvPr/>
                </p:nvSpPr>
                <p:spPr>
                  <a:xfrm>
                    <a:off x="553640" y="4679175"/>
                    <a:ext cx="846008" cy="889719"/>
                  </a:xfrm>
                  <a:prstGeom prst="roundRect">
                    <a:avLst>
                      <a:gd name="adj" fmla="val 7715"/>
                    </a:avLst>
                  </a:prstGeom>
                  <a:solidFill>
                    <a:srgbClr val="5A9AF0">
                      <a:alpha val="14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3" name="文本框 132"/>
                  <p:cNvSpPr txBox="1"/>
                  <p:nvPr/>
                </p:nvSpPr>
                <p:spPr>
                  <a:xfrm>
                    <a:off x="594071" y="5023026"/>
                    <a:ext cx="757997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工艺可视化</a:t>
                    </a:r>
                    <a:endParaRPr lang="zh-CN" altLang="en-US" sz="1400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39" name="矩形: 圆角 138"/>
                <p:cNvSpPr/>
                <p:nvPr/>
              </p:nvSpPr>
              <p:spPr>
                <a:xfrm>
                  <a:off x="1474559" y="4755197"/>
                  <a:ext cx="1810599" cy="826949"/>
                </a:xfrm>
                <a:prstGeom prst="roundRect">
                  <a:avLst>
                    <a:gd name="adj" fmla="val 5744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1" name="文本框 140"/>
                <p:cNvSpPr txBox="1"/>
                <p:nvPr/>
              </p:nvSpPr>
              <p:spPr>
                <a:xfrm>
                  <a:off x="1482809" y="4774212"/>
                  <a:ext cx="1844689" cy="7909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05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将整个供水流程进行三维建模，实现工艺流程、设备运行状态等数据可视化呈现。</a:t>
                  </a:r>
                  <a:endParaRPr lang="zh-CN" altLang="en-US" sz="105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163" name="组合 162"/>
                <p:cNvGrpSpPr/>
                <p:nvPr/>
              </p:nvGrpSpPr>
              <p:grpSpPr>
                <a:xfrm>
                  <a:off x="787273" y="4759530"/>
                  <a:ext cx="283011" cy="283011"/>
                  <a:chOff x="3748370" y="4088728"/>
                  <a:chExt cx="368705" cy="368705"/>
                </a:xfrm>
              </p:grpSpPr>
              <p:sp>
                <p:nvSpPr>
                  <p:cNvPr id="162" name="椭圆 161"/>
                  <p:cNvSpPr/>
                  <p:nvPr/>
                </p:nvSpPr>
                <p:spPr>
                  <a:xfrm>
                    <a:off x="3748370" y="4088728"/>
                    <a:ext cx="368705" cy="368705"/>
                  </a:xfrm>
                  <a:prstGeom prst="ellipse">
                    <a:avLst/>
                  </a:prstGeom>
                  <a:solidFill>
                    <a:srgbClr val="D5E5FB"/>
                  </a:solidFill>
                  <a:ln w="6350">
                    <a:solidFill>
                      <a:srgbClr val="5A9AF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1" name="图形 159"/>
                  <p:cNvSpPr/>
                  <p:nvPr/>
                </p:nvSpPr>
                <p:spPr>
                  <a:xfrm>
                    <a:off x="3816111" y="4162219"/>
                    <a:ext cx="235324" cy="233612"/>
                  </a:xfrm>
                  <a:custGeom>
                    <a:avLst/>
                    <a:gdLst>
                      <a:gd name="connsiteX0" fmla="*/ 474314 w 1905036"/>
                      <a:gd name="connsiteY0" fmla="*/ 1746570 h 1891165"/>
                      <a:gd name="connsiteX1" fmla="*/ 666401 w 1905036"/>
                      <a:gd name="connsiteY1" fmla="*/ 1531119 h 1891165"/>
                      <a:gd name="connsiteX2" fmla="*/ 1239620 w 1905036"/>
                      <a:gd name="connsiteY2" fmla="*/ 1530563 h 1891165"/>
                      <a:gd name="connsiteX3" fmla="*/ 1431259 w 1905036"/>
                      <a:gd name="connsiteY3" fmla="*/ 1746198 h 1891165"/>
                      <a:gd name="connsiteX4" fmla="*/ 474340 w 1905036"/>
                      <a:gd name="connsiteY4" fmla="*/ 1746570 h 1891165"/>
                      <a:gd name="connsiteX5" fmla="*/ 1347439 w 1905036"/>
                      <a:gd name="connsiteY5" fmla="*/ 1367289 h 1891165"/>
                      <a:gd name="connsiteX6" fmla="*/ 1633103 w 1905036"/>
                      <a:gd name="connsiteY6" fmla="*/ 1095436 h 1891165"/>
                      <a:gd name="connsiteX7" fmla="*/ 1904949 w 1905036"/>
                      <a:gd name="connsiteY7" fmla="*/ 1381100 h 1891165"/>
                      <a:gd name="connsiteX8" fmla="*/ 1626231 w 1905036"/>
                      <a:gd name="connsiteY8" fmla="*/ 1653039 h 1891165"/>
                      <a:gd name="connsiteX9" fmla="*/ 1347413 w 1905036"/>
                      <a:gd name="connsiteY9" fmla="*/ 1367289 h 1891165"/>
                      <a:gd name="connsiteX10" fmla="*/ 48 w 1905036"/>
                      <a:gd name="connsiteY10" fmla="*/ 1367289 h 1891165"/>
                      <a:gd name="connsiteX11" fmla="*/ 285712 w 1905036"/>
                      <a:gd name="connsiteY11" fmla="*/ 1095436 h 1891165"/>
                      <a:gd name="connsiteX12" fmla="*/ 557565 w 1905036"/>
                      <a:gd name="connsiteY12" fmla="*/ 1381100 h 1891165"/>
                      <a:gd name="connsiteX13" fmla="*/ 278786 w 1905036"/>
                      <a:gd name="connsiteY13" fmla="*/ 1653039 h 1891165"/>
                      <a:gd name="connsiteX14" fmla="*/ 22 w 1905036"/>
                      <a:gd name="connsiteY14" fmla="*/ 1367289 h 1891165"/>
                      <a:gd name="connsiteX15" fmla="*/ 94504 w 1905036"/>
                      <a:gd name="connsiteY15" fmla="*/ 982161 h 1891165"/>
                      <a:gd name="connsiteX16" fmla="*/ 344642 w 1905036"/>
                      <a:gd name="connsiteY16" fmla="*/ 427780 h 1891165"/>
                      <a:gd name="connsiteX17" fmla="*/ 510667 w 1905036"/>
                      <a:gd name="connsiteY17" fmla="*/ 298134 h 1891165"/>
                      <a:gd name="connsiteX18" fmla="*/ 622296 w 1905036"/>
                      <a:gd name="connsiteY18" fmla="*/ 563935 h 1891165"/>
                      <a:gd name="connsiteX19" fmla="*/ 378006 w 1905036"/>
                      <a:gd name="connsiteY19" fmla="*/ 950728 h 1891165"/>
                      <a:gd name="connsiteX20" fmla="*/ 278866 w 1905036"/>
                      <a:gd name="connsiteY20" fmla="*/ 938690 h 1891165"/>
                      <a:gd name="connsiteX21" fmla="*/ 94504 w 1905036"/>
                      <a:gd name="connsiteY21" fmla="*/ 982347 h 1891165"/>
                      <a:gd name="connsiteX22" fmla="*/ 1810380 w 1905036"/>
                      <a:gd name="connsiteY22" fmla="*/ 981553 h 1891165"/>
                      <a:gd name="connsiteX23" fmla="*/ 1527275 w 1905036"/>
                      <a:gd name="connsiteY23" fmla="*/ 950914 h 1891165"/>
                      <a:gd name="connsiteX24" fmla="*/ 1252745 w 1905036"/>
                      <a:gd name="connsiteY24" fmla="*/ 544831 h 1891165"/>
                      <a:gd name="connsiteX25" fmla="*/ 1348603 w 1905036"/>
                      <a:gd name="connsiteY25" fmla="*/ 272708 h 1891165"/>
                      <a:gd name="connsiteX26" fmla="*/ 1736879 w 1905036"/>
                      <a:gd name="connsiteY26" fmla="*/ 682283 h 1891165"/>
                      <a:gd name="connsiteX27" fmla="*/ 1810460 w 1905036"/>
                      <a:gd name="connsiteY27" fmla="*/ 981500 h 1891165"/>
                      <a:gd name="connsiteX28" fmla="*/ 650527 w 1905036"/>
                      <a:gd name="connsiteY28" fmla="*/ 271940 h 1891165"/>
                      <a:gd name="connsiteX29" fmla="*/ 936191 w 1905036"/>
                      <a:gd name="connsiteY29" fmla="*/ 87 h 1891165"/>
                      <a:gd name="connsiteX30" fmla="*/ 1208045 w 1905036"/>
                      <a:gd name="connsiteY30" fmla="*/ 285751 h 1891165"/>
                      <a:gd name="connsiteX31" fmla="*/ 929317 w 1905036"/>
                      <a:gd name="connsiteY31" fmla="*/ 557690 h 1891165"/>
                      <a:gd name="connsiteX32" fmla="*/ 650527 w 1905036"/>
                      <a:gd name="connsiteY32" fmla="*/ 272009 h 1891165"/>
                      <a:gd name="connsiteX33" fmla="*/ 650527 w 1905036"/>
                      <a:gd name="connsiteY33" fmla="*/ 271994 h 1891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1905036" h="1891165">
                        <a:moveTo>
                          <a:pt x="474314" y="1746570"/>
                        </a:moveTo>
                        <a:cubicBezTo>
                          <a:pt x="561420" y="1699239"/>
                          <a:pt x="629336" y="1623063"/>
                          <a:pt x="666401" y="1531119"/>
                        </a:cubicBezTo>
                        <a:cubicBezTo>
                          <a:pt x="844638" y="1630365"/>
                          <a:pt x="1061577" y="1630155"/>
                          <a:pt x="1239620" y="1530563"/>
                        </a:cubicBezTo>
                        <a:cubicBezTo>
                          <a:pt x="1276554" y="1622494"/>
                          <a:pt x="1344300" y="1698726"/>
                          <a:pt x="1431259" y="1746198"/>
                        </a:cubicBezTo>
                        <a:cubicBezTo>
                          <a:pt x="1141567" y="1939351"/>
                          <a:pt x="764181" y="1939500"/>
                          <a:pt x="474340" y="1746570"/>
                        </a:cubicBezTo>
                        <a:close/>
                        <a:moveTo>
                          <a:pt x="1347439" y="1367289"/>
                        </a:moveTo>
                        <a:cubicBezTo>
                          <a:pt x="1351253" y="1213336"/>
                          <a:pt x="1479150" y="1091622"/>
                          <a:pt x="1633103" y="1095436"/>
                        </a:cubicBezTo>
                        <a:cubicBezTo>
                          <a:pt x="1787057" y="1099250"/>
                          <a:pt x="1908763" y="1227147"/>
                          <a:pt x="1904949" y="1381100"/>
                        </a:cubicBezTo>
                        <a:cubicBezTo>
                          <a:pt x="1901210" y="1532352"/>
                          <a:pt x="1777530" y="1653022"/>
                          <a:pt x="1626231" y="1653039"/>
                        </a:cubicBezTo>
                        <a:cubicBezTo>
                          <a:pt x="1470330" y="1651123"/>
                          <a:pt x="1345500" y="1523188"/>
                          <a:pt x="1347413" y="1367289"/>
                        </a:cubicBezTo>
                        <a:close/>
                        <a:moveTo>
                          <a:pt x="48" y="1367289"/>
                        </a:moveTo>
                        <a:cubicBezTo>
                          <a:pt x="3862" y="1213336"/>
                          <a:pt x="131758" y="1091622"/>
                          <a:pt x="285712" y="1095436"/>
                        </a:cubicBezTo>
                        <a:cubicBezTo>
                          <a:pt x="439667" y="1099250"/>
                          <a:pt x="561379" y="1227147"/>
                          <a:pt x="557565" y="1381100"/>
                        </a:cubicBezTo>
                        <a:cubicBezTo>
                          <a:pt x="553818" y="1532373"/>
                          <a:pt x="430105" y="1653050"/>
                          <a:pt x="278786" y="1653039"/>
                        </a:cubicBezTo>
                        <a:cubicBezTo>
                          <a:pt x="122908" y="1651093"/>
                          <a:pt x="-1890" y="1523168"/>
                          <a:pt x="22" y="1367289"/>
                        </a:cubicBezTo>
                        <a:close/>
                        <a:moveTo>
                          <a:pt x="94504" y="982161"/>
                        </a:moveTo>
                        <a:cubicBezTo>
                          <a:pt x="106676" y="772847"/>
                          <a:pt x="195760" y="575412"/>
                          <a:pt x="344642" y="427780"/>
                        </a:cubicBezTo>
                        <a:cubicBezTo>
                          <a:pt x="394516" y="377986"/>
                          <a:pt x="450267" y="334450"/>
                          <a:pt x="510667" y="298134"/>
                        </a:cubicBezTo>
                        <a:cubicBezTo>
                          <a:pt x="516496" y="396866"/>
                          <a:pt x="555882" y="490645"/>
                          <a:pt x="622296" y="563935"/>
                        </a:cubicBezTo>
                        <a:cubicBezTo>
                          <a:pt x="490767" y="653427"/>
                          <a:pt x="402295" y="793508"/>
                          <a:pt x="378006" y="950728"/>
                        </a:cubicBezTo>
                        <a:cubicBezTo>
                          <a:pt x="345571" y="942708"/>
                          <a:pt x="312278" y="938666"/>
                          <a:pt x="278866" y="938690"/>
                        </a:cubicBezTo>
                        <a:cubicBezTo>
                          <a:pt x="214834" y="938545"/>
                          <a:pt x="151671" y="953502"/>
                          <a:pt x="94504" y="982347"/>
                        </a:cubicBezTo>
                        <a:close/>
                        <a:moveTo>
                          <a:pt x="1810380" y="981553"/>
                        </a:moveTo>
                        <a:cubicBezTo>
                          <a:pt x="1722627" y="938108"/>
                          <a:pt x="1622293" y="927249"/>
                          <a:pt x="1527275" y="950914"/>
                        </a:cubicBezTo>
                        <a:cubicBezTo>
                          <a:pt x="1501820" y="781027"/>
                          <a:pt x="1400909" y="631762"/>
                          <a:pt x="1252745" y="544831"/>
                        </a:cubicBezTo>
                        <a:cubicBezTo>
                          <a:pt x="1314684" y="467647"/>
                          <a:pt x="1348494" y="371672"/>
                          <a:pt x="1348603" y="272708"/>
                        </a:cubicBezTo>
                        <a:cubicBezTo>
                          <a:pt x="1520146" y="362028"/>
                          <a:pt x="1656840" y="506218"/>
                          <a:pt x="1736879" y="682283"/>
                        </a:cubicBezTo>
                        <a:cubicBezTo>
                          <a:pt x="1779470" y="776693"/>
                          <a:pt x="1804410" y="878104"/>
                          <a:pt x="1810460" y="981500"/>
                        </a:cubicBezTo>
                        <a:close/>
                        <a:moveTo>
                          <a:pt x="650527" y="271940"/>
                        </a:moveTo>
                        <a:cubicBezTo>
                          <a:pt x="654341" y="117986"/>
                          <a:pt x="782236" y="-3727"/>
                          <a:pt x="936191" y="87"/>
                        </a:cubicBezTo>
                        <a:cubicBezTo>
                          <a:pt x="1090145" y="3901"/>
                          <a:pt x="1211858" y="131798"/>
                          <a:pt x="1208045" y="285751"/>
                        </a:cubicBezTo>
                        <a:cubicBezTo>
                          <a:pt x="1204298" y="437003"/>
                          <a:pt x="1080616" y="557673"/>
                          <a:pt x="929317" y="557690"/>
                        </a:cubicBezTo>
                        <a:cubicBezTo>
                          <a:pt x="773442" y="555789"/>
                          <a:pt x="648624" y="427884"/>
                          <a:pt x="650527" y="272009"/>
                        </a:cubicBezTo>
                        <a:cubicBezTo>
                          <a:pt x="650527" y="272003"/>
                          <a:pt x="650527" y="272000"/>
                          <a:pt x="650527" y="271994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56CCF2"/>
                      </a:gs>
                      <a:gs pos="100000">
                        <a:srgbClr val="2F80EC">
                          <a:alpha val="88000"/>
                        </a:srgbClr>
                      </a:gs>
                    </a:gsLst>
                    <a:lin ang="16200000" scaled="1"/>
                  </a:gradFill>
                  <a:ln w="18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75" name="组合 174"/>
              <p:cNvGrpSpPr/>
              <p:nvPr/>
            </p:nvGrpSpPr>
            <p:grpSpPr>
              <a:xfrm>
                <a:off x="14121" y="7335"/>
                <a:ext cx="4431" cy="1472"/>
                <a:chOff x="8949632" y="4575692"/>
                <a:chExt cx="2813579" cy="934601"/>
              </a:xfrm>
            </p:grpSpPr>
            <p:grpSp>
              <p:nvGrpSpPr>
                <p:cNvPr id="138" name="组合 137"/>
                <p:cNvGrpSpPr/>
                <p:nvPr/>
              </p:nvGrpSpPr>
              <p:grpSpPr>
                <a:xfrm>
                  <a:off x="8949632" y="4575692"/>
                  <a:ext cx="2813579" cy="934601"/>
                  <a:chOff x="553640" y="4780229"/>
                  <a:chExt cx="2813579" cy="934601"/>
                </a:xfrm>
              </p:grpSpPr>
              <p:grpSp>
                <p:nvGrpSpPr>
                  <p:cNvPr id="130" name="组合 129"/>
                  <p:cNvGrpSpPr/>
                  <p:nvPr/>
                </p:nvGrpSpPr>
                <p:grpSpPr>
                  <a:xfrm>
                    <a:off x="553640" y="4782180"/>
                    <a:ext cx="846008" cy="931900"/>
                    <a:chOff x="553640" y="4782180"/>
                    <a:chExt cx="846008" cy="931900"/>
                  </a:xfrm>
                </p:grpSpPr>
                <p:sp>
                  <p:nvSpPr>
                    <p:cNvPr id="120" name="矩形: 圆角 119"/>
                    <p:cNvSpPr/>
                    <p:nvPr/>
                  </p:nvSpPr>
                  <p:spPr>
                    <a:xfrm>
                      <a:off x="553640" y="4782180"/>
                      <a:ext cx="846008" cy="916288"/>
                    </a:xfrm>
                    <a:prstGeom prst="roundRect">
                      <a:avLst>
                        <a:gd name="adj" fmla="val 7715"/>
                      </a:avLst>
                    </a:prstGeom>
                    <a:solidFill>
                      <a:srgbClr val="5A9AF0">
                        <a:alpha val="14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21" name="文本框 120"/>
                    <p:cNvSpPr txBox="1"/>
                    <p:nvPr/>
                  </p:nvSpPr>
                  <p:spPr>
                    <a:xfrm>
                      <a:off x="725708" y="5190860"/>
                      <a:ext cx="542929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能耗分析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sp>
                <p:nvSpPr>
                  <p:cNvPr id="122" name="矩形: 圆角 121"/>
                  <p:cNvSpPr/>
                  <p:nvPr/>
                </p:nvSpPr>
                <p:spPr>
                  <a:xfrm>
                    <a:off x="1512071" y="4780229"/>
                    <a:ext cx="1855148" cy="934601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43" name="文本框 142"/>
                <p:cNvSpPr txBox="1"/>
                <p:nvPr/>
              </p:nvSpPr>
              <p:spPr>
                <a:xfrm>
                  <a:off x="9967708" y="4657891"/>
                  <a:ext cx="1749739" cy="7909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05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计算分析水泵能耗，按分析结果控制水泵轮询启停，节能降耗，保护水泵。</a:t>
                  </a:r>
                  <a:endParaRPr lang="zh-CN" altLang="en-US" sz="105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4" name="椭圆 173"/>
                <p:cNvSpPr/>
                <p:nvPr/>
              </p:nvSpPr>
              <p:spPr>
                <a:xfrm>
                  <a:off x="9177269" y="4624127"/>
                  <a:ext cx="344428" cy="344428"/>
                </a:xfrm>
                <a:prstGeom prst="ellipse">
                  <a:avLst/>
                </a:prstGeom>
                <a:solidFill>
                  <a:srgbClr val="D5E5FB"/>
                </a:solidFill>
                <a:ln w="6350">
                  <a:solidFill>
                    <a:srgbClr val="5A9A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173" name="组合 172"/>
                <p:cNvGrpSpPr/>
                <p:nvPr/>
              </p:nvGrpSpPr>
              <p:grpSpPr>
                <a:xfrm>
                  <a:off x="9262962" y="4700524"/>
                  <a:ext cx="187080" cy="197795"/>
                  <a:chOff x="5240654" y="2581274"/>
                  <a:chExt cx="1706880" cy="1696403"/>
                </a:xfrm>
                <a:gradFill>
                  <a:gsLst>
                    <a:gs pos="2000">
                      <a:srgbClr val="56CCF2"/>
                    </a:gs>
                    <a:gs pos="100000">
                      <a:srgbClr val="2F80EC">
                        <a:alpha val="88000"/>
                      </a:srgbClr>
                    </a:gs>
                  </a:gsLst>
                  <a:lin ang="16200000" scaled="1"/>
                </a:gradFill>
              </p:grpSpPr>
              <p:sp>
                <p:nvSpPr>
                  <p:cNvPr id="171" name="任意多边形: 形状 170"/>
                  <p:cNvSpPr/>
                  <p:nvPr/>
                </p:nvSpPr>
                <p:spPr>
                  <a:xfrm>
                    <a:off x="5240654" y="2581274"/>
                    <a:ext cx="1706880" cy="1696402"/>
                  </a:xfrm>
                  <a:custGeom>
                    <a:avLst/>
                    <a:gdLst>
                      <a:gd name="connsiteX0" fmla="*/ 721995 w 1706880"/>
                      <a:gd name="connsiteY0" fmla="*/ 1087755 h 1696402"/>
                      <a:gd name="connsiteX1" fmla="*/ 546735 w 1706880"/>
                      <a:gd name="connsiteY1" fmla="*/ 1087755 h 1696402"/>
                      <a:gd name="connsiteX2" fmla="*/ 438150 w 1706880"/>
                      <a:gd name="connsiteY2" fmla="*/ 1196340 h 1696402"/>
                      <a:gd name="connsiteX3" fmla="*/ 438150 w 1706880"/>
                      <a:gd name="connsiteY3" fmla="*/ 1587818 h 1696402"/>
                      <a:gd name="connsiteX4" fmla="*/ 546735 w 1706880"/>
                      <a:gd name="connsiteY4" fmla="*/ 1696403 h 1696402"/>
                      <a:gd name="connsiteX5" fmla="*/ 722948 w 1706880"/>
                      <a:gd name="connsiteY5" fmla="*/ 1696403 h 1696402"/>
                      <a:gd name="connsiteX6" fmla="*/ 798195 w 1706880"/>
                      <a:gd name="connsiteY6" fmla="*/ 1665923 h 1696402"/>
                      <a:gd name="connsiteX7" fmla="*/ 829628 w 1706880"/>
                      <a:gd name="connsiteY7" fmla="*/ 1591628 h 1696402"/>
                      <a:gd name="connsiteX8" fmla="*/ 829628 w 1706880"/>
                      <a:gd name="connsiteY8" fmla="*/ 1196340 h 1696402"/>
                      <a:gd name="connsiteX9" fmla="*/ 721995 w 1706880"/>
                      <a:gd name="connsiteY9" fmla="*/ 1087755 h 1696402"/>
                      <a:gd name="connsiteX10" fmla="*/ 302895 w 1706880"/>
                      <a:gd name="connsiteY10" fmla="*/ 1303973 h 1696402"/>
                      <a:gd name="connsiteX11" fmla="*/ 93345 w 1706880"/>
                      <a:gd name="connsiteY11" fmla="*/ 1303973 h 1696402"/>
                      <a:gd name="connsiteX12" fmla="*/ 4763 w 1706880"/>
                      <a:gd name="connsiteY12" fmla="*/ 1412558 h 1696402"/>
                      <a:gd name="connsiteX13" fmla="*/ 4763 w 1706880"/>
                      <a:gd name="connsiteY13" fmla="*/ 1586865 h 1696402"/>
                      <a:gd name="connsiteX14" fmla="*/ 93345 w 1706880"/>
                      <a:gd name="connsiteY14" fmla="*/ 1695450 h 1696402"/>
                      <a:gd name="connsiteX15" fmla="*/ 303848 w 1706880"/>
                      <a:gd name="connsiteY15" fmla="*/ 1695450 h 1696402"/>
                      <a:gd name="connsiteX16" fmla="*/ 392430 w 1706880"/>
                      <a:gd name="connsiteY16" fmla="*/ 1586865 h 1696402"/>
                      <a:gd name="connsiteX17" fmla="*/ 392430 w 1706880"/>
                      <a:gd name="connsiteY17" fmla="*/ 1412558 h 1696402"/>
                      <a:gd name="connsiteX18" fmla="*/ 302895 w 1706880"/>
                      <a:gd name="connsiteY18" fmla="*/ 1303973 h 1696402"/>
                      <a:gd name="connsiteX19" fmla="*/ 1158240 w 1706880"/>
                      <a:gd name="connsiteY19" fmla="*/ 989648 h 1696402"/>
                      <a:gd name="connsiteX20" fmla="*/ 983933 w 1706880"/>
                      <a:gd name="connsiteY20" fmla="*/ 989648 h 1696402"/>
                      <a:gd name="connsiteX21" fmla="*/ 906780 w 1706880"/>
                      <a:gd name="connsiteY21" fmla="*/ 1020128 h 1696402"/>
                      <a:gd name="connsiteX22" fmla="*/ 875348 w 1706880"/>
                      <a:gd name="connsiteY22" fmla="*/ 1094423 h 1696402"/>
                      <a:gd name="connsiteX23" fmla="*/ 875348 w 1706880"/>
                      <a:gd name="connsiteY23" fmla="*/ 1598295 h 1696402"/>
                      <a:gd name="connsiteX24" fmla="*/ 983933 w 1706880"/>
                      <a:gd name="connsiteY24" fmla="*/ 1696403 h 1696402"/>
                      <a:gd name="connsiteX25" fmla="*/ 1160145 w 1706880"/>
                      <a:gd name="connsiteY25" fmla="*/ 1696403 h 1696402"/>
                      <a:gd name="connsiteX26" fmla="*/ 1235393 w 1706880"/>
                      <a:gd name="connsiteY26" fmla="*/ 1665923 h 1696402"/>
                      <a:gd name="connsiteX27" fmla="*/ 1266825 w 1706880"/>
                      <a:gd name="connsiteY27" fmla="*/ 1591628 h 1696402"/>
                      <a:gd name="connsiteX28" fmla="*/ 1266825 w 1706880"/>
                      <a:gd name="connsiteY28" fmla="*/ 1086803 h 1696402"/>
                      <a:gd name="connsiteX29" fmla="*/ 1158240 w 1706880"/>
                      <a:gd name="connsiteY29" fmla="*/ 989648 h 1696402"/>
                      <a:gd name="connsiteX30" fmla="*/ 1160145 w 1706880"/>
                      <a:gd name="connsiteY30" fmla="*/ 0 h 1696402"/>
                      <a:gd name="connsiteX31" fmla="*/ 1353503 w 1706880"/>
                      <a:gd name="connsiteY31" fmla="*/ 194310 h 1696402"/>
                      <a:gd name="connsiteX32" fmla="*/ 910590 w 1706880"/>
                      <a:gd name="connsiteY32" fmla="*/ 609600 h 1696402"/>
                      <a:gd name="connsiteX33" fmla="*/ 582930 w 1706880"/>
                      <a:gd name="connsiteY33" fmla="*/ 325755 h 1696402"/>
                      <a:gd name="connsiteX34" fmla="*/ 0 w 1706880"/>
                      <a:gd name="connsiteY34" fmla="*/ 923925 h 1696402"/>
                      <a:gd name="connsiteX35" fmla="*/ 158115 w 1706880"/>
                      <a:gd name="connsiteY35" fmla="*/ 1078230 h 1696402"/>
                      <a:gd name="connsiteX36" fmla="*/ 596265 w 1706880"/>
                      <a:gd name="connsiteY36" fmla="*/ 631508 h 1696402"/>
                      <a:gd name="connsiteX37" fmla="*/ 921068 w 1706880"/>
                      <a:gd name="connsiteY37" fmla="*/ 912495 h 1696402"/>
                      <a:gd name="connsiteX38" fmla="*/ 1520190 w 1706880"/>
                      <a:gd name="connsiteY38" fmla="*/ 360045 h 1696402"/>
                      <a:gd name="connsiteX39" fmla="*/ 1706880 w 1706880"/>
                      <a:gd name="connsiteY39" fmla="*/ 560070 h 1696402"/>
                      <a:gd name="connsiteX40" fmla="*/ 1706880 w 1706880"/>
                      <a:gd name="connsiteY40" fmla="*/ 0 h 16964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1706880" h="1696402">
                        <a:moveTo>
                          <a:pt x="721995" y="1087755"/>
                        </a:moveTo>
                        <a:lnTo>
                          <a:pt x="546735" y="1087755"/>
                        </a:lnTo>
                        <a:cubicBezTo>
                          <a:pt x="485775" y="1087755"/>
                          <a:pt x="438150" y="1145858"/>
                          <a:pt x="438150" y="1196340"/>
                        </a:cubicBezTo>
                        <a:lnTo>
                          <a:pt x="438150" y="1587818"/>
                        </a:lnTo>
                        <a:cubicBezTo>
                          <a:pt x="438150" y="1649730"/>
                          <a:pt x="484823" y="1696403"/>
                          <a:pt x="546735" y="1696403"/>
                        </a:cubicBezTo>
                        <a:lnTo>
                          <a:pt x="722948" y="1696403"/>
                        </a:lnTo>
                        <a:cubicBezTo>
                          <a:pt x="750570" y="1696403"/>
                          <a:pt x="778193" y="1684973"/>
                          <a:pt x="798195" y="1665923"/>
                        </a:cubicBezTo>
                        <a:cubicBezTo>
                          <a:pt x="818198" y="1645920"/>
                          <a:pt x="829628" y="1620203"/>
                          <a:pt x="829628" y="1591628"/>
                        </a:cubicBezTo>
                        <a:lnTo>
                          <a:pt x="829628" y="1196340"/>
                        </a:lnTo>
                        <a:cubicBezTo>
                          <a:pt x="828675" y="1144905"/>
                          <a:pt x="782003" y="1087755"/>
                          <a:pt x="721995" y="1087755"/>
                        </a:cubicBezTo>
                        <a:close/>
                        <a:moveTo>
                          <a:pt x="302895" y="1303973"/>
                        </a:moveTo>
                        <a:lnTo>
                          <a:pt x="93345" y="1303973"/>
                        </a:lnTo>
                        <a:cubicBezTo>
                          <a:pt x="42863" y="1303973"/>
                          <a:pt x="4763" y="1350645"/>
                          <a:pt x="4763" y="1412558"/>
                        </a:cubicBezTo>
                        <a:lnTo>
                          <a:pt x="4763" y="1586865"/>
                        </a:lnTo>
                        <a:cubicBezTo>
                          <a:pt x="4763" y="1648778"/>
                          <a:pt x="42863" y="1695450"/>
                          <a:pt x="93345" y="1695450"/>
                        </a:cubicBezTo>
                        <a:lnTo>
                          <a:pt x="303848" y="1695450"/>
                        </a:lnTo>
                        <a:cubicBezTo>
                          <a:pt x="354330" y="1695450"/>
                          <a:pt x="392430" y="1648778"/>
                          <a:pt x="392430" y="1586865"/>
                        </a:cubicBezTo>
                        <a:lnTo>
                          <a:pt x="392430" y="1412558"/>
                        </a:lnTo>
                        <a:cubicBezTo>
                          <a:pt x="391478" y="1350645"/>
                          <a:pt x="352425" y="1303973"/>
                          <a:pt x="302895" y="1303973"/>
                        </a:cubicBezTo>
                        <a:close/>
                        <a:moveTo>
                          <a:pt x="1158240" y="989648"/>
                        </a:moveTo>
                        <a:lnTo>
                          <a:pt x="983933" y="989648"/>
                        </a:lnTo>
                        <a:cubicBezTo>
                          <a:pt x="955358" y="988695"/>
                          <a:pt x="926783" y="1000125"/>
                          <a:pt x="906780" y="1020128"/>
                        </a:cubicBezTo>
                        <a:cubicBezTo>
                          <a:pt x="886778" y="1040130"/>
                          <a:pt x="875348" y="1065848"/>
                          <a:pt x="875348" y="1094423"/>
                        </a:cubicBezTo>
                        <a:lnTo>
                          <a:pt x="875348" y="1598295"/>
                        </a:lnTo>
                        <a:cubicBezTo>
                          <a:pt x="875348" y="1651635"/>
                          <a:pt x="924877" y="1696403"/>
                          <a:pt x="983933" y="1696403"/>
                        </a:cubicBezTo>
                        <a:lnTo>
                          <a:pt x="1160145" y="1696403"/>
                        </a:lnTo>
                        <a:cubicBezTo>
                          <a:pt x="1187768" y="1696403"/>
                          <a:pt x="1215390" y="1684973"/>
                          <a:pt x="1235393" y="1665923"/>
                        </a:cubicBezTo>
                        <a:cubicBezTo>
                          <a:pt x="1255395" y="1645920"/>
                          <a:pt x="1266825" y="1620203"/>
                          <a:pt x="1266825" y="1591628"/>
                        </a:cubicBezTo>
                        <a:lnTo>
                          <a:pt x="1266825" y="1086803"/>
                        </a:lnTo>
                        <a:cubicBezTo>
                          <a:pt x="1264920" y="1033463"/>
                          <a:pt x="1217295" y="989648"/>
                          <a:pt x="1158240" y="989648"/>
                        </a:cubicBezTo>
                        <a:close/>
                        <a:moveTo>
                          <a:pt x="1160145" y="0"/>
                        </a:moveTo>
                        <a:lnTo>
                          <a:pt x="1353503" y="194310"/>
                        </a:lnTo>
                        <a:lnTo>
                          <a:pt x="910590" y="609600"/>
                        </a:lnTo>
                        <a:lnTo>
                          <a:pt x="582930" y="325755"/>
                        </a:lnTo>
                        <a:lnTo>
                          <a:pt x="0" y="923925"/>
                        </a:lnTo>
                        <a:lnTo>
                          <a:pt x="158115" y="1078230"/>
                        </a:lnTo>
                        <a:lnTo>
                          <a:pt x="596265" y="631508"/>
                        </a:lnTo>
                        <a:lnTo>
                          <a:pt x="921068" y="912495"/>
                        </a:lnTo>
                        <a:lnTo>
                          <a:pt x="1520190" y="360045"/>
                        </a:lnTo>
                        <a:lnTo>
                          <a:pt x="1706880" y="560070"/>
                        </a:lnTo>
                        <a:lnTo>
                          <a:pt x="1706880" y="0"/>
                        </a:lnTo>
                        <a:close/>
                      </a:path>
                    </a:pathLst>
                  </a:custGeom>
                  <a:grpFill/>
                  <a:ln w="18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72" name="任意多边形: 形状 171"/>
                  <p:cNvSpPr/>
                  <p:nvPr/>
                </p:nvSpPr>
                <p:spPr>
                  <a:xfrm>
                    <a:off x="6553200" y="3245112"/>
                    <a:ext cx="391491" cy="1032565"/>
                  </a:xfrm>
                  <a:custGeom>
                    <a:avLst/>
                    <a:gdLst>
                      <a:gd name="connsiteX0" fmla="*/ 287655 w 391491"/>
                      <a:gd name="connsiteY0" fmla="*/ 55 h 1032565"/>
                      <a:gd name="connsiteX1" fmla="*/ 108585 w 391491"/>
                      <a:gd name="connsiteY1" fmla="*/ 55 h 1032565"/>
                      <a:gd name="connsiteX2" fmla="*/ 31432 w 391491"/>
                      <a:gd name="connsiteY2" fmla="*/ 30535 h 1032565"/>
                      <a:gd name="connsiteX3" fmla="*/ 0 w 391491"/>
                      <a:gd name="connsiteY3" fmla="*/ 104830 h 1032565"/>
                      <a:gd name="connsiteX4" fmla="*/ 0 w 391491"/>
                      <a:gd name="connsiteY4" fmla="*/ 923980 h 1032565"/>
                      <a:gd name="connsiteX5" fmla="*/ 108585 w 391491"/>
                      <a:gd name="connsiteY5" fmla="*/ 1032565 h 1032565"/>
                      <a:gd name="connsiteX6" fmla="*/ 284798 w 391491"/>
                      <a:gd name="connsiteY6" fmla="*/ 1032565 h 1032565"/>
                      <a:gd name="connsiteX7" fmla="*/ 360045 w 391491"/>
                      <a:gd name="connsiteY7" fmla="*/ 1002085 h 1032565"/>
                      <a:gd name="connsiteX8" fmla="*/ 391478 w 391491"/>
                      <a:gd name="connsiteY8" fmla="*/ 927790 h 1032565"/>
                      <a:gd name="connsiteX9" fmla="*/ 391478 w 391491"/>
                      <a:gd name="connsiteY9" fmla="*/ 109593 h 1032565"/>
                      <a:gd name="connsiteX10" fmla="*/ 287655 w 391491"/>
                      <a:gd name="connsiteY10" fmla="*/ 55 h 10325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91491" h="1032565">
                        <a:moveTo>
                          <a:pt x="287655" y="55"/>
                        </a:moveTo>
                        <a:lnTo>
                          <a:pt x="108585" y="55"/>
                        </a:lnTo>
                        <a:cubicBezTo>
                          <a:pt x="80010" y="-897"/>
                          <a:pt x="51435" y="10533"/>
                          <a:pt x="31432" y="30535"/>
                        </a:cubicBezTo>
                        <a:cubicBezTo>
                          <a:pt x="11430" y="50538"/>
                          <a:pt x="0" y="76255"/>
                          <a:pt x="0" y="104830"/>
                        </a:cubicBezTo>
                        <a:lnTo>
                          <a:pt x="0" y="923980"/>
                        </a:lnTo>
                        <a:cubicBezTo>
                          <a:pt x="0" y="985893"/>
                          <a:pt x="46673" y="1032565"/>
                          <a:pt x="108585" y="1032565"/>
                        </a:cubicBezTo>
                        <a:lnTo>
                          <a:pt x="284798" y="1032565"/>
                        </a:lnTo>
                        <a:cubicBezTo>
                          <a:pt x="312420" y="1032565"/>
                          <a:pt x="340043" y="1021135"/>
                          <a:pt x="360045" y="1002085"/>
                        </a:cubicBezTo>
                        <a:cubicBezTo>
                          <a:pt x="380047" y="982083"/>
                          <a:pt x="391478" y="956365"/>
                          <a:pt x="391478" y="927790"/>
                        </a:cubicBezTo>
                        <a:lnTo>
                          <a:pt x="391478" y="109593"/>
                        </a:lnTo>
                        <a:cubicBezTo>
                          <a:pt x="392430" y="51490"/>
                          <a:pt x="345758" y="1960"/>
                          <a:pt x="287655" y="55"/>
                        </a:cubicBezTo>
                        <a:close/>
                      </a:path>
                    </a:pathLst>
                  </a:custGeom>
                  <a:grpFill/>
                  <a:ln w="18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77" name="组合 176"/>
              <p:cNvGrpSpPr/>
              <p:nvPr/>
            </p:nvGrpSpPr>
            <p:grpSpPr>
              <a:xfrm>
                <a:off x="14061" y="5812"/>
                <a:ext cx="4517" cy="1483"/>
                <a:chOff x="8870574" y="3500676"/>
                <a:chExt cx="2868553" cy="941404"/>
              </a:xfrm>
            </p:grpSpPr>
            <p:grpSp>
              <p:nvGrpSpPr>
                <p:cNvPr id="178" name="组合 177"/>
                <p:cNvGrpSpPr/>
                <p:nvPr/>
              </p:nvGrpSpPr>
              <p:grpSpPr>
                <a:xfrm>
                  <a:off x="8870574" y="3507886"/>
                  <a:ext cx="929958" cy="934194"/>
                  <a:chOff x="532313" y="3541895"/>
                  <a:chExt cx="929958" cy="843886"/>
                </a:xfrm>
              </p:grpSpPr>
              <p:sp>
                <p:nvSpPr>
                  <p:cNvPr id="183" name="矩形: 圆角 182"/>
                  <p:cNvSpPr/>
                  <p:nvPr/>
                </p:nvSpPr>
                <p:spPr>
                  <a:xfrm>
                    <a:off x="532313" y="3541895"/>
                    <a:ext cx="846008" cy="843886"/>
                  </a:xfrm>
                  <a:prstGeom prst="roundRect">
                    <a:avLst>
                      <a:gd name="adj" fmla="val 7715"/>
                    </a:avLst>
                  </a:prstGeom>
                  <a:solidFill>
                    <a:srgbClr val="5A9AF0">
                      <a:alpha val="14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84" name="文本框 183"/>
                  <p:cNvSpPr txBox="1"/>
                  <p:nvPr/>
                </p:nvSpPr>
                <p:spPr>
                  <a:xfrm>
                    <a:off x="616263" y="3903864"/>
                    <a:ext cx="846008" cy="4724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智慧生产调度</a:t>
                    </a:r>
                    <a:endParaRPr lang="zh-CN" altLang="en-US" sz="1400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79" name="矩形: 圆角 178"/>
                <p:cNvSpPr/>
                <p:nvPr/>
              </p:nvSpPr>
              <p:spPr>
                <a:xfrm>
                  <a:off x="9841731" y="3500676"/>
                  <a:ext cx="1897396" cy="912347"/>
                </a:xfrm>
                <a:prstGeom prst="roundRect">
                  <a:avLst>
                    <a:gd name="adj" fmla="val 11986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0" name="文本框 179"/>
                <p:cNvSpPr txBox="1"/>
                <p:nvPr/>
              </p:nvSpPr>
              <p:spPr>
                <a:xfrm>
                  <a:off x="9881113" y="3703272"/>
                  <a:ext cx="1836333" cy="5483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05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通过建立供水预测模型，指导科学排产，优化用水调度。</a:t>
                  </a:r>
                  <a:endParaRPr lang="zh-CN" altLang="en-US" sz="105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1" name="椭圆 180"/>
                <p:cNvSpPr/>
                <p:nvPr/>
              </p:nvSpPr>
              <p:spPr>
                <a:xfrm>
                  <a:off x="9119055" y="3563452"/>
                  <a:ext cx="342078" cy="342078"/>
                </a:xfrm>
                <a:prstGeom prst="ellipse">
                  <a:avLst/>
                </a:prstGeom>
                <a:solidFill>
                  <a:srgbClr val="D5E5FB"/>
                </a:solidFill>
                <a:ln w="6350">
                  <a:solidFill>
                    <a:srgbClr val="5A9A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2" name="图形 164"/>
                <p:cNvSpPr/>
                <p:nvPr/>
              </p:nvSpPr>
              <p:spPr>
                <a:xfrm>
                  <a:off x="9186737" y="3630870"/>
                  <a:ext cx="218961" cy="212207"/>
                </a:xfrm>
                <a:custGeom>
                  <a:avLst/>
                  <a:gdLst>
                    <a:gd name="connsiteX0" fmla="*/ 1665825 w 1926595"/>
                    <a:gd name="connsiteY0" fmla="*/ 248909 h 1867167"/>
                    <a:gd name="connsiteX1" fmla="*/ 1587695 w 1926595"/>
                    <a:gd name="connsiteY1" fmla="*/ 289772 h 1867167"/>
                    <a:gd name="connsiteX2" fmla="*/ 1536939 w 1926595"/>
                    <a:gd name="connsiteY2" fmla="*/ 277114 h 1867167"/>
                    <a:gd name="connsiteX3" fmla="*/ 1519139 w 1926595"/>
                    <a:gd name="connsiteY3" fmla="*/ 279878 h 1867167"/>
                    <a:gd name="connsiteX4" fmla="*/ 1437390 w 1926595"/>
                    <a:gd name="connsiteY4" fmla="*/ 317301 h 1867167"/>
                    <a:gd name="connsiteX5" fmla="*/ 1391666 w 1926595"/>
                    <a:gd name="connsiteY5" fmla="*/ 311404 h 1867167"/>
                    <a:gd name="connsiteX6" fmla="*/ 1383687 w 1926595"/>
                    <a:gd name="connsiteY6" fmla="*/ 313368 h 1867167"/>
                    <a:gd name="connsiteX7" fmla="*/ 1325934 w 1926595"/>
                    <a:gd name="connsiteY7" fmla="*/ 371376 h 1867167"/>
                    <a:gd name="connsiteX8" fmla="*/ 1314702 w 1926595"/>
                    <a:gd name="connsiteY8" fmla="*/ 390917 h 1867167"/>
                    <a:gd name="connsiteX9" fmla="*/ 1306110 w 1926595"/>
                    <a:gd name="connsiteY9" fmla="*/ 432518 h 1867167"/>
                    <a:gd name="connsiteX10" fmla="*/ 1295370 w 1926595"/>
                    <a:gd name="connsiteY10" fmla="*/ 442964 h 1867167"/>
                    <a:gd name="connsiteX11" fmla="*/ 1276956 w 1926595"/>
                    <a:gd name="connsiteY11" fmla="*/ 434053 h 1867167"/>
                    <a:gd name="connsiteX12" fmla="*/ 1279595 w 1926595"/>
                    <a:gd name="connsiteY12" fmla="*/ 296901 h 1867167"/>
                    <a:gd name="connsiteX13" fmla="*/ 1309300 w 1926595"/>
                    <a:gd name="connsiteY13" fmla="*/ 243808 h 1867167"/>
                    <a:gd name="connsiteX14" fmla="*/ 1315131 w 1926595"/>
                    <a:gd name="connsiteY14" fmla="*/ 231703 h 1867167"/>
                    <a:gd name="connsiteX15" fmla="*/ 1352018 w 1926595"/>
                    <a:gd name="connsiteY15" fmla="*/ 147273 h 1867167"/>
                    <a:gd name="connsiteX16" fmla="*/ 1472618 w 1926595"/>
                    <a:gd name="connsiteY16" fmla="*/ 100325 h 1867167"/>
                    <a:gd name="connsiteX17" fmla="*/ 1500666 w 1926595"/>
                    <a:gd name="connsiteY17" fmla="*/ 87053 h 1867167"/>
                    <a:gd name="connsiteX18" fmla="*/ 1655575 w 1926595"/>
                    <a:gd name="connsiteY18" fmla="*/ 28368 h 1867167"/>
                    <a:gd name="connsiteX19" fmla="*/ 1681046 w 1926595"/>
                    <a:gd name="connsiteY19" fmla="*/ 25911 h 1867167"/>
                    <a:gd name="connsiteX20" fmla="*/ 1772494 w 1926595"/>
                    <a:gd name="connsiteY20" fmla="*/ 286 h 1867167"/>
                    <a:gd name="connsiteX21" fmla="*/ 1902109 w 1926595"/>
                    <a:gd name="connsiteY21" fmla="*/ 81154 h 1867167"/>
                    <a:gd name="connsiteX22" fmla="*/ 1924332 w 1926595"/>
                    <a:gd name="connsiteY22" fmla="*/ 154706 h 1867167"/>
                    <a:gd name="connsiteX23" fmla="*/ 1894993 w 1926595"/>
                    <a:gd name="connsiteY23" fmla="*/ 228570 h 1867167"/>
                    <a:gd name="connsiteX24" fmla="*/ 1883584 w 1926595"/>
                    <a:gd name="connsiteY24" fmla="*/ 255913 h 1867167"/>
                    <a:gd name="connsiteX25" fmla="*/ 1851852 w 1926595"/>
                    <a:gd name="connsiteY25" fmla="*/ 330636 h 1867167"/>
                    <a:gd name="connsiteX26" fmla="*/ 1808275 w 1926595"/>
                    <a:gd name="connsiteY26" fmla="*/ 345752 h 1867167"/>
                    <a:gd name="connsiteX27" fmla="*/ 1737510 w 1926595"/>
                    <a:gd name="connsiteY27" fmla="*/ 341942 h 1867167"/>
                    <a:gd name="connsiteX28" fmla="*/ 1667911 w 1926595"/>
                    <a:gd name="connsiteY28" fmla="*/ 248664 h 1867167"/>
                    <a:gd name="connsiteX29" fmla="*/ 1665825 w 1926595"/>
                    <a:gd name="connsiteY29" fmla="*/ 248909 h 1867167"/>
                    <a:gd name="connsiteX30" fmla="*/ 1665825 w 1926595"/>
                    <a:gd name="connsiteY30" fmla="*/ 249523 h 1867167"/>
                    <a:gd name="connsiteX31" fmla="*/ 1669323 w 1926595"/>
                    <a:gd name="connsiteY31" fmla="*/ 243440 h 1867167"/>
                    <a:gd name="connsiteX32" fmla="*/ 1671534 w 1926595"/>
                    <a:gd name="connsiteY32" fmla="*/ 244240 h 1867167"/>
                    <a:gd name="connsiteX33" fmla="*/ 1668833 w 1926595"/>
                    <a:gd name="connsiteY33" fmla="*/ 249277 h 1867167"/>
                    <a:gd name="connsiteX34" fmla="*/ 1667298 w 1926595"/>
                    <a:gd name="connsiteY34" fmla="*/ 249155 h 1867167"/>
                    <a:gd name="connsiteX35" fmla="*/ 1665886 w 1926595"/>
                    <a:gd name="connsiteY35" fmla="*/ 249584 h 1867167"/>
                    <a:gd name="connsiteX36" fmla="*/ 1598251 w 1926595"/>
                    <a:gd name="connsiteY36" fmla="*/ 1151101 h 1867167"/>
                    <a:gd name="connsiteX37" fmla="*/ 1588063 w 1926595"/>
                    <a:gd name="connsiteY37" fmla="*/ 1134388 h 1867167"/>
                    <a:gd name="connsiteX38" fmla="*/ 1395962 w 1926595"/>
                    <a:gd name="connsiteY38" fmla="*/ 1041231 h 1867167"/>
                    <a:gd name="connsiteX39" fmla="*/ 1384853 w 1926595"/>
                    <a:gd name="connsiteY39" fmla="*/ 1022735 h 1867167"/>
                    <a:gd name="connsiteX40" fmla="*/ 1385282 w 1926595"/>
                    <a:gd name="connsiteY40" fmla="*/ 494643 h 1867167"/>
                    <a:gd name="connsiteX41" fmla="*/ 1371781 w 1926595"/>
                    <a:gd name="connsiteY41" fmla="*/ 481431 h 1867167"/>
                    <a:gd name="connsiteX42" fmla="*/ 1219755 w 1926595"/>
                    <a:gd name="connsiteY42" fmla="*/ 482045 h 1867167"/>
                    <a:gd name="connsiteX43" fmla="*/ 1207174 w 1926595"/>
                    <a:gd name="connsiteY43" fmla="*/ 468957 h 1867167"/>
                    <a:gd name="connsiteX44" fmla="*/ 1207603 w 1926595"/>
                    <a:gd name="connsiteY44" fmla="*/ 353065 h 1867167"/>
                    <a:gd name="connsiteX45" fmla="*/ 1197170 w 1926595"/>
                    <a:gd name="connsiteY45" fmla="*/ 342740 h 1867167"/>
                    <a:gd name="connsiteX46" fmla="*/ 1115235 w 1926595"/>
                    <a:gd name="connsiteY46" fmla="*/ 342680 h 1867167"/>
                    <a:gd name="connsiteX47" fmla="*/ 1100997 w 1926595"/>
                    <a:gd name="connsiteY47" fmla="*/ 356445 h 1867167"/>
                    <a:gd name="connsiteX48" fmla="*/ 1101303 w 1926595"/>
                    <a:gd name="connsiteY48" fmla="*/ 882262 h 1867167"/>
                    <a:gd name="connsiteX49" fmla="*/ 1101303 w 1926595"/>
                    <a:gd name="connsiteY49" fmla="*/ 897011 h 1867167"/>
                    <a:gd name="connsiteX50" fmla="*/ 1089029 w 1926595"/>
                    <a:gd name="connsiteY50" fmla="*/ 891355 h 1867167"/>
                    <a:gd name="connsiteX51" fmla="*/ 258693 w 1926595"/>
                    <a:gd name="connsiteY51" fmla="*/ 486349 h 1867167"/>
                    <a:gd name="connsiteX52" fmla="*/ 238563 w 1926595"/>
                    <a:gd name="connsiteY52" fmla="*/ 481555 h 1867167"/>
                    <a:gd name="connsiteX53" fmla="*/ 12826 w 1926595"/>
                    <a:gd name="connsiteY53" fmla="*/ 481494 h 1867167"/>
                    <a:gd name="connsiteX54" fmla="*/ 0 w 1926595"/>
                    <a:gd name="connsiteY54" fmla="*/ 494275 h 1867167"/>
                    <a:gd name="connsiteX55" fmla="*/ 0 w 1926595"/>
                    <a:gd name="connsiteY55" fmla="*/ 1855001 h 1867167"/>
                    <a:gd name="connsiteX56" fmla="*/ 12152 w 1926595"/>
                    <a:gd name="connsiteY56" fmla="*/ 1867168 h 1867167"/>
                    <a:gd name="connsiteX57" fmla="*/ 1586406 w 1926595"/>
                    <a:gd name="connsiteY57" fmla="*/ 1867168 h 1867167"/>
                    <a:gd name="connsiteX58" fmla="*/ 1598312 w 1926595"/>
                    <a:gd name="connsiteY58" fmla="*/ 1854878 h 1867167"/>
                    <a:gd name="connsiteX59" fmla="*/ 1598312 w 1926595"/>
                    <a:gd name="connsiteY59" fmla="*/ 1151103 h 1867167"/>
                    <a:gd name="connsiteX60" fmla="*/ 308528 w 1926595"/>
                    <a:gd name="connsiteY60" fmla="*/ 1728722 h 1867167"/>
                    <a:gd name="connsiteX61" fmla="*/ 189217 w 1926595"/>
                    <a:gd name="connsiteY61" fmla="*/ 1728722 h 1867167"/>
                    <a:gd name="connsiteX62" fmla="*/ 177556 w 1926595"/>
                    <a:gd name="connsiteY62" fmla="*/ 1717292 h 1867167"/>
                    <a:gd name="connsiteX63" fmla="*/ 177801 w 1926595"/>
                    <a:gd name="connsiteY63" fmla="*/ 1451526 h 1867167"/>
                    <a:gd name="connsiteX64" fmla="*/ 177556 w 1926595"/>
                    <a:gd name="connsiteY64" fmla="*/ 1185758 h 1867167"/>
                    <a:gd name="connsiteX65" fmla="*/ 189831 w 1926595"/>
                    <a:gd name="connsiteY65" fmla="*/ 1173837 h 1867167"/>
                    <a:gd name="connsiteX66" fmla="*/ 307916 w 1926595"/>
                    <a:gd name="connsiteY66" fmla="*/ 1173837 h 1867167"/>
                    <a:gd name="connsiteX67" fmla="*/ 320314 w 1926595"/>
                    <a:gd name="connsiteY67" fmla="*/ 1185758 h 1867167"/>
                    <a:gd name="connsiteX68" fmla="*/ 320314 w 1926595"/>
                    <a:gd name="connsiteY68" fmla="*/ 1717292 h 1867167"/>
                    <a:gd name="connsiteX69" fmla="*/ 308530 w 1926595"/>
                    <a:gd name="connsiteY69" fmla="*/ 1728659 h 1867167"/>
                    <a:gd name="connsiteX70" fmla="*/ 533283 w 1926595"/>
                    <a:gd name="connsiteY70" fmla="*/ 1718397 h 1867167"/>
                    <a:gd name="connsiteX71" fmla="*/ 522848 w 1926595"/>
                    <a:gd name="connsiteY71" fmla="*/ 1728661 h 1867167"/>
                    <a:gd name="connsiteX72" fmla="*/ 401204 w 1926595"/>
                    <a:gd name="connsiteY72" fmla="*/ 1728722 h 1867167"/>
                    <a:gd name="connsiteX73" fmla="*/ 390587 w 1926595"/>
                    <a:gd name="connsiteY73" fmla="*/ 1717353 h 1867167"/>
                    <a:gd name="connsiteX74" fmla="*/ 390773 w 1926595"/>
                    <a:gd name="connsiteY74" fmla="*/ 1450419 h 1867167"/>
                    <a:gd name="connsiteX75" fmla="*/ 390525 w 1926595"/>
                    <a:gd name="connsiteY75" fmla="*/ 1185821 h 1867167"/>
                    <a:gd name="connsiteX76" fmla="*/ 402800 w 1926595"/>
                    <a:gd name="connsiteY76" fmla="*/ 1173837 h 1867167"/>
                    <a:gd name="connsiteX77" fmla="*/ 522112 w 1926595"/>
                    <a:gd name="connsiteY77" fmla="*/ 1173898 h 1867167"/>
                    <a:gd name="connsiteX78" fmla="*/ 533344 w 1926595"/>
                    <a:gd name="connsiteY78" fmla="*/ 1184530 h 1867167"/>
                    <a:gd name="connsiteX79" fmla="*/ 533344 w 1926595"/>
                    <a:gd name="connsiteY79" fmla="*/ 1718397 h 1867167"/>
                    <a:gd name="connsiteX80" fmla="*/ 735756 w 1926595"/>
                    <a:gd name="connsiteY80" fmla="*/ 1728661 h 1867167"/>
                    <a:gd name="connsiteX81" fmla="*/ 616507 w 1926595"/>
                    <a:gd name="connsiteY81" fmla="*/ 1728661 h 1867167"/>
                    <a:gd name="connsiteX82" fmla="*/ 603495 w 1926595"/>
                    <a:gd name="connsiteY82" fmla="*/ 1716062 h 1867167"/>
                    <a:gd name="connsiteX83" fmla="*/ 603802 w 1926595"/>
                    <a:gd name="connsiteY83" fmla="*/ 1451465 h 1867167"/>
                    <a:gd name="connsiteX84" fmla="*/ 603556 w 1926595"/>
                    <a:gd name="connsiteY84" fmla="*/ 1186926 h 1867167"/>
                    <a:gd name="connsiteX85" fmla="*/ 615953 w 1926595"/>
                    <a:gd name="connsiteY85" fmla="*/ 1173776 h 1867167"/>
                    <a:gd name="connsiteX86" fmla="*/ 736371 w 1926595"/>
                    <a:gd name="connsiteY86" fmla="*/ 1173962 h 1867167"/>
                    <a:gd name="connsiteX87" fmla="*/ 746312 w 1926595"/>
                    <a:gd name="connsiteY87" fmla="*/ 1183423 h 1867167"/>
                    <a:gd name="connsiteX88" fmla="*/ 746312 w 1926595"/>
                    <a:gd name="connsiteY88" fmla="*/ 1718460 h 1867167"/>
                    <a:gd name="connsiteX89" fmla="*/ 735758 w 1926595"/>
                    <a:gd name="connsiteY89" fmla="*/ 1728661 h 1867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1926595" h="1867167">
                      <a:moveTo>
                        <a:pt x="1665825" y="248909"/>
                      </a:moveTo>
                      <a:cubicBezTo>
                        <a:pt x="1653550" y="279387"/>
                        <a:pt x="1624644" y="294504"/>
                        <a:pt x="1587695" y="289772"/>
                      </a:cubicBezTo>
                      <a:cubicBezTo>
                        <a:pt x="1570283" y="287865"/>
                        <a:pt x="1553209" y="283608"/>
                        <a:pt x="1536939" y="277114"/>
                      </a:cubicBezTo>
                      <a:cubicBezTo>
                        <a:pt x="1530065" y="274225"/>
                        <a:pt x="1525155" y="275270"/>
                        <a:pt x="1519139" y="279878"/>
                      </a:cubicBezTo>
                      <a:cubicBezTo>
                        <a:pt x="1494896" y="298742"/>
                        <a:pt x="1468322" y="312877"/>
                        <a:pt x="1437390" y="317301"/>
                      </a:cubicBezTo>
                      <a:cubicBezTo>
                        <a:pt x="1421897" y="319554"/>
                        <a:pt x="1406083" y="317515"/>
                        <a:pt x="1391666" y="311404"/>
                      </a:cubicBezTo>
                      <a:cubicBezTo>
                        <a:pt x="1388290" y="309990"/>
                        <a:pt x="1385713" y="307899"/>
                        <a:pt x="1383687" y="313368"/>
                      </a:cubicBezTo>
                      <a:cubicBezTo>
                        <a:pt x="1373436" y="341573"/>
                        <a:pt x="1351650" y="358841"/>
                        <a:pt x="1325934" y="371376"/>
                      </a:cubicBezTo>
                      <a:cubicBezTo>
                        <a:pt x="1316727" y="375861"/>
                        <a:pt x="1313782" y="380901"/>
                        <a:pt x="1314702" y="390917"/>
                      </a:cubicBezTo>
                      <a:cubicBezTo>
                        <a:pt x="1316053" y="405357"/>
                        <a:pt x="1314273" y="419675"/>
                        <a:pt x="1306110" y="432518"/>
                      </a:cubicBezTo>
                      <a:cubicBezTo>
                        <a:pt x="1303501" y="436879"/>
                        <a:pt x="1299800" y="440481"/>
                        <a:pt x="1295370" y="442964"/>
                      </a:cubicBezTo>
                      <a:cubicBezTo>
                        <a:pt x="1282726" y="449784"/>
                        <a:pt x="1278798" y="448004"/>
                        <a:pt x="1276956" y="434053"/>
                      </a:cubicBezTo>
                      <a:cubicBezTo>
                        <a:pt x="1270513" y="388214"/>
                        <a:pt x="1268549" y="342373"/>
                        <a:pt x="1279595" y="296901"/>
                      </a:cubicBezTo>
                      <a:cubicBezTo>
                        <a:pt x="1284567" y="276623"/>
                        <a:pt x="1292975" y="257818"/>
                        <a:pt x="1309300" y="243808"/>
                      </a:cubicBezTo>
                      <a:cubicBezTo>
                        <a:pt x="1313167" y="240491"/>
                        <a:pt x="1314273" y="236558"/>
                        <a:pt x="1315131" y="231703"/>
                      </a:cubicBezTo>
                      <a:cubicBezTo>
                        <a:pt x="1320408" y="200547"/>
                        <a:pt x="1330906" y="171483"/>
                        <a:pt x="1352018" y="147273"/>
                      </a:cubicBezTo>
                      <a:cubicBezTo>
                        <a:pt x="1383994" y="110648"/>
                        <a:pt x="1425790" y="98113"/>
                        <a:pt x="1472618" y="100325"/>
                      </a:cubicBezTo>
                      <a:cubicBezTo>
                        <a:pt x="1485507" y="100939"/>
                        <a:pt x="1492994" y="98542"/>
                        <a:pt x="1500666" y="87053"/>
                      </a:cubicBezTo>
                      <a:cubicBezTo>
                        <a:pt x="1535957" y="33899"/>
                        <a:pt x="1593771" y="12453"/>
                        <a:pt x="1655575" y="28368"/>
                      </a:cubicBezTo>
                      <a:cubicBezTo>
                        <a:pt x="1664721" y="30703"/>
                        <a:pt x="1672391" y="30212"/>
                        <a:pt x="1681046" y="25911"/>
                      </a:cubicBezTo>
                      <a:cubicBezTo>
                        <a:pt x="1709889" y="11716"/>
                        <a:pt x="1740150" y="1946"/>
                        <a:pt x="1772494" y="286"/>
                      </a:cubicBezTo>
                      <a:cubicBezTo>
                        <a:pt x="1835095" y="-3094"/>
                        <a:pt x="1877378" y="23453"/>
                        <a:pt x="1902109" y="81154"/>
                      </a:cubicBezTo>
                      <a:cubicBezTo>
                        <a:pt x="1912236" y="104810"/>
                        <a:pt x="1917773" y="130066"/>
                        <a:pt x="1924332" y="154706"/>
                      </a:cubicBezTo>
                      <a:cubicBezTo>
                        <a:pt x="1932303" y="184757"/>
                        <a:pt x="1918442" y="209888"/>
                        <a:pt x="1894993" y="228570"/>
                      </a:cubicBezTo>
                      <a:cubicBezTo>
                        <a:pt x="1885238" y="236311"/>
                        <a:pt x="1882729" y="243931"/>
                        <a:pt x="1883584" y="255913"/>
                      </a:cubicBezTo>
                      <a:cubicBezTo>
                        <a:pt x="1885610" y="285778"/>
                        <a:pt x="1878177" y="312509"/>
                        <a:pt x="1851852" y="330636"/>
                      </a:cubicBezTo>
                      <a:cubicBezTo>
                        <a:pt x="1838778" y="339668"/>
                        <a:pt x="1823924" y="343724"/>
                        <a:pt x="1808275" y="345752"/>
                      </a:cubicBezTo>
                      <a:cubicBezTo>
                        <a:pt x="1784399" y="348825"/>
                        <a:pt x="1760465" y="348025"/>
                        <a:pt x="1737510" y="341942"/>
                      </a:cubicBezTo>
                      <a:cubicBezTo>
                        <a:pt x="1698722" y="331680"/>
                        <a:pt x="1663860" y="301631"/>
                        <a:pt x="1667911" y="248664"/>
                      </a:cubicBezTo>
                      <a:cubicBezTo>
                        <a:pt x="1666991" y="246697"/>
                        <a:pt x="1666440" y="248171"/>
                        <a:pt x="1665825" y="248909"/>
                      </a:cubicBezTo>
                      <a:close/>
                      <a:moveTo>
                        <a:pt x="1665825" y="249523"/>
                      </a:moveTo>
                      <a:cubicBezTo>
                        <a:pt x="1665211" y="246881"/>
                        <a:pt x="1666254" y="244731"/>
                        <a:pt x="1669323" y="243440"/>
                      </a:cubicBezTo>
                      <a:cubicBezTo>
                        <a:pt x="1669753" y="243254"/>
                        <a:pt x="1671349" y="243808"/>
                        <a:pt x="1671534" y="244240"/>
                      </a:cubicBezTo>
                      <a:cubicBezTo>
                        <a:pt x="1672393" y="246450"/>
                        <a:pt x="1671226" y="248109"/>
                        <a:pt x="1668833" y="249277"/>
                      </a:cubicBezTo>
                      <a:lnTo>
                        <a:pt x="1667298" y="249155"/>
                      </a:lnTo>
                      <a:lnTo>
                        <a:pt x="1665886" y="249584"/>
                      </a:lnTo>
                      <a:close/>
                      <a:moveTo>
                        <a:pt x="1598251" y="1151101"/>
                      </a:moveTo>
                      <a:cubicBezTo>
                        <a:pt x="1598251" y="1142499"/>
                        <a:pt x="1595919" y="1138198"/>
                        <a:pt x="1588063" y="1134388"/>
                      </a:cubicBezTo>
                      <a:cubicBezTo>
                        <a:pt x="1523927" y="1103540"/>
                        <a:pt x="1460159" y="1071893"/>
                        <a:pt x="1395962" y="1041231"/>
                      </a:cubicBezTo>
                      <a:cubicBezTo>
                        <a:pt x="1386939" y="1036930"/>
                        <a:pt x="1384853" y="1031892"/>
                        <a:pt x="1384853" y="1022735"/>
                      </a:cubicBezTo>
                      <a:cubicBezTo>
                        <a:pt x="1385098" y="846683"/>
                        <a:pt x="1384853" y="670632"/>
                        <a:pt x="1385282" y="494643"/>
                      </a:cubicBezTo>
                      <a:cubicBezTo>
                        <a:pt x="1385282" y="483643"/>
                        <a:pt x="1382214" y="481308"/>
                        <a:pt x="1371781" y="481431"/>
                      </a:cubicBezTo>
                      <a:cubicBezTo>
                        <a:pt x="1321148" y="481985"/>
                        <a:pt x="1270513" y="481369"/>
                        <a:pt x="1219755" y="482045"/>
                      </a:cubicBezTo>
                      <a:cubicBezTo>
                        <a:pt x="1209077" y="482169"/>
                        <a:pt x="1207051" y="478975"/>
                        <a:pt x="1207174" y="468957"/>
                      </a:cubicBezTo>
                      <a:cubicBezTo>
                        <a:pt x="1207787" y="430306"/>
                        <a:pt x="1207174" y="391654"/>
                        <a:pt x="1207603" y="353065"/>
                      </a:cubicBezTo>
                      <a:cubicBezTo>
                        <a:pt x="1207726" y="344708"/>
                        <a:pt x="1205148" y="342619"/>
                        <a:pt x="1197170" y="342740"/>
                      </a:cubicBezTo>
                      <a:cubicBezTo>
                        <a:pt x="1169858" y="343233"/>
                        <a:pt x="1142547" y="343478"/>
                        <a:pt x="1115235" y="342680"/>
                      </a:cubicBezTo>
                      <a:cubicBezTo>
                        <a:pt x="1104310" y="342373"/>
                        <a:pt x="1100997" y="344769"/>
                        <a:pt x="1100997" y="356445"/>
                      </a:cubicBezTo>
                      <a:cubicBezTo>
                        <a:pt x="1101424" y="531697"/>
                        <a:pt x="1101303" y="707010"/>
                        <a:pt x="1101303" y="882262"/>
                      </a:cubicBezTo>
                      <a:lnTo>
                        <a:pt x="1101303" y="897011"/>
                      </a:lnTo>
                      <a:cubicBezTo>
                        <a:pt x="1095963" y="894552"/>
                        <a:pt x="1092464" y="893017"/>
                        <a:pt x="1089029" y="891355"/>
                      </a:cubicBezTo>
                      <a:lnTo>
                        <a:pt x="258693" y="486349"/>
                      </a:lnTo>
                      <a:cubicBezTo>
                        <a:pt x="252458" y="483179"/>
                        <a:pt x="245557" y="481535"/>
                        <a:pt x="238563" y="481555"/>
                      </a:cubicBezTo>
                      <a:cubicBezTo>
                        <a:pt x="163317" y="481741"/>
                        <a:pt x="88072" y="481926"/>
                        <a:pt x="12826" y="481494"/>
                      </a:cubicBezTo>
                      <a:cubicBezTo>
                        <a:pt x="2638" y="481494"/>
                        <a:pt x="0" y="483892"/>
                        <a:pt x="0" y="494275"/>
                      </a:cubicBezTo>
                      <a:cubicBezTo>
                        <a:pt x="307" y="947830"/>
                        <a:pt x="307" y="1401447"/>
                        <a:pt x="0" y="1855001"/>
                      </a:cubicBezTo>
                      <a:cubicBezTo>
                        <a:pt x="0" y="1864656"/>
                        <a:pt x="2455" y="1867168"/>
                        <a:pt x="12152" y="1867168"/>
                      </a:cubicBezTo>
                      <a:cubicBezTo>
                        <a:pt x="536904" y="1866926"/>
                        <a:pt x="1061655" y="1866926"/>
                        <a:pt x="1586406" y="1867168"/>
                      </a:cubicBezTo>
                      <a:cubicBezTo>
                        <a:pt x="1596471" y="1867168"/>
                        <a:pt x="1598312" y="1864284"/>
                        <a:pt x="1598312" y="1854878"/>
                      </a:cubicBezTo>
                      <a:cubicBezTo>
                        <a:pt x="1598006" y="1620265"/>
                        <a:pt x="1598006" y="1385655"/>
                        <a:pt x="1598312" y="1151103"/>
                      </a:cubicBezTo>
                      <a:close/>
                      <a:moveTo>
                        <a:pt x="308528" y="1728722"/>
                      </a:moveTo>
                      <a:cubicBezTo>
                        <a:pt x="268759" y="1728259"/>
                        <a:pt x="228986" y="1728259"/>
                        <a:pt x="189217" y="1728722"/>
                      </a:cubicBezTo>
                      <a:cubicBezTo>
                        <a:pt x="180258" y="1728783"/>
                        <a:pt x="177556" y="1726756"/>
                        <a:pt x="177556" y="1717292"/>
                      </a:cubicBezTo>
                      <a:cubicBezTo>
                        <a:pt x="177985" y="1628683"/>
                        <a:pt x="177801" y="1540075"/>
                        <a:pt x="177801" y="1451526"/>
                      </a:cubicBezTo>
                      <a:cubicBezTo>
                        <a:pt x="177801" y="1362917"/>
                        <a:pt x="177987" y="1274368"/>
                        <a:pt x="177556" y="1185758"/>
                      </a:cubicBezTo>
                      <a:cubicBezTo>
                        <a:pt x="177556" y="1175681"/>
                        <a:pt x="180380" y="1173714"/>
                        <a:pt x="189831" y="1173837"/>
                      </a:cubicBezTo>
                      <a:cubicBezTo>
                        <a:pt x="229233" y="1174451"/>
                        <a:pt x="268575" y="1174391"/>
                        <a:pt x="307916" y="1173837"/>
                      </a:cubicBezTo>
                      <a:cubicBezTo>
                        <a:pt x="317305" y="1173714"/>
                        <a:pt x="320375" y="1175681"/>
                        <a:pt x="320314" y="1185758"/>
                      </a:cubicBezTo>
                      <a:cubicBezTo>
                        <a:pt x="319988" y="1362936"/>
                        <a:pt x="319988" y="1540114"/>
                        <a:pt x="320314" y="1717292"/>
                      </a:cubicBezTo>
                      <a:cubicBezTo>
                        <a:pt x="320314" y="1726940"/>
                        <a:pt x="317367" y="1728783"/>
                        <a:pt x="308530" y="1728659"/>
                      </a:cubicBezTo>
                      <a:close/>
                      <a:moveTo>
                        <a:pt x="533283" y="1718397"/>
                      </a:moveTo>
                      <a:cubicBezTo>
                        <a:pt x="533283" y="1726756"/>
                        <a:pt x="530827" y="1728722"/>
                        <a:pt x="522848" y="1728661"/>
                      </a:cubicBezTo>
                      <a:cubicBezTo>
                        <a:pt x="482301" y="1728190"/>
                        <a:pt x="441749" y="1728210"/>
                        <a:pt x="401204" y="1728722"/>
                      </a:cubicBezTo>
                      <a:cubicBezTo>
                        <a:pt x="391815" y="1728845"/>
                        <a:pt x="390587" y="1725526"/>
                        <a:pt x="390587" y="1717353"/>
                      </a:cubicBezTo>
                      <a:cubicBezTo>
                        <a:pt x="390893" y="1628375"/>
                        <a:pt x="390773" y="1539398"/>
                        <a:pt x="390773" y="1450419"/>
                      </a:cubicBezTo>
                      <a:cubicBezTo>
                        <a:pt x="390773" y="1362238"/>
                        <a:pt x="390955" y="1274061"/>
                        <a:pt x="390525" y="1185821"/>
                      </a:cubicBezTo>
                      <a:cubicBezTo>
                        <a:pt x="390525" y="1175803"/>
                        <a:pt x="393287" y="1173714"/>
                        <a:pt x="402800" y="1173837"/>
                      </a:cubicBezTo>
                      <a:cubicBezTo>
                        <a:pt x="442571" y="1174451"/>
                        <a:pt x="482341" y="1174330"/>
                        <a:pt x="522112" y="1173898"/>
                      </a:cubicBezTo>
                      <a:cubicBezTo>
                        <a:pt x="530336" y="1173837"/>
                        <a:pt x="533344" y="1175251"/>
                        <a:pt x="533344" y="1184530"/>
                      </a:cubicBezTo>
                      <a:cubicBezTo>
                        <a:pt x="533038" y="1362486"/>
                        <a:pt x="533038" y="1540441"/>
                        <a:pt x="533344" y="1718397"/>
                      </a:cubicBezTo>
                      <a:close/>
                      <a:moveTo>
                        <a:pt x="735756" y="1728661"/>
                      </a:moveTo>
                      <a:cubicBezTo>
                        <a:pt x="696008" y="1728170"/>
                        <a:pt x="656256" y="1728170"/>
                        <a:pt x="616507" y="1728661"/>
                      </a:cubicBezTo>
                      <a:cubicBezTo>
                        <a:pt x="606501" y="1728845"/>
                        <a:pt x="603434" y="1726817"/>
                        <a:pt x="603495" y="1716062"/>
                      </a:cubicBezTo>
                      <a:cubicBezTo>
                        <a:pt x="603985" y="1627884"/>
                        <a:pt x="603802" y="1539705"/>
                        <a:pt x="603802" y="1451465"/>
                      </a:cubicBezTo>
                      <a:cubicBezTo>
                        <a:pt x="603802" y="1363284"/>
                        <a:pt x="603924" y="1275105"/>
                        <a:pt x="603556" y="1186926"/>
                      </a:cubicBezTo>
                      <a:cubicBezTo>
                        <a:pt x="603556" y="1177279"/>
                        <a:pt x="604907" y="1173532"/>
                        <a:pt x="615953" y="1173776"/>
                      </a:cubicBezTo>
                      <a:cubicBezTo>
                        <a:pt x="656092" y="1174575"/>
                        <a:pt x="696233" y="1174268"/>
                        <a:pt x="736371" y="1173962"/>
                      </a:cubicBezTo>
                      <a:cubicBezTo>
                        <a:pt x="743735" y="1173898"/>
                        <a:pt x="746312" y="1175496"/>
                        <a:pt x="746312" y="1183423"/>
                      </a:cubicBezTo>
                      <a:cubicBezTo>
                        <a:pt x="746069" y="1361810"/>
                        <a:pt x="746069" y="1540135"/>
                        <a:pt x="746312" y="1718460"/>
                      </a:cubicBezTo>
                      <a:cubicBezTo>
                        <a:pt x="746312" y="1726940"/>
                        <a:pt x="743735" y="1728722"/>
                        <a:pt x="735758" y="1728661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56CCF2"/>
                    </a:gs>
                    <a:gs pos="100000">
                      <a:srgbClr val="2F80EC">
                        <a:alpha val="88000"/>
                      </a:srgbClr>
                    </a:gs>
                  </a:gsLst>
                  <a:lin ang="16200000" scaled="1"/>
                </a:gradFill>
                <a:ln w="1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94" name="文本框 93"/>
              <p:cNvSpPr txBox="1"/>
              <p:nvPr/>
            </p:nvSpPr>
            <p:spPr>
              <a:xfrm>
                <a:off x="8544" y="8119"/>
                <a:ext cx="2544" cy="4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水厂综合管理一张图</a:t>
                </a:r>
                <a:endPara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3582" y="481"/>
              <a:ext cx="3038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核心应用系统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0" name="图片 29" descr="12.9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rcRect l="7" r="7"/>
          <a:stretch>
            <a:fillRect/>
          </a:stretch>
        </p:blipFill>
        <p:spPr>
          <a:xfrm>
            <a:off x="2392411" y="1851155"/>
            <a:ext cx="1823502" cy="1025873"/>
          </a:xfrm>
          <a:prstGeom prst="roundRect">
            <a:avLst>
              <a:gd name="adj" fmla="val 5163"/>
            </a:avLst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/>
          <a:srcRect l="7" r="7"/>
          <a:stretch>
            <a:fillRect/>
          </a:stretch>
        </p:blipFill>
        <p:spPr>
          <a:xfrm>
            <a:off x="4258698" y="1843287"/>
            <a:ext cx="1823502" cy="1025873"/>
          </a:xfrm>
          <a:prstGeom prst="roundRect">
            <a:avLst>
              <a:gd name="adj" fmla="val 5163"/>
            </a:avLst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7"/>
          <a:srcRect l="7" r="7"/>
          <a:stretch>
            <a:fillRect/>
          </a:stretch>
        </p:blipFill>
        <p:spPr>
          <a:xfrm>
            <a:off x="6138664" y="1836291"/>
            <a:ext cx="1823502" cy="1025873"/>
          </a:xfrm>
          <a:prstGeom prst="roundRect">
            <a:avLst>
              <a:gd name="adj" fmla="val 5163"/>
            </a:avLst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/>
          <a:srcRect l="7" r="7"/>
          <a:stretch>
            <a:fillRect/>
          </a:stretch>
        </p:blipFill>
        <p:spPr>
          <a:xfrm>
            <a:off x="8018631" y="1833884"/>
            <a:ext cx="1823502" cy="1025872"/>
          </a:xfrm>
          <a:prstGeom prst="roundRect">
            <a:avLst>
              <a:gd name="adj" fmla="val 5163"/>
            </a:avLst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9"/>
          <a:srcRect t="7" b="7"/>
          <a:stretch>
            <a:fillRect/>
          </a:stretch>
        </p:blipFill>
        <p:spPr>
          <a:xfrm>
            <a:off x="4706800" y="3583061"/>
            <a:ext cx="3029338" cy="1703776"/>
          </a:xfrm>
          <a:prstGeom prst="roundRect">
            <a:avLst>
              <a:gd name="adj" fmla="val 1325"/>
            </a:avLst>
          </a:prstGeom>
          <a:ln w="41275">
            <a:solidFill>
              <a:schemeClr val="accent1">
                <a:shade val="15000"/>
              </a:schemeClr>
            </a:solidFill>
          </a:ln>
          <a:effectLst>
            <a:reflection blurRad="6350" stA="52000" endA="300" endPos="17000" dir="5400000" sy="-100000" algn="bl" rotWithShape="0"/>
          </a:effectLst>
        </p:spPr>
      </p:pic>
      <p:sp>
        <p:nvSpPr>
          <p:cNvPr id="36" name="文本框 35"/>
          <p:cNvSpPr txBox="1"/>
          <p:nvPr/>
        </p:nvSpPr>
        <p:spPr>
          <a:xfrm>
            <a:off x="5525630" y="5139421"/>
            <a:ext cx="1615440" cy="276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水厂综合管理一张图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" y="1"/>
            <a:ext cx="12192001" cy="6858000"/>
            <a:chOff x="1" y="1"/>
            <a:chExt cx="12192001" cy="68580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667002" y="-2667000"/>
              <a:ext cx="6858000" cy="12192001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软件产品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348327" y="1049287"/>
              <a:ext cx="3185705" cy="609579"/>
              <a:chOff x="528481" y="1173562"/>
              <a:chExt cx="3185705" cy="609579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528481" y="1173562"/>
                <a:ext cx="3185705" cy="400110"/>
                <a:chOff x="555349" y="1495701"/>
                <a:chExt cx="2940665" cy="400110"/>
              </a:xfrm>
            </p:grpSpPr>
            <p:sp>
              <p:nvSpPr>
                <p:cNvPr id="22" name="文本框 21"/>
                <p:cNvSpPr txBox="1"/>
                <p:nvPr/>
              </p:nvSpPr>
              <p:spPr>
                <a:xfrm>
                  <a:off x="863411" y="1495701"/>
                  <a:ext cx="263260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2000" b="1" kern="0" dirty="0">
                      <a:solidFill>
                        <a:srgbClr val="0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二次供水加压泵站监控</a:t>
                  </a:r>
                  <a:endParaRPr lang="zh-CN" altLang="en-US" sz="2000" b="1" kern="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30" name="组合 29"/>
                <p:cNvGrpSpPr/>
                <p:nvPr/>
              </p:nvGrpSpPr>
              <p:grpSpPr>
                <a:xfrm>
                  <a:off x="555349" y="1607929"/>
                  <a:ext cx="252360" cy="163753"/>
                  <a:chOff x="682007" y="2696573"/>
                  <a:chExt cx="252360" cy="163753"/>
                </a:xfrm>
              </p:grpSpPr>
              <p:sp>
                <p:nvSpPr>
                  <p:cNvPr id="31" name="等腰三角形 30"/>
                  <p:cNvSpPr/>
                  <p:nvPr/>
                </p:nvSpPr>
                <p:spPr>
                  <a:xfrm rot="5400000">
                    <a:off x="767425" y="2693384"/>
                    <a:ext cx="163753" cy="170131"/>
                  </a:xfrm>
                  <a:prstGeom prst="triangle">
                    <a:avLst/>
                  </a:prstGeom>
                  <a:solidFill>
                    <a:srgbClr val="56CC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2" name="等腰三角形 31"/>
                  <p:cNvSpPr/>
                  <p:nvPr/>
                </p:nvSpPr>
                <p:spPr>
                  <a:xfrm rot="5400000">
                    <a:off x="684671" y="2703849"/>
                    <a:ext cx="136799" cy="142127"/>
                  </a:xfrm>
                  <a:prstGeom prst="triangle">
                    <a:avLst/>
                  </a:prstGeom>
                  <a:solidFill>
                    <a:srgbClr val="56CC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sp>
            <p:nvSpPr>
              <p:cNvPr id="21" name="文本框 20"/>
              <p:cNvSpPr txBox="1"/>
              <p:nvPr/>
            </p:nvSpPr>
            <p:spPr>
              <a:xfrm>
                <a:off x="862213" y="1552309"/>
                <a:ext cx="285197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yanmar Text" panose="020B0502040204020203" pitchFamily="34" charset="0"/>
                  </a:rPr>
                  <a:t>Secondary water supply monitoring</a:t>
                </a:r>
                <a:endPara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yanmar Text" panose="020B0502040204020203" pitchFamily="34" charset="0"/>
                </a:endParaRPr>
              </a:p>
            </p:txBody>
          </p:sp>
        </p:grp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2"/>
            <a:srcRect l="32" r="32"/>
            <a:stretch>
              <a:fillRect/>
            </a:stretch>
          </p:blipFill>
          <p:spPr>
            <a:xfrm>
              <a:off x="7300043" y="1841774"/>
              <a:ext cx="4438005" cy="2029462"/>
            </a:xfrm>
            <a:prstGeom prst="roundRect">
              <a:avLst>
                <a:gd name="adj" fmla="val 1415"/>
              </a:avLst>
            </a:prstGeom>
            <a:ln w="19050">
              <a:solidFill>
                <a:schemeClr val="tx1"/>
              </a:solidFill>
            </a:ln>
            <a:effectLst>
              <a:reflection blurRad="6350" stA="39000" endPos="12000" dir="5400000" sy="-100000" algn="bl" rotWithShape="0"/>
            </a:effectLst>
          </p:spPr>
        </p:pic>
        <p:pic>
          <p:nvPicPr>
            <p:cNvPr id="34" name="图片 33" descr="电脑的屏幕截图&#10;&#10;AI 生成的内容可能不正确。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7616" y="3247191"/>
              <a:ext cx="4438003" cy="2029462"/>
            </a:xfrm>
            <a:prstGeom prst="roundRect">
              <a:avLst>
                <a:gd name="adj" fmla="val 1415"/>
              </a:avLst>
            </a:prstGeom>
            <a:ln w="19050">
              <a:solidFill>
                <a:schemeClr val="tx1"/>
              </a:solidFill>
            </a:ln>
            <a:effectLst>
              <a:reflection blurRad="6350" stA="39000" endPos="12000" dir="5400000" sy="-100000" algn="bl" rotWithShape="0"/>
            </a:effectLst>
          </p:spPr>
        </p:pic>
        <p:grpSp>
          <p:nvGrpSpPr>
            <p:cNvPr id="37" name="组合 36"/>
            <p:cNvGrpSpPr/>
            <p:nvPr/>
          </p:nvGrpSpPr>
          <p:grpSpPr>
            <a:xfrm>
              <a:off x="621717" y="2103952"/>
              <a:ext cx="4714312" cy="3168523"/>
              <a:chOff x="496056" y="2151894"/>
              <a:chExt cx="4714312" cy="3168523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890875" y="3215822"/>
                <a:ext cx="4125287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600" b="1" dirty="0">
                    <a:gradFill flip="none" rotWithShape="1">
                      <a:gsLst>
                        <a:gs pos="0">
                          <a:srgbClr val="2F80EC"/>
                        </a:gs>
                        <a:gs pos="100000">
                          <a:srgbClr val="56CCF2"/>
                        </a:gs>
                      </a:gsLst>
                      <a:lin ang="0" scaled="1"/>
                      <a:tileRect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远程控制</a:t>
                </a:r>
                <a:endParaRPr lang="zh-CN" altLang="en-US" sz="1600" b="1" dirty="0">
                  <a:gradFill flip="none" rotWithShape="1">
                    <a:gsLst>
                      <a:gs pos="0">
                        <a:srgbClr val="2F80EC"/>
                      </a:gs>
                      <a:gs pos="100000">
                        <a:srgbClr val="56CCF2"/>
                      </a:gs>
                    </a:gsLst>
                    <a:lin ang="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496056" y="2151894"/>
                <a:ext cx="4714312" cy="3168523"/>
                <a:chOff x="496056" y="2151894"/>
                <a:chExt cx="4714312" cy="3168523"/>
              </a:xfrm>
            </p:grpSpPr>
            <p:sp>
              <p:nvSpPr>
                <p:cNvPr id="40" name="文本框 39"/>
                <p:cNvSpPr txBox="1"/>
                <p:nvPr/>
              </p:nvSpPr>
              <p:spPr>
                <a:xfrm>
                  <a:off x="904890" y="2151894"/>
                  <a:ext cx="1029804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algn="just">
                    <a:tabLst>
                      <a:tab pos="266700" algn="l"/>
                    </a:tabLst>
                  </a:pPr>
                  <a:r>
                    <a:rPr lang="zh-CN" altLang="en-US" sz="1600" b="1" dirty="0">
                      <a:gradFill flip="none" rotWithShape="1">
                        <a:gsLst>
                          <a:gs pos="0">
                            <a:srgbClr val="2F80EC"/>
                          </a:gs>
                          <a:gs pos="100000">
                            <a:srgbClr val="56CCF2"/>
                          </a:gs>
                        </a:gsLst>
                        <a:lin ang="0" scaled="1"/>
                        <a:tileRect/>
                      </a:gra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实时监测</a:t>
                  </a:r>
                  <a:endParaRPr lang="zh-CN" altLang="en-US" sz="1600" b="1" dirty="0">
                    <a:gradFill flip="none" rotWithShape="1">
                      <a:gsLst>
                        <a:gs pos="0">
                          <a:srgbClr val="2F80EC"/>
                        </a:gs>
                        <a:gs pos="100000">
                          <a:srgbClr val="56CCF2"/>
                        </a:gs>
                      </a:gsLst>
                      <a:lin ang="0" scaled="1"/>
                      <a:tileRect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文本框 41"/>
                <p:cNvSpPr txBox="1"/>
                <p:nvPr/>
              </p:nvSpPr>
              <p:spPr>
                <a:xfrm>
                  <a:off x="560828" y="2470372"/>
                  <a:ext cx="4601815" cy="37741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水位、水温、流量、水质（浊度、余氯等）数据采集与异常报警</a:t>
                  </a:r>
                  <a:r>
                    <a:rPr lang="zh-CN" altLang="en-US" sz="14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。  </a:t>
                  </a:r>
                  <a:endPara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文本框 42"/>
                <p:cNvSpPr txBox="1"/>
                <p:nvPr/>
              </p:nvSpPr>
              <p:spPr>
                <a:xfrm>
                  <a:off x="496056" y="3688346"/>
                  <a:ext cx="4714312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支持水泵启停、阀门开关远程操作，减少人工巡检成本。  </a:t>
                  </a:r>
                  <a:b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endPara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" name="文本框 43"/>
                <p:cNvSpPr txBox="1"/>
                <p:nvPr/>
              </p:nvSpPr>
              <p:spPr>
                <a:xfrm>
                  <a:off x="862965" y="4302575"/>
                  <a:ext cx="1217198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1600" b="1" dirty="0">
                      <a:gradFill flip="none" rotWithShape="1">
                        <a:gsLst>
                          <a:gs pos="0">
                            <a:srgbClr val="2F80EC"/>
                          </a:gs>
                          <a:gs pos="100000">
                            <a:srgbClr val="56CCF2"/>
                          </a:gs>
                        </a:gsLst>
                        <a:lin ang="0" scaled="1"/>
                        <a:tileRect/>
                      </a:gra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AI</a:t>
                  </a:r>
                  <a:r>
                    <a:rPr lang="zh-CN" altLang="en-US" sz="1600" b="1" dirty="0">
                      <a:gradFill flip="none" rotWithShape="1">
                        <a:gsLst>
                          <a:gs pos="0">
                            <a:srgbClr val="2F80EC"/>
                          </a:gs>
                          <a:gs pos="100000">
                            <a:srgbClr val="56CCF2"/>
                          </a:gs>
                        </a:gsLst>
                        <a:lin ang="0" scaled="1"/>
                        <a:tileRect/>
                      </a:gra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视频安防</a:t>
                  </a:r>
                  <a:endParaRPr lang="zh-CN" altLang="en-US" sz="1600" b="1" dirty="0">
                    <a:gradFill flip="none" rotWithShape="1">
                      <a:gsLst>
                        <a:gs pos="0">
                          <a:srgbClr val="2F80EC"/>
                        </a:gs>
                        <a:gs pos="100000">
                          <a:srgbClr val="56CCF2"/>
                        </a:gs>
                      </a:gsLst>
                      <a:lin ang="0" scaled="1"/>
                      <a:tileRect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文本框 44"/>
                <p:cNvSpPr txBox="1"/>
                <p:nvPr/>
              </p:nvSpPr>
              <p:spPr>
                <a:xfrm>
                  <a:off x="597877" y="4706723"/>
                  <a:ext cx="4564766" cy="61369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AI</a:t>
                  </a: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终端智能识别非法入侵、或异常行为秒级发现异常，并推送预警信息。</a:t>
                  </a:r>
                  <a:endPara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图形 31"/>
                <p:cNvSpPr/>
                <p:nvPr/>
              </p:nvSpPr>
              <p:spPr>
                <a:xfrm>
                  <a:off x="549750" y="2168835"/>
                  <a:ext cx="324499" cy="250610"/>
                </a:xfrm>
                <a:custGeom>
                  <a:avLst/>
                  <a:gdLst>
                    <a:gd name="connsiteX0" fmla="*/ 1190627 w 2381250"/>
                    <a:gd name="connsiteY0" fmla="*/ 0 h 1839039"/>
                    <a:gd name="connsiteX1" fmla="*/ 2381250 w 2381250"/>
                    <a:gd name="connsiteY1" fmla="*/ 1190625 h 1839039"/>
                    <a:gd name="connsiteX2" fmla="*/ 2189318 w 2381250"/>
                    <a:gd name="connsiteY2" fmla="*/ 1839039 h 1839039"/>
                    <a:gd name="connsiteX3" fmla="*/ 191931 w 2381250"/>
                    <a:gd name="connsiteY3" fmla="*/ 1839039 h 1839039"/>
                    <a:gd name="connsiteX4" fmla="*/ 1 w 2381250"/>
                    <a:gd name="connsiteY4" fmla="*/ 1190625 h 1839039"/>
                    <a:gd name="connsiteX5" fmla="*/ 1190627 w 2381250"/>
                    <a:gd name="connsiteY5" fmla="*/ 0 h 1839039"/>
                    <a:gd name="connsiteX6" fmla="*/ 1190627 w 2381250"/>
                    <a:gd name="connsiteY6" fmla="*/ 382786 h 1839039"/>
                    <a:gd name="connsiteX7" fmla="*/ 604363 w 2381250"/>
                    <a:gd name="connsiteY7" fmla="*/ 625673 h 1839039"/>
                    <a:gd name="connsiteX8" fmla="*/ 361476 w 2381250"/>
                    <a:gd name="connsiteY8" fmla="*/ 1211937 h 1839039"/>
                    <a:gd name="connsiteX9" fmla="*/ 446487 w 2381250"/>
                    <a:gd name="connsiteY9" fmla="*/ 1296948 h 1839039"/>
                    <a:gd name="connsiteX10" fmla="*/ 531497 w 2381250"/>
                    <a:gd name="connsiteY10" fmla="*/ 1211937 h 1839039"/>
                    <a:gd name="connsiteX11" fmla="*/ 724617 w 2381250"/>
                    <a:gd name="connsiteY11" fmla="*/ 745927 h 1839039"/>
                    <a:gd name="connsiteX12" fmla="*/ 1190627 w 2381250"/>
                    <a:gd name="connsiteY12" fmla="*/ 552926 h 1839039"/>
                    <a:gd name="connsiteX13" fmla="*/ 1656638 w 2381250"/>
                    <a:gd name="connsiteY13" fmla="*/ 745927 h 1839039"/>
                    <a:gd name="connsiteX14" fmla="*/ 1849757 w 2381250"/>
                    <a:gd name="connsiteY14" fmla="*/ 1211937 h 1839039"/>
                    <a:gd name="connsiteX15" fmla="*/ 1934766 w 2381250"/>
                    <a:gd name="connsiteY15" fmla="*/ 1296948 h 1839039"/>
                    <a:gd name="connsiteX16" fmla="*/ 2019784 w 2381250"/>
                    <a:gd name="connsiteY16" fmla="*/ 1211937 h 1839039"/>
                    <a:gd name="connsiteX17" fmla="*/ 1776891 w 2381250"/>
                    <a:gd name="connsiteY17" fmla="*/ 625673 h 1839039"/>
                    <a:gd name="connsiteX18" fmla="*/ 1190627 w 2381250"/>
                    <a:gd name="connsiteY18" fmla="*/ 382786 h 1839039"/>
                    <a:gd name="connsiteX19" fmla="*/ 1244443 w 2381250"/>
                    <a:gd name="connsiteY19" fmla="*/ 1138714 h 1839039"/>
                    <a:gd name="connsiteX20" fmla="*/ 1166815 w 2381250"/>
                    <a:gd name="connsiteY20" fmla="*/ 1153359 h 1839039"/>
                    <a:gd name="connsiteX21" fmla="*/ 983220 w 2381250"/>
                    <a:gd name="connsiteY21" fmla="*/ 969764 h 1839039"/>
                    <a:gd name="connsiteX22" fmla="*/ 862967 w 2381250"/>
                    <a:gd name="connsiteY22" fmla="*/ 969764 h 1839039"/>
                    <a:gd name="connsiteX23" fmla="*/ 862967 w 2381250"/>
                    <a:gd name="connsiteY23" fmla="*/ 1090017 h 1839039"/>
                    <a:gd name="connsiteX24" fmla="*/ 1046561 w 2381250"/>
                    <a:gd name="connsiteY24" fmla="*/ 1273731 h 1839039"/>
                    <a:gd name="connsiteX25" fmla="*/ 1166902 w 2381250"/>
                    <a:gd name="connsiteY25" fmla="*/ 1549329 h 1839039"/>
                    <a:gd name="connsiteX26" fmla="*/ 1442500 w 2381250"/>
                    <a:gd name="connsiteY26" fmla="*/ 1428988 h 1839039"/>
                    <a:gd name="connsiteX27" fmla="*/ 1322160 w 2381250"/>
                    <a:gd name="connsiteY27" fmla="*/ 1153390 h 1839039"/>
                    <a:gd name="connsiteX28" fmla="*/ 1244443 w 2381250"/>
                    <a:gd name="connsiteY28" fmla="*/ 1138714 h 1839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381250" h="1839039">
                      <a:moveTo>
                        <a:pt x="1190627" y="0"/>
                      </a:moveTo>
                      <a:cubicBezTo>
                        <a:pt x="1848209" y="0"/>
                        <a:pt x="2381250" y="533043"/>
                        <a:pt x="2381250" y="1190625"/>
                      </a:cubicBezTo>
                      <a:cubicBezTo>
                        <a:pt x="2381250" y="1429822"/>
                        <a:pt x="2310650" y="1652588"/>
                        <a:pt x="2189318" y="1839039"/>
                      </a:cubicBezTo>
                      <a:lnTo>
                        <a:pt x="191931" y="1839039"/>
                      </a:lnTo>
                      <a:cubicBezTo>
                        <a:pt x="66335" y="1646130"/>
                        <a:pt x="-357" y="1420818"/>
                        <a:pt x="1" y="1190625"/>
                      </a:cubicBezTo>
                      <a:cubicBezTo>
                        <a:pt x="1" y="533043"/>
                        <a:pt x="533045" y="0"/>
                        <a:pt x="1190627" y="0"/>
                      </a:cubicBezTo>
                      <a:close/>
                      <a:moveTo>
                        <a:pt x="1190627" y="382786"/>
                      </a:moveTo>
                      <a:cubicBezTo>
                        <a:pt x="969171" y="382786"/>
                        <a:pt x="760812" y="469106"/>
                        <a:pt x="604363" y="625673"/>
                      </a:cubicBezTo>
                      <a:cubicBezTo>
                        <a:pt x="448360" y="780819"/>
                        <a:pt x="360901" y="991923"/>
                        <a:pt x="361476" y="1211937"/>
                      </a:cubicBezTo>
                      <a:cubicBezTo>
                        <a:pt x="361476" y="1258887"/>
                        <a:pt x="399535" y="1296948"/>
                        <a:pt x="446487" y="1296948"/>
                      </a:cubicBezTo>
                      <a:cubicBezTo>
                        <a:pt x="493436" y="1296948"/>
                        <a:pt x="531497" y="1258887"/>
                        <a:pt x="531497" y="1211937"/>
                      </a:cubicBezTo>
                      <a:cubicBezTo>
                        <a:pt x="531056" y="1037044"/>
                        <a:pt x="600596" y="869242"/>
                        <a:pt x="724617" y="745927"/>
                      </a:cubicBezTo>
                      <a:cubicBezTo>
                        <a:pt x="847950" y="621949"/>
                        <a:pt x="1015750" y="552454"/>
                        <a:pt x="1190627" y="552926"/>
                      </a:cubicBezTo>
                      <a:cubicBezTo>
                        <a:pt x="1365502" y="552456"/>
                        <a:pt x="1533302" y="621949"/>
                        <a:pt x="1656638" y="745927"/>
                      </a:cubicBezTo>
                      <a:cubicBezTo>
                        <a:pt x="1780658" y="869242"/>
                        <a:pt x="1850196" y="1037044"/>
                        <a:pt x="1849757" y="1211937"/>
                      </a:cubicBezTo>
                      <a:cubicBezTo>
                        <a:pt x="1849757" y="1258887"/>
                        <a:pt x="1887811" y="1296948"/>
                        <a:pt x="1934766" y="1296948"/>
                      </a:cubicBezTo>
                      <a:cubicBezTo>
                        <a:pt x="1981721" y="1296948"/>
                        <a:pt x="2019784" y="1258887"/>
                        <a:pt x="2019784" y="1211937"/>
                      </a:cubicBezTo>
                      <a:cubicBezTo>
                        <a:pt x="2019784" y="990481"/>
                        <a:pt x="1933575" y="782241"/>
                        <a:pt x="1776891" y="625673"/>
                      </a:cubicBezTo>
                      <a:cubicBezTo>
                        <a:pt x="1621745" y="469670"/>
                        <a:pt x="1410642" y="382211"/>
                        <a:pt x="1190627" y="382786"/>
                      </a:cubicBezTo>
                      <a:close/>
                      <a:moveTo>
                        <a:pt x="1244443" y="1138714"/>
                      </a:moveTo>
                      <a:cubicBezTo>
                        <a:pt x="1217878" y="1138688"/>
                        <a:pt x="1191544" y="1143655"/>
                        <a:pt x="1166815" y="1153359"/>
                      </a:cubicBezTo>
                      <a:lnTo>
                        <a:pt x="983220" y="969764"/>
                      </a:lnTo>
                      <a:cubicBezTo>
                        <a:pt x="950013" y="936557"/>
                        <a:pt x="896173" y="936557"/>
                        <a:pt x="862967" y="969764"/>
                      </a:cubicBezTo>
                      <a:cubicBezTo>
                        <a:pt x="829760" y="1002971"/>
                        <a:pt x="829760" y="1056810"/>
                        <a:pt x="862967" y="1090017"/>
                      </a:cubicBezTo>
                      <a:lnTo>
                        <a:pt x="1046561" y="1273731"/>
                      </a:lnTo>
                      <a:cubicBezTo>
                        <a:pt x="1003688" y="1383065"/>
                        <a:pt x="1057566" y="1506455"/>
                        <a:pt x="1166902" y="1549329"/>
                      </a:cubicBezTo>
                      <a:cubicBezTo>
                        <a:pt x="1276237" y="1592202"/>
                        <a:pt x="1399626" y="1538323"/>
                        <a:pt x="1442500" y="1428988"/>
                      </a:cubicBezTo>
                      <a:cubicBezTo>
                        <a:pt x="1485374" y="1319653"/>
                        <a:pt x="1431494" y="1196264"/>
                        <a:pt x="1322160" y="1153390"/>
                      </a:cubicBezTo>
                      <a:cubicBezTo>
                        <a:pt x="1297400" y="1143681"/>
                        <a:pt x="1271039" y="1138703"/>
                        <a:pt x="1244443" y="113871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F80EC"/>
                    </a:gs>
                    <a:gs pos="100000">
                      <a:srgbClr val="56CCF2"/>
                    </a:gs>
                  </a:gsLst>
                  <a:lin ang="5400000" scaled="1"/>
                </a:gradFill>
                <a:ln w="18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图形 35"/>
                <p:cNvSpPr/>
                <p:nvPr/>
              </p:nvSpPr>
              <p:spPr>
                <a:xfrm>
                  <a:off x="566376" y="3246843"/>
                  <a:ext cx="324499" cy="292229"/>
                </a:xfrm>
                <a:custGeom>
                  <a:avLst/>
                  <a:gdLst>
                    <a:gd name="connsiteX0" fmla="*/ 1003299 w 1114777"/>
                    <a:gd name="connsiteY0" fmla="*/ 780829 h 1003918"/>
                    <a:gd name="connsiteX1" fmla="*/ 668876 w 1114777"/>
                    <a:gd name="connsiteY1" fmla="*/ 780829 h 1003918"/>
                    <a:gd name="connsiteX2" fmla="*/ 668876 w 1114777"/>
                    <a:gd name="connsiteY2" fmla="*/ 892373 h 1003918"/>
                    <a:gd name="connsiteX3" fmla="*/ 891839 w 1114777"/>
                    <a:gd name="connsiteY3" fmla="*/ 892373 h 1003918"/>
                    <a:gd name="connsiteX4" fmla="*/ 947578 w 1114777"/>
                    <a:gd name="connsiteY4" fmla="*/ 948139 h 1003918"/>
                    <a:gd name="connsiteX5" fmla="*/ 891839 w 1114777"/>
                    <a:gd name="connsiteY5" fmla="*/ 1003918 h 1003918"/>
                    <a:gd name="connsiteX6" fmla="*/ 222954 w 1114777"/>
                    <a:gd name="connsiteY6" fmla="*/ 1003918 h 1003918"/>
                    <a:gd name="connsiteX7" fmla="*/ 167209 w 1114777"/>
                    <a:gd name="connsiteY7" fmla="*/ 948139 h 1003918"/>
                    <a:gd name="connsiteX8" fmla="*/ 222954 w 1114777"/>
                    <a:gd name="connsiteY8" fmla="*/ 892373 h 1003918"/>
                    <a:gd name="connsiteX9" fmla="*/ 445907 w 1114777"/>
                    <a:gd name="connsiteY9" fmla="*/ 892373 h 1003918"/>
                    <a:gd name="connsiteX10" fmla="*/ 445907 w 1114777"/>
                    <a:gd name="connsiteY10" fmla="*/ 780829 h 1003918"/>
                    <a:gd name="connsiteX11" fmla="*/ 111477 w 1114777"/>
                    <a:gd name="connsiteY11" fmla="*/ 780829 h 1003918"/>
                    <a:gd name="connsiteX12" fmla="*/ 0 w 1114777"/>
                    <a:gd name="connsiteY12" fmla="*/ 669284 h 1003918"/>
                    <a:gd name="connsiteX13" fmla="*/ 0 w 1114777"/>
                    <a:gd name="connsiteY13" fmla="*/ 111545 h 1003918"/>
                    <a:gd name="connsiteX14" fmla="*/ 111477 w 1114777"/>
                    <a:gd name="connsiteY14" fmla="*/ 0 h 1003918"/>
                    <a:gd name="connsiteX15" fmla="*/ 1003299 w 1114777"/>
                    <a:gd name="connsiteY15" fmla="*/ 0 h 1003918"/>
                    <a:gd name="connsiteX16" fmla="*/ 1114778 w 1114777"/>
                    <a:gd name="connsiteY16" fmla="*/ 111545 h 1003918"/>
                    <a:gd name="connsiteX17" fmla="*/ 1114778 w 1114777"/>
                    <a:gd name="connsiteY17" fmla="*/ 669284 h 1003918"/>
                    <a:gd name="connsiteX18" fmla="*/ 1003299 w 1114777"/>
                    <a:gd name="connsiteY18" fmla="*/ 780829 h 1003918"/>
                    <a:gd name="connsiteX19" fmla="*/ 780353 w 1114777"/>
                    <a:gd name="connsiteY19" fmla="*/ 223105 h 1003918"/>
                    <a:gd name="connsiteX20" fmla="*/ 445907 w 1114777"/>
                    <a:gd name="connsiteY20" fmla="*/ 223105 h 1003918"/>
                    <a:gd name="connsiteX21" fmla="*/ 553720 w 1114777"/>
                    <a:gd name="connsiteY21" fmla="*/ 330940 h 1003918"/>
                    <a:gd name="connsiteX22" fmla="*/ 222954 w 1114777"/>
                    <a:gd name="connsiteY22" fmla="*/ 542884 h 1003918"/>
                    <a:gd name="connsiteX23" fmla="*/ 390162 w 1114777"/>
                    <a:gd name="connsiteY23" fmla="*/ 557501 h 1003918"/>
                    <a:gd name="connsiteX24" fmla="*/ 675061 w 1114777"/>
                    <a:gd name="connsiteY24" fmla="*/ 452158 h 1003918"/>
                    <a:gd name="connsiteX25" fmla="*/ 780353 w 1114777"/>
                    <a:gd name="connsiteY25" fmla="*/ 557739 h 1003918"/>
                    <a:gd name="connsiteX26" fmla="*/ 780353 w 1114777"/>
                    <a:gd name="connsiteY26" fmla="*/ 223105 h 1003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114777" h="1003918">
                      <a:moveTo>
                        <a:pt x="1003299" y="780829"/>
                      </a:moveTo>
                      <a:lnTo>
                        <a:pt x="668876" y="780829"/>
                      </a:lnTo>
                      <a:lnTo>
                        <a:pt x="668876" y="892373"/>
                      </a:lnTo>
                      <a:lnTo>
                        <a:pt x="891839" y="892373"/>
                      </a:lnTo>
                      <a:cubicBezTo>
                        <a:pt x="922609" y="892373"/>
                        <a:pt x="947578" y="917324"/>
                        <a:pt x="947578" y="948139"/>
                      </a:cubicBezTo>
                      <a:cubicBezTo>
                        <a:pt x="947578" y="978941"/>
                        <a:pt x="922628" y="1003918"/>
                        <a:pt x="891839" y="1003918"/>
                      </a:cubicBezTo>
                      <a:lnTo>
                        <a:pt x="222954" y="1003918"/>
                      </a:lnTo>
                      <a:cubicBezTo>
                        <a:pt x="192171" y="1003918"/>
                        <a:pt x="167209" y="978941"/>
                        <a:pt x="167209" y="948139"/>
                      </a:cubicBezTo>
                      <a:cubicBezTo>
                        <a:pt x="167209" y="917310"/>
                        <a:pt x="192171" y="892373"/>
                        <a:pt x="222954" y="892373"/>
                      </a:cubicBezTo>
                      <a:lnTo>
                        <a:pt x="445907" y="892373"/>
                      </a:lnTo>
                      <a:lnTo>
                        <a:pt x="445907" y="780829"/>
                      </a:lnTo>
                      <a:lnTo>
                        <a:pt x="111477" y="780829"/>
                      </a:lnTo>
                      <a:cubicBezTo>
                        <a:pt x="49911" y="780829"/>
                        <a:pt x="0" y="730874"/>
                        <a:pt x="0" y="669284"/>
                      </a:cubicBezTo>
                      <a:lnTo>
                        <a:pt x="0" y="111545"/>
                      </a:lnTo>
                      <a:cubicBezTo>
                        <a:pt x="0" y="49941"/>
                        <a:pt x="49911" y="0"/>
                        <a:pt x="111477" y="0"/>
                      </a:cubicBezTo>
                      <a:lnTo>
                        <a:pt x="1003299" y="0"/>
                      </a:lnTo>
                      <a:cubicBezTo>
                        <a:pt x="1064876" y="0"/>
                        <a:pt x="1114778" y="49941"/>
                        <a:pt x="1114778" y="111545"/>
                      </a:cubicBezTo>
                      <a:lnTo>
                        <a:pt x="1114778" y="669284"/>
                      </a:lnTo>
                      <a:cubicBezTo>
                        <a:pt x="1114778" y="730874"/>
                        <a:pt x="1064876" y="780829"/>
                        <a:pt x="1003299" y="780829"/>
                      </a:cubicBezTo>
                      <a:close/>
                      <a:moveTo>
                        <a:pt x="780353" y="223105"/>
                      </a:moveTo>
                      <a:lnTo>
                        <a:pt x="445907" y="223105"/>
                      </a:lnTo>
                      <a:lnTo>
                        <a:pt x="553720" y="330940"/>
                      </a:lnTo>
                      <a:cubicBezTo>
                        <a:pt x="495134" y="434630"/>
                        <a:pt x="341133" y="512601"/>
                        <a:pt x="222954" y="542884"/>
                      </a:cubicBezTo>
                      <a:cubicBezTo>
                        <a:pt x="278182" y="552433"/>
                        <a:pt x="334124" y="557346"/>
                        <a:pt x="390162" y="557501"/>
                      </a:cubicBezTo>
                      <a:cubicBezTo>
                        <a:pt x="494602" y="557319"/>
                        <a:pt x="595571" y="519952"/>
                        <a:pt x="675061" y="452158"/>
                      </a:cubicBezTo>
                      <a:lnTo>
                        <a:pt x="780353" y="557739"/>
                      </a:lnTo>
                      <a:lnTo>
                        <a:pt x="780353" y="22310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2F80EC"/>
                    </a:gs>
                    <a:gs pos="100000">
                      <a:srgbClr val="56CCF2"/>
                    </a:gs>
                  </a:gsLst>
                  <a:lin ang="5400000" scaled="1"/>
                </a:gradFill>
                <a:ln w="185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图形 42"/>
                <p:cNvSpPr/>
                <p:nvPr/>
              </p:nvSpPr>
              <p:spPr>
                <a:xfrm>
                  <a:off x="597877" y="4309864"/>
                  <a:ext cx="292998" cy="338554"/>
                </a:xfrm>
                <a:custGeom>
                  <a:avLst/>
                  <a:gdLst>
                    <a:gd name="connsiteX0" fmla="*/ 790813 w 1648658"/>
                    <a:gd name="connsiteY0" fmla="*/ 1893686 h 1904997"/>
                    <a:gd name="connsiteX1" fmla="*/ 0 w 1648658"/>
                    <a:gd name="connsiteY1" fmla="*/ 422304 h 1904997"/>
                    <a:gd name="connsiteX2" fmla="*/ 30004 w 1648658"/>
                    <a:gd name="connsiteY2" fmla="*/ 371703 h 1904997"/>
                    <a:gd name="connsiteX3" fmla="*/ 298847 w 1648658"/>
                    <a:gd name="connsiteY3" fmla="*/ 37256 h 1904997"/>
                    <a:gd name="connsiteX4" fmla="*/ 358378 w 1648658"/>
                    <a:gd name="connsiteY4" fmla="*/ 228 h 1904997"/>
                    <a:gd name="connsiteX5" fmla="*/ 440769 w 1648658"/>
                    <a:gd name="connsiteY5" fmla="*/ 13563 h 1904997"/>
                    <a:gd name="connsiteX6" fmla="*/ 818317 w 1648658"/>
                    <a:gd name="connsiteY6" fmla="*/ 62974 h 1904997"/>
                    <a:gd name="connsiteX7" fmla="*/ 1192530 w 1648658"/>
                    <a:gd name="connsiteY7" fmla="*/ 15349 h 1904997"/>
                    <a:gd name="connsiteX8" fmla="*/ 1285637 w 1648658"/>
                    <a:gd name="connsiteY8" fmla="*/ 1061 h 1904997"/>
                    <a:gd name="connsiteX9" fmla="*/ 1343858 w 1648658"/>
                    <a:gd name="connsiteY9" fmla="*/ 35113 h 1904997"/>
                    <a:gd name="connsiteX10" fmla="*/ 1623417 w 1648658"/>
                    <a:gd name="connsiteY10" fmla="*/ 374918 h 1904997"/>
                    <a:gd name="connsiteX11" fmla="*/ 1648659 w 1648658"/>
                    <a:gd name="connsiteY11" fmla="*/ 422543 h 1904997"/>
                    <a:gd name="connsiteX12" fmla="*/ 857845 w 1648658"/>
                    <a:gd name="connsiteY12" fmla="*/ 1894151 h 1904997"/>
                    <a:gd name="connsiteX13" fmla="*/ 824389 w 1648658"/>
                    <a:gd name="connsiteY13" fmla="*/ 1904997 h 1904997"/>
                    <a:gd name="connsiteX14" fmla="*/ 790813 w 1648658"/>
                    <a:gd name="connsiteY14" fmla="*/ 1893686 h 1904997"/>
                    <a:gd name="connsiteX15" fmla="*/ 900708 w 1648658"/>
                    <a:gd name="connsiteY15" fmla="*/ 1284674 h 1904997"/>
                    <a:gd name="connsiteX16" fmla="*/ 1039297 w 1648658"/>
                    <a:gd name="connsiteY16" fmla="*/ 1326108 h 1904997"/>
                    <a:gd name="connsiteX17" fmla="*/ 1107875 w 1648658"/>
                    <a:gd name="connsiteY17" fmla="*/ 1282077 h 1904997"/>
                    <a:gd name="connsiteX18" fmla="*/ 1067514 w 1648658"/>
                    <a:gd name="connsiteY18" fmla="*/ 1214427 h 1904997"/>
                    <a:gd name="connsiteX19" fmla="*/ 1009650 w 1648658"/>
                    <a:gd name="connsiteY19" fmla="*/ 1198473 h 1904997"/>
                    <a:gd name="connsiteX20" fmla="*/ 960715 w 1648658"/>
                    <a:gd name="connsiteY20" fmla="*/ 1183233 h 1904997"/>
                    <a:gd name="connsiteX21" fmla="*/ 1110377 w 1648658"/>
                    <a:gd name="connsiteY21" fmla="*/ 851406 h 1904997"/>
                    <a:gd name="connsiteX22" fmla="*/ 1190625 w 1648658"/>
                    <a:gd name="connsiteY22" fmla="*/ 851406 h 1904997"/>
                    <a:gd name="connsiteX23" fmla="*/ 1248251 w 1648658"/>
                    <a:gd name="connsiteY23" fmla="*/ 793779 h 1904997"/>
                    <a:gd name="connsiteX24" fmla="*/ 1190625 w 1648658"/>
                    <a:gd name="connsiteY24" fmla="*/ 736153 h 1904997"/>
                    <a:gd name="connsiteX25" fmla="*/ 1109782 w 1648658"/>
                    <a:gd name="connsiteY25" fmla="*/ 736153 h 1904997"/>
                    <a:gd name="connsiteX26" fmla="*/ 1109782 w 1648658"/>
                    <a:gd name="connsiteY26" fmla="*/ 698053 h 1904997"/>
                    <a:gd name="connsiteX27" fmla="*/ 1052274 w 1648658"/>
                    <a:gd name="connsiteY27" fmla="*/ 640308 h 1904997"/>
                    <a:gd name="connsiteX28" fmla="*/ 994767 w 1648658"/>
                    <a:gd name="connsiteY28" fmla="*/ 697815 h 1904997"/>
                    <a:gd name="connsiteX29" fmla="*/ 994767 w 1648658"/>
                    <a:gd name="connsiteY29" fmla="*/ 735915 h 1904997"/>
                    <a:gd name="connsiteX30" fmla="*/ 652582 w 1648658"/>
                    <a:gd name="connsiteY30" fmla="*/ 735915 h 1904997"/>
                    <a:gd name="connsiteX31" fmla="*/ 652582 w 1648658"/>
                    <a:gd name="connsiteY31" fmla="*/ 697815 h 1904997"/>
                    <a:gd name="connsiteX32" fmla="*/ 595074 w 1648658"/>
                    <a:gd name="connsiteY32" fmla="*/ 640070 h 1904997"/>
                    <a:gd name="connsiteX33" fmla="*/ 537329 w 1648658"/>
                    <a:gd name="connsiteY33" fmla="*/ 697577 h 1904997"/>
                    <a:gd name="connsiteX34" fmla="*/ 537329 w 1648658"/>
                    <a:gd name="connsiteY34" fmla="*/ 735677 h 1904997"/>
                    <a:gd name="connsiteX35" fmla="*/ 458153 w 1648658"/>
                    <a:gd name="connsiteY35" fmla="*/ 735677 h 1904997"/>
                    <a:gd name="connsiteX36" fmla="*/ 400645 w 1648658"/>
                    <a:gd name="connsiteY36" fmla="*/ 793184 h 1904997"/>
                    <a:gd name="connsiteX37" fmla="*/ 458153 w 1648658"/>
                    <a:gd name="connsiteY37" fmla="*/ 850691 h 1904997"/>
                    <a:gd name="connsiteX38" fmla="*/ 536734 w 1648658"/>
                    <a:gd name="connsiteY38" fmla="*/ 850691 h 1904997"/>
                    <a:gd name="connsiteX39" fmla="*/ 686157 w 1648658"/>
                    <a:gd name="connsiteY39" fmla="*/ 1182519 h 1904997"/>
                    <a:gd name="connsiteX40" fmla="*/ 579001 w 1648658"/>
                    <a:gd name="connsiteY40" fmla="*/ 1213594 h 1904997"/>
                    <a:gd name="connsiteX41" fmla="*/ 533958 w 1648658"/>
                    <a:gd name="connsiteY41" fmla="*/ 1281510 h 1904997"/>
                    <a:gd name="connsiteX42" fmla="*/ 601874 w 1648658"/>
                    <a:gd name="connsiteY42" fmla="*/ 1326554 h 1904997"/>
                    <a:gd name="connsiteX43" fmla="*/ 606981 w 1648658"/>
                    <a:gd name="connsiteY43" fmla="*/ 1325275 h 1904997"/>
                    <a:gd name="connsiteX44" fmla="*/ 698778 w 1648658"/>
                    <a:gd name="connsiteY44" fmla="*/ 1299081 h 1904997"/>
                    <a:gd name="connsiteX45" fmla="*/ 746403 w 1648658"/>
                    <a:gd name="connsiteY45" fmla="*/ 1283722 h 1904997"/>
                    <a:gd name="connsiteX46" fmla="*/ 822960 w 1648658"/>
                    <a:gd name="connsiteY46" fmla="*/ 1255028 h 1904997"/>
                    <a:gd name="connsiteX47" fmla="*/ 900708 w 1648658"/>
                    <a:gd name="connsiteY47" fmla="*/ 1284674 h 1904997"/>
                    <a:gd name="connsiteX48" fmla="*/ 1053227 w 1648658"/>
                    <a:gd name="connsiteY48" fmla="*/ 547915 h 1904997"/>
                    <a:gd name="connsiteX49" fmla="*/ 1142524 w 1648658"/>
                    <a:gd name="connsiteY49" fmla="*/ 618400 h 1904997"/>
                    <a:gd name="connsiteX50" fmla="*/ 1200150 w 1648658"/>
                    <a:gd name="connsiteY50" fmla="*/ 676027 h 1904997"/>
                    <a:gd name="connsiteX51" fmla="*/ 1257776 w 1648658"/>
                    <a:gd name="connsiteY51" fmla="*/ 618400 h 1904997"/>
                    <a:gd name="connsiteX52" fmla="*/ 1065288 w 1648658"/>
                    <a:gd name="connsiteY52" fmla="*/ 432081 h 1904997"/>
                    <a:gd name="connsiteX53" fmla="*/ 1053227 w 1648658"/>
                    <a:gd name="connsiteY53" fmla="*/ 432663 h 1904997"/>
                    <a:gd name="connsiteX54" fmla="*/ 882134 w 1648658"/>
                    <a:gd name="connsiteY54" fmla="*/ 432663 h 1904997"/>
                    <a:gd name="connsiteX55" fmla="*/ 882134 w 1648658"/>
                    <a:gd name="connsiteY55" fmla="*/ 406112 h 1904997"/>
                    <a:gd name="connsiteX56" fmla="*/ 827070 w 1648658"/>
                    <a:gd name="connsiteY56" fmla="*/ 345805 h 1904997"/>
                    <a:gd name="connsiteX57" fmla="*/ 766763 w 1648658"/>
                    <a:gd name="connsiteY57" fmla="*/ 400869 h 1904997"/>
                    <a:gd name="connsiteX58" fmla="*/ 766763 w 1648658"/>
                    <a:gd name="connsiteY58" fmla="*/ 406112 h 1904997"/>
                    <a:gd name="connsiteX59" fmla="*/ 766763 w 1648658"/>
                    <a:gd name="connsiteY59" fmla="*/ 432663 h 1904997"/>
                    <a:gd name="connsiteX60" fmla="*/ 595551 w 1648658"/>
                    <a:gd name="connsiteY60" fmla="*/ 432663 h 1904997"/>
                    <a:gd name="connsiteX61" fmla="*/ 391353 w 1648658"/>
                    <a:gd name="connsiteY61" fmla="*/ 606327 h 1904997"/>
                    <a:gd name="connsiteX62" fmla="*/ 390763 w 1648658"/>
                    <a:gd name="connsiteY62" fmla="*/ 618400 h 1904997"/>
                    <a:gd name="connsiteX63" fmla="*/ 448389 w 1648658"/>
                    <a:gd name="connsiteY63" fmla="*/ 676027 h 1904997"/>
                    <a:gd name="connsiteX64" fmla="*/ 506016 w 1648658"/>
                    <a:gd name="connsiteY64" fmla="*/ 618400 h 1904997"/>
                    <a:gd name="connsiteX65" fmla="*/ 595551 w 1648658"/>
                    <a:gd name="connsiteY65" fmla="*/ 547915 h 1904997"/>
                    <a:gd name="connsiteX66" fmla="*/ 651748 w 1648658"/>
                    <a:gd name="connsiteY66" fmla="*/ 851406 h 1904997"/>
                    <a:gd name="connsiteX67" fmla="*/ 995362 w 1648658"/>
                    <a:gd name="connsiteY67" fmla="*/ 851406 h 1904997"/>
                    <a:gd name="connsiteX68" fmla="*/ 910696 w 1648658"/>
                    <a:gd name="connsiteY68" fmla="*/ 1110356 h 1904997"/>
                    <a:gd name="connsiteX69" fmla="*/ 651748 w 1648658"/>
                    <a:gd name="connsiteY69" fmla="*/ 1025689 h 1904997"/>
                    <a:gd name="connsiteX70" fmla="*/ 651748 w 1648658"/>
                    <a:gd name="connsiteY70" fmla="*/ 851406 h 1904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1648658" h="1904997">
                      <a:moveTo>
                        <a:pt x="790813" y="1893686"/>
                      </a:moveTo>
                      <a:cubicBezTo>
                        <a:pt x="349091" y="1576258"/>
                        <a:pt x="0" y="1325751"/>
                        <a:pt x="0" y="422304"/>
                      </a:cubicBezTo>
                      <a:cubicBezTo>
                        <a:pt x="-10" y="401217"/>
                        <a:pt x="11498" y="381810"/>
                        <a:pt x="30004" y="371703"/>
                      </a:cubicBezTo>
                      <a:cubicBezTo>
                        <a:pt x="161916" y="302077"/>
                        <a:pt x="259203" y="181050"/>
                        <a:pt x="298847" y="37256"/>
                      </a:cubicBezTo>
                      <a:cubicBezTo>
                        <a:pt x="308234" y="13037"/>
                        <a:pt x="332504" y="-2058"/>
                        <a:pt x="358378" y="228"/>
                      </a:cubicBezTo>
                      <a:cubicBezTo>
                        <a:pt x="370284" y="1299"/>
                        <a:pt x="400526" y="6419"/>
                        <a:pt x="440769" y="13563"/>
                      </a:cubicBezTo>
                      <a:cubicBezTo>
                        <a:pt x="565327" y="38723"/>
                        <a:pt x="691478" y="55233"/>
                        <a:pt x="818317" y="62974"/>
                      </a:cubicBezTo>
                      <a:cubicBezTo>
                        <a:pt x="943820" y="53834"/>
                        <a:pt x="1068739" y="37936"/>
                        <a:pt x="1192530" y="15349"/>
                      </a:cubicBezTo>
                      <a:cubicBezTo>
                        <a:pt x="1238488" y="7848"/>
                        <a:pt x="1273135" y="2133"/>
                        <a:pt x="1285637" y="1061"/>
                      </a:cubicBezTo>
                      <a:cubicBezTo>
                        <a:pt x="1310380" y="-1432"/>
                        <a:pt x="1333902" y="12326"/>
                        <a:pt x="1343858" y="35113"/>
                      </a:cubicBezTo>
                      <a:cubicBezTo>
                        <a:pt x="1397012" y="176117"/>
                        <a:pt x="1495300" y="295587"/>
                        <a:pt x="1623417" y="374918"/>
                      </a:cubicBezTo>
                      <a:cubicBezTo>
                        <a:pt x="1639210" y="385622"/>
                        <a:pt x="1648666" y="403463"/>
                        <a:pt x="1648659" y="422543"/>
                      </a:cubicBezTo>
                      <a:cubicBezTo>
                        <a:pt x="1648659" y="1325632"/>
                        <a:pt x="1316950" y="1564114"/>
                        <a:pt x="857845" y="1894151"/>
                      </a:cubicBezTo>
                      <a:cubicBezTo>
                        <a:pt x="848121" y="1901221"/>
                        <a:pt x="836407" y="1905016"/>
                        <a:pt x="824389" y="1904997"/>
                      </a:cubicBezTo>
                      <a:cubicBezTo>
                        <a:pt x="812289" y="1904830"/>
                        <a:pt x="800547" y="1900867"/>
                        <a:pt x="790813" y="1893686"/>
                      </a:cubicBezTo>
                      <a:close/>
                      <a:moveTo>
                        <a:pt x="900708" y="1284674"/>
                      </a:moveTo>
                      <a:cubicBezTo>
                        <a:pt x="903803" y="1285627"/>
                        <a:pt x="977265" y="1310749"/>
                        <a:pt x="1039297" y="1326108"/>
                      </a:cubicBezTo>
                      <a:cubicBezTo>
                        <a:pt x="1070392" y="1332887"/>
                        <a:pt x="1101096" y="1313173"/>
                        <a:pt x="1107875" y="1282077"/>
                      </a:cubicBezTo>
                      <a:cubicBezTo>
                        <a:pt x="1114340" y="1252418"/>
                        <a:pt x="1096687" y="1222827"/>
                        <a:pt x="1067514" y="1214427"/>
                      </a:cubicBezTo>
                      <a:cubicBezTo>
                        <a:pt x="1048584" y="1209784"/>
                        <a:pt x="1028462" y="1203950"/>
                        <a:pt x="1009650" y="1198473"/>
                      </a:cubicBezTo>
                      <a:cubicBezTo>
                        <a:pt x="990838" y="1192996"/>
                        <a:pt x="973931" y="1187281"/>
                        <a:pt x="960715" y="1183233"/>
                      </a:cubicBezTo>
                      <a:cubicBezTo>
                        <a:pt x="1063900" y="1105362"/>
                        <a:pt x="1120309" y="980295"/>
                        <a:pt x="1110377" y="851406"/>
                      </a:cubicBezTo>
                      <a:lnTo>
                        <a:pt x="1190625" y="851406"/>
                      </a:lnTo>
                      <a:cubicBezTo>
                        <a:pt x="1222452" y="851406"/>
                        <a:pt x="1248251" y="825606"/>
                        <a:pt x="1248251" y="793779"/>
                      </a:cubicBezTo>
                      <a:cubicBezTo>
                        <a:pt x="1248251" y="761953"/>
                        <a:pt x="1222452" y="736153"/>
                        <a:pt x="1190625" y="736153"/>
                      </a:cubicBezTo>
                      <a:lnTo>
                        <a:pt x="1109782" y="736153"/>
                      </a:lnTo>
                      <a:lnTo>
                        <a:pt x="1109782" y="698053"/>
                      </a:lnTo>
                      <a:cubicBezTo>
                        <a:pt x="1109847" y="666226"/>
                        <a:pt x="1084101" y="640373"/>
                        <a:pt x="1052274" y="640308"/>
                      </a:cubicBezTo>
                      <a:cubicBezTo>
                        <a:pt x="1020514" y="640308"/>
                        <a:pt x="994767" y="666055"/>
                        <a:pt x="994767" y="697815"/>
                      </a:cubicBezTo>
                      <a:lnTo>
                        <a:pt x="994767" y="735915"/>
                      </a:lnTo>
                      <a:lnTo>
                        <a:pt x="652582" y="735915"/>
                      </a:lnTo>
                      <a:lnTo>
                        <a:pt x="652582" y="697815"/>
                      </a:lnTo>
                      <a:cubicBezTo>
                        <a:pt x="652647" y="665988"/>
                        <a:pt x="626901" y="640135"/>
                        <a:pt x="595074" y="640070"/>
                      </a:cubicBezTo>
                      <a:cubicBezTo>
                        <a:pt x="563329" y="640198"/>
                        <a:pt x="537590" y="665832"/>
                        <a:pt x="537329" y="697577"/>
                      </a:cubicBezTo>
                      <a:lnTo>
                        <a:pt x="537329" y="735677"/>
                      </a:lnTo>
                      <a:lnTo>
                        <a:pt x="458153" y="735677"/>
                      </a:lnTo>
                      <a:cubicBezTo>
                        <a:pt x="426393" y="735677"/>
                        <a:pt x="400645" y="761424"/>
                        <a:pt x="400645" y="793184"/>
                      </a:cubicBezTo>
                      <a:cubicBezTo>
                        <a:pt x="400645" y="824944"/>
                        <a:pt x="426393" y="850691"/>
                        <a:pt x="458153" y="850691"/>
                      </a:cubicBezTo>
                      <a:lnTo>
                        <a:pt x="536734" y="850691"/>
                      </a:lnTo>
                      <a:cubicBezTo>
                        <a:pt x="527084" y="979476"/>
                        <a:pt x="583330" y="1104384"/>
                        <a:pt x="686157" y="1182519"/>
                      </a:cubicBezTo>
                      <a:cubicBezTo>
                        <a:pt x="660559" y="1190734"/>
                        <a:pt x="617101" y="1204307"/>
                        <a:pt x="579001" y="1213594"/>
                      </a:cubicBezTo>
                      <a:cubicBezTo>
                        <a:pt x="547808" y="1219910"/>
                        <a:pt x="527640" y="1250317"/>
                        <a:pt x="533958" y="1281510"/>
                      </a:cubicBezTo>
                      <a:cubicBezTo>
                        <a:pt x="540274" y="1312704"/>
                        <a:pt x="570681" y="1332870"/>
                        <a:pt x="601874" y="1326554"/>
                      </a:cubicBezTo>
                      <a:cubicBezTo>
                        <a:pt x="603595" y="1326205"/>
                        <a:pt x="605299" y="1325779"/>
                        <a:pt x="606981" y="1325275"/>
                      </a:cubicBezTo>
                      <a:cubicBezTo>
                        <a:pt x="638175" y="1317655"/>
                        <a:pt x="671989" y="1307534"/>
                        <a:pt x="698778" y="1299081"/>
                      </a:cubicBezTo>
                      <a:cubicBezTo>
                        <a:pt x="725567" y="1290627"/>
                        <a:pt x="744498" y="1284198"/>
                        <a:pt x="746403" y="1283722"/>
                      </a:cubicBezTo>
                      <a:cubicBezTo>
                        <a:pt x="773549" y="1274197"/>
                        <a:pt x="798909" y="1264672"/>
                        <a:pt x="822960" y="1255028"/>
                      </a:cubicBezTo>
                      <a:cubicBezTo>
                        <a:pt x="849035" y="1266100"/>
                        <a:pt x="874633" y="1275744"/>
                        <a:pt x="900708" y="1284674"/>
                      </a:cubicBezTo>
                      <a:close/>
                      <a:moveTo>
                        <a:pt x="1053227" y="547915"/>
                      </a:moveTo>
                      <a:cubicBezTo>
                        <a:pt x="1068229" y="547915"/>
                        <a:pt x="1142524" y="551368"/>
                        <a:pt x="1142524" y="618400"/>
                      </a:cubicBezTo>
                      <a:cubicBezTo>
                        <a:pt x="1142524" y="650227"/>
                        <a:pt x="1168323" y="676027"/>
                        <a:pt x="1200150" y="676027"/>
                      </a:cubicBezTo>
                      <a:cubicBezTo>
                        <a:pt x="1231977" y="676027"/>
                        <a:pt x="1257776" y="650227"/>
                        <a:pt x="1257776" y="618400"/>
                      </a:cubicBezTo>
                      <a:cubicBezTo>
                        <a:pt x="1256072" y="513797"/>
                        <a:pt x="1169893" y="430378"/>
                        <a:pt x="1065288" y="432081"/>
                      </a:cubicBezTo>
                      <a:cubicBezTo>
                        <a:pt x="1061264" y="432148"/>
                        <a:pt x="1057240" y="432341"/>
                        <a:pt x="1053227" y="432663"/>
                      </a:cubicBezTo>
                      <a:lnTo>
                        <a:pt x="882134" y="432663"/>
                      </a:lnTo>
                      <a:lnTo>
                        <a:pt x="882134" y="406112"/>
                      </a:lnTo>
                      <a:cubicBezTo>
                        <a:pt x="883581" y="374253"/>
                        <a:pt x="858928" y="347252"/>
                        <a:pt x="827070" y="345805"/>
                      </a:cubicBezTo>
                      <a:cubicBezTo>
                        <a:pt x="795211" y="344358"/>
                        <a:pt x="768210" y="369011"/>
                        <a:pt x="766763" y="400869"/>
                      </a:cubicBezTo>
                      <a:cubicBezTo>
                        <a:pt x="766683" y="402616"/>
                        <a:pt x="766683" y="404365"/>
                        <a:pt x="766763" y="406112"/>
                      </a:cubicBezTo>
                      <a:lnTo>
                        <a:pt x="766763" y="432663"/>
                      </a:lnTo>
                      <a:lnTo>
                        <a:pt x="595551" y="432663"/>
                      </a:lnTo>
                      <a:cubicBezTo>
                        <a:pt x="491207" y="424232"/>
                        <a:pt x="399784" y="501983"/>
                        <a:pt x="391353" y="606327"/>
                      </a:cubicBezTo>
                      <a:cubicBezTo>
                        <a:pt x="391027" y="610345"/>
                        <a:pt x="390830" y="614371"/>
                        <a:pt x="390763" y="618400"/>
                      </a:cubicBezTo>
                      <a:cubicBezTo>
                        <a:pt x="390763" y="650227"/>
                        <a:pt x="416563" y="676027"/>
                        <a:pt x="448389" y="676027"/>
                      </a:cubicBezTo>
                      <a:cubicBezTo>
                        <a:pt x="480216" y="676027"/>
                        <a:pt x="506016" y="650227"/>
                        <a:pt x="506016" y="618400"/>
                      </a:cubicBezTo>
                      <a:cubicBezTo>
                        <a:pt x="506016" y="551368"/>
                        <a:pt x="580549" y="547915"/>
                        <a:pt x="595551" y="547915"/>
                      </a:cubicBezTo>
                      <a:close/>
                      <a:moveTo>
                        <a:pt x="651748" y="851406"/>
                      </a:moveTo>
                      <a:lnTo>
                        <a:pt x="995362" y="851406"/>
                      </a:lnTo>
                      <a:cubicBezTo>
                        <a:pt x="1043490" y="946293"/>
                        <a:pt x="1005583" y="1062228"/>
                        <a:pt x="910696" y="1110356"/>
                      </a:cubicBezTo>
                      <a:cubicBezTo>
                        <a:pt x="815811" y="1158481"/>
                        <a:pt x="699875" y="1120576"/>
                        <a:pt x="651748" y="1025689"/>
                      </a:cubicBezTo>
                      <a:cubicBezTo>
                        <a:pt x="623968" y="970917"/>
                        <a:pt x="623968" y="906178"/>
                        <a:pt x="651748" y="85140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F80EC"/>
                    </a:gs>
                    <a:gs pos="100000">
                      <a:srgbClr val="56CCF2"/>
                    </a:gs>
                  </a:gsLst>
                  <a:lin ang="5400000" scaled="1"/>
                </a:gradFill>
                <a:ln w="18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" name="文本框 1"/>
            <p:cNvSpPr txBox="1"/>
            <p:nvPr/>
          </p:nvSpPr>
          <p:spPr>
            <a:xfrm>
              <a:off x="2274742" y="305598"/>
              <a:ext cx="1928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核心应用系统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" name="图片 9" descr="12.9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>
            <p:custDataLst>
              <p:tags r:id="rId1"/>
            </p:custDataLst>
          </p:nvPr>
        </p:nvGrpSpPr>
        <p:grpSpPr>
          <a:xfrm>
            <a:off x="-45984" y="1"/>
            <a:ext cx="12343075" cy="6858000"/>
            <a:chOff x="-45984" y="1"/>
            <a:chExt cx="12343075" cy="68580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696554" y="-2742537"/>
              <a:ext cx="6858000" cy="12343075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软件产品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348327" y="1049287"/>
              <a:ext cx="2757339" cy="609578"/>
              <a:chOff x="528481" y="1173562"/>
              <a:chExt cx="2757339" cy="609578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528481" y="1173562"/>
                <a:ext cx="2757339" cy="400110"/>
                <a:chOff x="555349" y="1495701"/>
                <a:chExt cx="2545248" cy="400110"/>
              </a:xfrm>
            </p:grpSpPr>
            <p:sp>
              <p:nvSpPr>
                <p:cNvPr id="10" name="文本框 9"/>
                <p:cNvSpPr txBox="1"/>
                <p:nvPr/>
              </p:nvSpPr>
              <p:spPr>
                <a:xfrm>
                  <a:off x="863412" y="1495701"/>
                  <a:ext cx="223718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2000" b="1" kern="0" dirty="0">
                      <a:solidFill>
                        <a:srgbClr val="0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管网智能分析系统</a:t>
                  </a:r>
                  <a:endParaRPr lang="zh-CN" altLang="en-US" sz="2000" b="1" kern="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11" name="组合 10"/>
                <p:cNvGrpSpPr/>
                <p:nvPr/>
              </p:nvGrpSpPr>
              <p:grpSpPr>
                <a:xfrm>
                  <a:off x="555349" y="1607929"/>
                  <a:ext cx="252360" cy="163753"/>
                  <a:chOff x="682007" y="2696573"/>
                  <a:chExt cx="252360" cy="163753"/>
                </a:xfrm>
              </p:grpSpPr>
              <p:sp>
                <p:nvSpPr>
                  <p:cNvPr id="12" name="等腰三角形 11"/>
                  <p:cNvSpPr/>
                  <p:nvPr/>
                </p:nvSpPr>
                <p:spPr>
                  <a:xfrm rot="5400000">
                    <a:off x="767425" y="2693384"/>
                    <a:ext cx="163753" cy="170131"/>
                  </a:xfrm>
                  <a:prstGeom prst="triangle">
                    <a:avLst/>
                  </a:prstGeom>
                  <a:solidFill>
                    <a:srgbClr val="56CC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" name="等腰三角形 13"/>
                  <p:cNvSpPr/>
                  <p:nvPr/>
                </p:nvSpPr>
                <p:spPr>
                  <a:xfrm rot="5400000">
                    <a:off x="684671" y="2703849"/>
                    <a:ext cx="136799" cy="142127"/>
                  </a:xfrm>
                  <a:prstGeom prst="triangle">
                    <a:avLst/>
                  </a:prstGeom>
                  <a:solidFill>
                    <a:srgbClr val="56CC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sp>
            <p:nvSpPr>
              <p:cNvPr id="8" name="文本框 7"/>
              <p:cNvSpPr txBox="1"/>
              <p:nvPr/>
            </p:nvSpPr>
            <p:spPr>
              <a:xfrm>
                <a:off x="862213" y="1552308"/>
                <a:ext cx="242360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yanmar Text" panose="020B0502040204020203" pitchFamily="34" charset="0"/>
                  </a:rPr>
                  <a:t>Pipe network intelligent analysis system</a:t>
                </a:r>
                <a:endPara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yanmar Text" panose="020B0502040204020203" pitchFamily="34" charset="0"/>
                </a:endParaRP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 rot="16200000" flipV="1">
              <a:off x="5669128" y="2771583"/>
              <a:ext cx="686431" cy="1823487"/>
              <a:chOff x="5479227" y="1978907"/>
              <a:chExt cx="1164944" cy="3404440"/>
            </a:xfrm>
          </p:grpSpPr>
          <p:grpSp>
            <p:nvGrpSpPr>
              <p:cNvPr id="120" name="组合 119"/>
              <p:cNvGrpSpPr/>
              <p:nvPr/>
            </p:nvGrpSpPr>
            <p:grpSpPr>
              <a:xfrm rot="5400000">
                <a:off x="4476440" y="3176355"/>
                <a:ext cx="3015122" cy="1009547"/>
                <a:chOff x="3630720" y="2272664"/>
                <a:chExt cx="4930560" cy="1490924"/>
              </a:xfrm>
            </p:grpSpPr>
            <p:sp>
              <p:nvSpPr>
                <p:cNvPr id="123" name="任意多边形: 形状 122"/>
                <p:cNvSpPr/>
                <p:nvPr/>
              </p:nvSpPr>
              <p:spPr>
                <a:xfrm>
                  <a:off x="3630720" y="2272664"/>
                  <a:ext cx="4930560" cy="1490924"/>
                </a:xfrm>
                <a:custGeom>
                  <a:avLst/>
                  <a:gdLst>
                    <a:gd name="connsiteX0" fmla="*/ 2678106 w 5356211"/>
                    <a:gd name="connsiteY0" fmla="*/ 0 h 1619634"/>
                    <a:gd name="connsiteX1" fmla="*/ 2866997 w 5356211"/>
                    <a:gd name="connsiteY1" fmla="*/ 252601 h 1619634"/>
                    <a:gd name="connsiteX2" fmla="*/ 5244848 w 5356211"/>
                    <a:gd name="connsiteY2" fmla="*/ 1605483 h 1619634"/>
                    <a:gd name="connsiteX3" fmla="*/ 5356211 w 5356211"/>
                    <a:gd name="connsiteY3" fmla="*/ 1619634 h 1619634"/>
                    <a:gd name="connsiteX4" fmla="*/ 0 w 5356211"/>
                    <a:gd name="connsiteY4" fmla="*/ 1619634 h 1619634"/>
                    <a:gd name="connsiteX5" fmla="*/ 111363 w 5356211"/>
                    <a:gd name="connsiteY5" fmla="*/ 1605483 h 1619634"/>
                    <a:gd name="connsiteX6" fmla="*/ 2489214 w 5356211"/>
                    <a:gd name="connsiteY6" fmla="*/ 252601 h 1619634"/>
                    <a:gd name="connsiteX7" fmla="*/ 2678106 w 5356211"/>
                    <a:gd name="connsiteY7" fmla="*/ 0 h 1619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56211" h="1619634">
                      <a:moveTo>
                        <a:pt x="2678106" y="0"/>
                      </a:moveTo>
                      <a:lnTo>
                        <a:pt x="2866997" y="252601"/>
                      </a:lnTo>
                      <a:cubicBezTo>
                        <a:pt x="3453804" y="963647"/>
                        <a:pt x="4291651" y="1459837"/>
                        <a:pt x="5244848" y="1605483"/>
                      </a:cubicBezTo>
                      <a:lnTo>
                        <a:pt x="5356211" y="1619634"/>
                      </a:lnTo>
                      <a:lnTo>
                        <a:pt x="0" y="1619634"/>
                      </a:lnTo>
                      <a:lnTo>
                        <a:pt x="111363" y="1605483"/>
                      </a:lnTo>
                      <a:cubicBezTo>
                        <a:pt x="1064560" y="1459837"/>
                        <a:pt x="1902407" y="963647"/>
                        <a:pt x="2489214" y="252601"/>
                      </a:cubicBezTo>
                      <a:lnTo>
                        <a:pt x="2678106" y="0"/>
                      </a:lnTo>
                      <a:close/>
                    </a:path>
                  </a:pathLst>
                </a:custGeom>
                <a:gradFill>
                  <a:gsLst>
                    <a:gs pos="50000">
                      <a:schemeClr val="accent1">
                        <a:alpha val="20000"/>
                      </a:schemeClr>
                    </a:gs>
                    <a:gs pos="0">
                      <a:schemeClr val="bg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latinLnBrk="1"/>
                  <a:endParaRPr lang="zh-CN" altLang="en-US" ker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24" name="任意多边形: 形状 123"/>
                <p:cNvSpPr/>
                <p:nvPr/>
              </p:nvSpPr>
              <p:spPr>
                <a:xfrm>
                  <a:off x="4229102" y="2528846"/>
                  <a:ext cx="3733798" cy="1129042"/>
                </a:xfrm>
                <a:custGeom>
                  <a:avLst/>
                  <a:gdLst>
                    <a:gd name="connsiteX0" fmla="*/ 2678106 w 5356211"/>
                    <a:gd name="connsiteY0" fmla="*/ 0 h 1619634"/>
                    <a:gd name="connsiteX1" fmla="*/ 2866997 w 5356211"/>
                    <a:gd name="connsiteY1" fmla="*/ 252601 h 1619634"/>
                    <a:gd name="connsiteX2" fmla="*/ 5244848 w 5356211"/>
                    <a:gd name="connsiteY2" fmla="*/ 1605483 h 1619634"/>
                    <a:gd name="connsiteX3" fmla="*/ 5356211 w 5356211"/>
                    <a:gd name="connsiteY3" fmla="*/ 1619634 h 1619634"/>
                    <a:gd name="connsiteX4" fmla="*/ 0 w 5356211"/>
                    <a:gd name="connsiteY4" fmla="*/ 1619634 h 1619634"/>
                    <a:gd name="connsiteX5" fmla="*/ 111363 w 5356211"/>
                    <a:gd name="connsiteY5" fmla="*/ 1605483 h 1619634"/>
                    <a:gd name="connsiteX6" fmla="*/ 2489214 w 5356211"/>
                    <a:gd name="connsiteY6" fmla="*/ 252601 h 1619634"/>
                    <a:gd name="connsiteX7" fmla="*/ 2678106 w 5356211"/>
                    <a:gd name="connsiteY7" fmla="*/ 0 h 1619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56211" h="1619634">
                      <a:moveTo>
                        <a:pt x="2678106" y="0"/>
                      </a:moveTo>
                      <a:lnTo>
                        <a:pt x="2866997" y="252601"/>
                      </a:lnTo>
                      <a:cubicBezTo>
                        <a:pt x="3453804" y="963647"/>
                        <a:pt x="4291651" y="1459837"/>
                        <a:pt x="5244848" y="1605483"/>
                      </a:cubicBezTo>
                      <a:lnTo>
                        <a:pt x="5356211" y="1619634"/>
                      </a:lnTo>
                      <a:lnTo>
                        <a:pt x="0" y="1619634"/>
                      </a:lnTo>
                      <a:lnTo>
                        <a:pt x="111363" y="1605483"/>
                      </a:lnTo>
                      <a:cubicBezTo>
                        <a:pt x="1064560" y="1459837"/>
                        <a:pt x="1902407" y="963647"/>
                        <a:pt x="2489214" y="252601"/>
                      </a:cubicBezTo>
                      <a:lnTo>
                        <a:pt x="2678106" y="0"/>
                      </a:lnTo>
                      <a:close/>
                    </a:path>
                  </a:pathLst>
                </a:custGeom>
                <a:gradFill>
                  <a:gsLst>
                    <a:gs pos="50000">
                      <a:schemeClr val="accent1">
                        <a:alpha val="20000"/>
                      </a:schemeClr>
                    </a:gs>
                    <a:gs pos="0">
                      <a:schemeClr val="bg1">
                        <a:alpha val="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latinLnBrk="1"/>
                  <a:endParaRPr lang="zh-CN" altLang="en-US" ker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</p:grpSp>
          <p:sp>
            <p:nvSpPr>
              <p:cNvPr id="121" name="任意多边形: 形状 120"/>
              <p:cNvSpPr/>
              <p:nvPr/>
            </p:nvSpPr>
            <p:spPr>
              <a:xfrm rot="5400000">
                <a:off x="5276967" y="4016144"/>
                <a:ext cx="1637707" cy="1096700"/>
              </a:xfrm>
              <a:custGeom>
                <a:avLst/>
                <a:gdLst>
                  <a:gd name="connsiteX0" fmla="*/ 2678106 w 5356211"/>
                  <a:gd name="connsiteY0" fmla="*/ 0 h 1619634"/>
                  <a:gd name="connsiteX1" fmla="*/ 2866997 w 5356211"/>
                  <a:gd name="connsiteY1" fmla="*/ 252601 h 1619634"/>
                  <a:gd name="connsiteX2" fmla="*/ 5244848 w 5356211"/>
                  <a:gd name="connsiteY2" fmla="*/ 1605483 h 1619634"/>
                  <a:gd name="connsiteX3" fmla="*/ 5356211 w 5356211"/>
                  <a:gd name="connsiteY3" fmla="*/ 1619634 h 1619634"/>
                  <a:gd name="connsiteX4" fmla="*/ 0 w 5356211"/>
                  <a:gd name="connsiteY4" fmla="*/ 1619634 h 1619634"/>
                  <a:gd name="connsiteX5" fmla="*/ 111363 w 5356211"/>
                  <a:gd name="connsiteY5" fmla="*/ 1605483 h 1619634"/>
                  <a:gd name="connsiteX6" fmla="*/ 2489214 w 5356211"/>
                  <a:gd name="connsiteY6" fmla="*/ 252601 h 1619634"/>
                  <a:gd name="connsiteX7" fmla="*/ 2678106 w 5356211"/>
                  <a:gd name="connsiteY7" fmla="*/ 0 h 1619634"/>
                  <a:gd name="connsiteX0-1" fmla="*/ 2678106 w 5356211"/>
                  <a:gd name="connsiteY0-2" fmla="*/ 0 h 1619634"/>
                  <a:gd name="connsiteX1-3" fmla="*/ 2866997 w 5356211"/>
                  <a:gd name="connsiteY1-4" fmla="*/ 252601 h 1619634"/>
                  <a:gd name="connsiteX2-5" fmla="*/ 5244848 w 5356211"/>
                  <a:gd name="connsiteY2-6" fmla="*/ 1605483 h 1619634"/>
                  <a:gd name="connsiteX3-7" fmla="*/ 5356211 w 5356211"/>
                  <a:gd name="connsiteY3-8" fmla="*/ 1619634 h 1619634"/>
                  <a:gd name="connsiteX4-9" fmla="*/ 0 w 5356211"/>
                  <a:gd name="connsiteY4-10" fmla="*/ 1619634 h 1619634"/>
                  <a:gd name="connsiteX5-11" fmla="*/ 111363 w 5356211"/>
                  <a:gd name="connsiteY5-12" fmla="*/ 1605483 h 1619634"/>
                  <a:gd name="connsiteX6-13" fmla="*/ 2489214 w 5356211"/>
                  <a:gd name="connsiteY6-14" fmla="*/ 252601 h 1619634"/>
                  <a:gd name="connsiteX7-15" fmla="*/ 2769546 w 5356211"/>
                  <a:gd name="connsiteY7-16" fmla="*/ 91440 h 1619634"/>
                  <a:gd name="connsiteX0-17" fmla="*/ 2678106 w 5356211"/>
                  <a:gd name="connsiteY0-18" fmla="*/ 0 h 1619634"/>
                  <a:gd name="connsiteX1-19" fmla="*/ 2866997 w 5356211"/>
                  <a:gd name="connsiteY1-20" fmla="*/ 252601 h 1619634"/>
                  <a:gd name="connsiteX2-21" fmla="*/ 5244848 w 5356211"/>
                  <a:gd name="connsiteY2-22" fmla="*/ 1605483 h 1619634"/>
                  <a:gd name="connsiteX3-23" fmla="*/ 5356211 w 5356211"/>
                  <a:gd name="connsiteY3-24" fmla="*/ 1619634 h 1619634"/>
                  <a:gd name="connsiteX4-25" fmla="*/ 0 w 5356211"/>
                  <a:gd name="connsiteY4-26" fmla="*/ 1619634 h 1619634"/>
                  <a:gd name="connsiteX5-27" fmla="*/ 111363 w 5356211"/>
                  <a:gd name="connsiteY5-28" fmla="*/ 1605483 h 1619634"/>
                  <a:gd name="connsiteX6-29" fmla="*/ 2489214 w 5356211"/>
                  <a:gd name="connsiteY6-30" fmla="*/ 252601 h 1619634"/>
                  <a:gd name="connsiteX0-31" fmla="*/ 2678106 w 5356211"/>
                  <a:gd name="connsiteY0-32" fmla="*/ 0 h 1619634"/>
                  <a:gd name="connsiteX1-33" fmla="*/ 2866997 w 5356211"/>
                  <a:gd name="connsiteY1-34" fmla="*/ 252601 h 1619634"/>
                  <a:gd name="connsiteX2-35" fmla="*/ 5244848 w 5356211"/>
                  <a:gd name="connsiteY2-36" fmla="*/ 1605483 h 1619634"/>
                  <a:gd name="connsiteX3-37" fmla="*/ 5356211 w 5356211"/>
                  <a:gd name="connsiteY3-38" fmla="*/ 1619634 h 1619634"/>
                  <a:gd name="connsiteX4-39" fmla="*/ 0 w 5356211"/>
                  <a:gd name="connsiteY4-40" fmla="*/ 1619634 h 1619634"/>
                  <a:gd name="connsiteX5-41" fmla="*/ 111363 w 5356211"/>
                  <a:gd name="connsiteY5-42" fmla="*/ 1605483 h 1619634"/>
                  <a:gd name="connsiteX0-43" fmla="*/ 2566743 w 5244848"/>
                  <a:gd name="connsiteY0-44" fmla="*/ 0 h 1619634"/>
                  <a:gd name="connsiteX1-45" fmla="*/ 2755634 w 5244848"/>
                  <a:gd name="connsiteY1-46" fmla="*/ 252601 h 1619634"/>
                  <a:gd name="connsiteX2-47" fmla="*/ 5133485 w 5244848"/>
                  <a:gd name="connsiteY2-48" fmla="*/ 1605483 h 1619634"/>
                  <a:gd name="connsiteX3-49" fmla="*/ 5244848 w 5244848"/>
                  <a:gd name="connsiteY3-50" fmla="*/ 1619634 h 1619634"/>
                  <a:gd name="connsiteX4-51" fmla="*/ 0 w 5244848"/>
                  <a:gd name="connsiteY4-52" fmla="*/ 1605483 h 1619634"/>
                  <a:gd name="connsiteX0-53" fmla="*/ -1 w 2678104"/>
                  <a:gd name="connsiteY0-54" fmla="*/ 0 h 1619634"/>
                  <a:gd name="connsiteX1-55" fmla="*/ 188890 w 2678104"/>
                  <a:gd name="connsiteY1-56" fmla="*/ 252601 h 1619634"/>
                  <a:gd name="connsiteX2-57" fmla="*/ 2566741 w 2678104"/>
                  <a:gd name="connsiteY2-58" fmla="*/ 1605483 h 1619634"/>
                  <a:gd name="connsiteX3-59" fmla="*/ 2678104 w 2678104"/>
                  <a:gd name="connsiteY3-60" fmla="*/ 1619634 h 161963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78104" h="1619634">
                    <a:moveTo>
                      <a:pt x="-1" y="0"/>
                    </a:moveTo>
                    <a:lnTo>
                      <a:pt x="188890" y="252601"/>
                    </a:lnTo>
                    <a:cubicBezTo>
                      <a:pt x="775697" y="963647"/>
                      <a:pt x="1613544" y="1459837"/>
                      <a:pt x="2566741" y="1605483"/>
                    </a:cubicBezTo>
                    <a:lnTo>
                      <a:pt x="2678104" y="1619634"/>
                    </a:lnTo>
                  </a:path>
                </a:pathLst>
              </a:custGeom>
              <a:noFill/>
              <a:ln w="254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head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任意多边形: 形状 121"/>
              <p:cNvSpPr/>
              <p:nvPr/>
            </p:nvSpPr>
            <p:spPr>
              <a:xfrm rot="5400000" flipH="1">
                <a:off x="4458113" y="3068265"/>
                <a:ext cx="3275415" cy="1096700"/>
              </a:xfrm>
              <a:custGeom>
                <a:avLst/>
                <a:gdLst>
                  <a:gd name="connsiteX0" fmla="*/ 2678106 w 5356211"/>
                  <a:gd name="connsiteY0" fmla="*/ 0 h 1619634"/>
                  <a:gd name="connsiteX1" fmla="*/ 2866997 w 5356211"/>
                  <a:gd name="connsiteY1" fmla="*/ 252601 h 1619634"/>
                  <a:gd name="connsiteX2" fmla="*/ 5244848 w 5356211"/>
                  <a:gd name="connsiteY2" fmla="*/ 1605483 h 1619634"/>
                  <a:gd name="connsiteX3" fmla="*/ 5356211 w 5356211"/>
                  <a:gd name="connsiteY3" fmla="*/ 1619634 h 1619634"/>
                  <a:gd name="connsiteX4" fmla="*/ 0 w 5356211"/>
                  <a:gd name="connsiteY4" fmla="*/ 1619634 h 1619634"/>
                  <a:gd name="connsiteX5" fmla="*/ 111363 w 5356211"/>
                  <a:gd name="connsiteY5" fmla="*/ 1605483 h 1619634"/>
                  <a:gd name="connsiteX6" fmla="*/ 2489214 w 5356211"/>
                  <a:gd name="connsiteY6" fmla="*/ 252601 h 1619634"/>
                  <a:gd name="connsiteX7" fmla="*/ 2678106 w 5356211"/>
                  <a:gd name="connsiteY7" fmla="*/ 0 h 1619634"/>
                  <a:gd name="connsiteX0-1" fmla="*/ 2678106 w 5356211"/>
                  <a:gd name="connsiteY0-2" fmla="*/ 0 h 1619634"/>
                  <a:gd name="connsiteX1-3" fmla="*/ 2866997 w 5356211"/>
                  <a:gd name="connsiteY1-4" fmla="*/ 252601 h 1619634"/>
                  <a:gd name="connsiteX2-5" fmla="*/ 5244848 w 5356211"/>
                  <a:gd name="connsiteY2-6" fmla="*/ 1605483 h 1619634"/>
                  <a:gd name="connsiteX3-7" fmla="*/ 5356211 w 5356211"/>
                  <a:gd name="connsiteY3-8" fmla="*/ 1619634 h 1619634"/>
                  <a:gd name="connsiteX4-9" fmla="*/ 0 w 5356211"/>
                  <a:gd name="connsiteY4-10" fmla="*/ 1619634 h 1619634"/>
                  <a:gd name="connsiteX5-11" fmla="*/ 111363 w 5356211"/>
                  <a:gd name="connsiteY5-12" fmla="*/ 1605483 h 1619634"/>
                  <a:gd name="connsiteX6-13" fmla="*/ 2489214 w 5356211"/>
                  <a:gd name="connsiteY6-14" fmla="*/ 252601 h 1619634"/>
                  <a:gd name="connsiteX7-15" fmla="*/ 2769546 w 5356211"/>
                  <a:gd name="connsiteY7-16" fmla="*/ 91440 h 1619634"/>
                  <a:gd name="connsiteX0-17" fmla="*/ 2678106 w 5356211"/>
                  <a:gd name="connsiteY0-18" fmla="*/ 0 h 1619634"/>
                  <a:gd name="connsiteX1-19" fmla="*/ 2866997 w 5356211"/>
                  <a:gd name="connsiteY1-20" fmla="*/ 252601 h 1619634"/>
                  <a:gd name="connsiteX2-21" fmla="*/ 5244848 w 5356211"/>
                  <a:gd name="connsiteY2-22" fmla="*/ 1605483 h 1619634"/>
                  <a:gd name="connsiteX3-23" fmla="*/ 5356211 w 5356211"/>
                  <a:gd name="connsiteY3-24" fmla="*/ 1619634 h 1619634"/>
                  <a:gd name="connsiteX4-25" fmla="*/ 0 w 5356211"/>
                  <a:gd name="connsiteY4-26" fmla="*/ 1619634 h 1619634"/>
                  <a:gd name="connsiteX5-27" fmla="*/ 111363 w 5356211"/>
                  <a:gd name="connsiteY5-28" fmla="*/ 1605483 h 1619634"/>
                  <a:gd name="connsiteX6-29" fmla="*/ 2489214 w 5356211"/>
                  <a:gd name="connsiteY6-30" fmla="*/ 252601 h 1619634"/>
                  <a:gd name="connsiteX0-31" fmla="*/ 2678106 w 5356211"/>
                  <a:gd name="connsiteY0-32" fmla="*/ 0 h 1619634"/>
                  <a:gd name="connsiteX1-33" fmla="*/ 2866997 w 5356211"/>
                  <a:gd name="connsiteY1-34" fmla="*/ 252601 h 1619634"/>
                  <a:gd name="connsiteX2-35" fmla="*/ 5244848 w 5356211"/>
                  <a:gd name="connsiteY2-36" fmla="*/ 1605483 h 1619634"/>
                  <a:gd name="connsiteX3-37" fmla="*/ 5356211 w 5356211"/>
                  <a:gd name="connsiteY3-38" fmla="*/ 1619634 h 1619634"/>
                  <a:gd name="connsiteX4-39" fmla="*/ 0 w 5356211"/>
                  <a:gd name="connsiteY4-40" fmla="*/ 1619634 h 1619634"/>
                  <a:gd name="connsiteX5-41" fmla="*/ 111363 w 5356211"/>
                  <a:gd name="connsiteY5-42" fmla="*/ 1605483 h 161963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5356211" h="1619634">
                    <a:moveTo>
                      <a:pt x="2678106" y="0"/>
                    </a:moveTo>
                    <a:lnTo>
                      <a:pt x="2866997" y="252601"/>
                    </a:lnTo>
                    <a:cubicBezTo>
                      <a:pt x="3453804" y="963647"/>
                      <a:pt x="4291651" y="1459837"/>
                      <a:pt x="5244848" y="1605483"/>
                    </a:cubicBezTo>
                    <a:lnTo>
                      <a:pt x="5356211" y="1619634"/>
                    </a:lnTo>
                    <a:lnTo>
                      <a:pt x="0" y="1619634"/>
                    </a:lnTo>
                    <a:lnTo>
                      <a:pt x="111363" y="1605483"/>
                    </a:lnTo>
                  </a:path>
                </a:pathLst>
              </a:custGeom>
              <a:noFill/>
              <a:ln w="254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head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5" name="椭圆 114"/>
            <p:cNvSpPr/>
            <p:nvPr/>
          </p:nvSpPr>
          <p:spPr>
            <a:xfrm>
              <a:off x="3496962" y="5346846"/>
              <a:ext cx="5140411" cy="786767"/>
            </a:xfrm>
            <a:prstGeom prst="ellipse">
              <a:avLst/>
            </a:prstGeom>
            <a:noFill/>
            <a:ln w="19050">
              <a:gradFill>
                <a:gsLst>
                  <a:gs pos="26000">
                    <a:schemeClr val="bg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梯形 322"/>
            <p:cNvSpPr/>
            <p:nvPr/>
          </p:nvSpPr>
          <p:spPr>
            <a:xfrm rot="10800000" flipV="1">
              <a:off x="2133114" y="5314277"/>
              <a:ext cx="7925772" cy="819335"/>
            </a:xfrm>
            <a:custGeom>
              <a:avLst/>
              <a:gdLst>
                <a:gd name="connsiteX0" fmla="*/ 0 w 965390"/>
                <a:gd name="connsiteY0" fmla="*/ 697627 h 697627"/>
                <a:gd name="connsiteX1" fmla="*/ 174407 w 965390"/>
                <a:gd name="connsiteY1" fmla="*/ 0 h 697627"/>
                <a:gd name="connsiteX2" fmla="*/ 790983 w 965390"/>
                <a:gd name="connsiteY2" fmla="*/ 0 h 697627"/>
                <a:gd name="connsiteX3" fmla="*/ 965390 w 965390"/>
                <a:gd name="connsiteY3" fmla="*/ 697627 h 697627"/>
                <a:gd name="connsiteX4" fmla="*/ 0 w 965390"/>
                <a:gd name="connsiteY4" fmla="*/ 697627 h 697627"/>
                <a:gd name="connsiteX0-1" fmla="*/ 0 w 965390"/>
                <a:gd name="connsiteY0-2" fmla="*/ 697627 h 697627"/>
                <a:gd name="connsiteX1-3" fmla="*/ 174407 w 965390"/>
                <a:gd name="connsiteY1-4" fmla="*/ 0 h 697627"/>
                <a:gd name="connsiteX2-5" fmla="*/ 790983 w 965390"/>
                <a:gd name="connsiteY2-6" fmla="*/ 0 h 697627"/>
                <a:gd name="connsiteX3-7" fmla="*/ 965390 w 965390"/>
                <a:gd name="connsiteY3-8" fmla="*/ 697627 h 697627"/>
                <a:gd name="connsiteX4-9" fmla="*/ 0 w 965390"/>
                <a:gd name="connsiteY4-10" fmla="*/ 697627 h 697627"/>
                <a:gd name="connsiteX0-11" fmla="*/ 0 w 965390"/>
                <a:gd name="connsiteY0-12" fmla="*/ 697627 h 697627"/>
                <a:gd name="connsiteX1-13" fmla="*/ 174407 w 965390"/>
                <a:gd name="connsiteY1-14" fmla="*/ 0 h 697627"/>
                <a:gd name="connsiteX2-15" fmla="*/ 790983 w 965390"/>
                <a:gd name="connsiteY2-16" fmla="*/ 0 h 697627"/>
                <a:gd name="connsiteX3-17" fmla="*/ 965390 w 965390"/>
                <a:gd name="connsiteY3-18" fmla="*/ 697627 h 697627"/>
                <a:gd name="connsiteX4-19" fmla="*/ 0 w 965390"/>
                <a:gd name="connsiteY4-20" fmla="*/ 697627 h 697627"/>
                <a:gd name="connsiteX0-21" fmla="*/ 0 w 965390"/>
                <a:gd name="connsiteY0-22" fmla="*/ 697627 h 697627"/>
                <a:gd name="connsiteX1-23" fmla="*/ 174407 w 965390"/>
                <a:gd name="connsiteY1-24" fmla="*/ 0 h 697627"/>
                <a:gd name="connsiteX2-25" fmla="*/ 790983 w 965390"/>
                <a:gd name="connsiteY2-26" fmla="*/ 0 h 697627"/>
                <a:gd name="connsiteX3-27" fmla="*/ 965390 w 965390"/>
                <a:gd name="connsiteY3-28" fmla="*/ 697627 h 697627"/>
                <a:gd name="connsiteX4-29" fmla="*/ 0 w 965390"/>
                <a:gd name="connsiteY4-30" fmla="*/ 697627 h 697627"/>
                <a:gd name="connsiteX0-31" fmla="*/ 0 w 965390"/>
                <a:gd name="connsiteY0-32" fmla="*/ 697627 h 697627"/>
                <a:gd name="connsiteX1-33" fmla="*/ 174407 w 965390"/>
                <a:gd name="connsiteY1-34" fmla="*/ 0 h 697627"/>
                <a:gd name="connsiteX2-35" fmla="*/ 790983 w 965390"/>
                <a:gd name="connsiteY2-36" fmla="*/ 0 h 697627"/>
                <a:gd name="connsiteX3-37" fmla="*/ 965390 w 965390"/>
                <a:gd name="connsiteY3-38" fmla="*/ 697627 h 697627"/>
                <a:gd name="connsiteX4-39" fmla="*/ 0 w 965390"/>
                <a:gd name="connsiteY4-40" fmla="*/ 697627 h 697627"/>
                <a:gd name="connsiteX0-41" fmla="*/ 0 w 965390"/>
                <a:gd name="connsiteY0-42" fmla="*/ 697627 h 697627"/>
                <a:gd name="connsiteX1-43" fmla="*/ 174407 w 965390"/>
                <a:gd name="connsiteY1-44" fmla="*/ 0 h 697627"/>
                <a:gd name="connsiteX2-45" fmla="*/ 745261 w 965390"/>
                <a:gd name="connsiteY2-46" fmla="*/ 0 h 697627"/>
                <a:gd name="connsiteX3-47" fmla="*/ 965390 w 965390"/>
                <a:gd name="connsiteY3-48" fmla="*/ 697627 h 697627"/>
                <a:gd name="connsiteX4-49" fmla="*/ 0 w 965390"/>
                <a:gd name="connsiteY4-50" fmla="*/ 697627 h 697627"/>
                <a:gd name="connsiteX0-51" fmla="*/ 0 w 965390"/>
                <a:gd name="connsiteY0-52" fmla="*/ 697627 h 697627"/>
                <a:gd name="connsiteX1-53" fmla="*/ 197267 w 965390"/>
                <a:gd name="connsiteY1-54" fmla="*/ 0 h 697627"/>
                <a:gd name="connsiteX2-55" fmla="*/ 745261 w 965390"/>
                <a:gd name="connsiteY2-56" fmla="*/ 0 h 697627"/>
                <a:gd name="connsiteX3-57" fmla="*/ 965390 w 965390"/>
                <a:gd name="connsiteY3-58" fmla="*/ 697627 h 697627"/>
                <a:gd name="connsiteX4-59" fmla="*/ 0 w 965390"/>
                <a:gd name="connsiteY4-60" fmla="*/ 697627 h 6976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5390" h="697627">
                  <a:moveTo>
                    <a:pt x="0" y="697627"/>
                  </a:moveTo>
                  <a:cubicBezTo>
                    <a:pt x="142112" y="493080"/>
                    <a:pt x="223106" y="307190"/>
                    <a:pt x="197267" y="0"/>
                  </a:cubicBezTo>
                  <a:lnTo>
                    <a:pt x="745261" y="0"/>
                  </a:lnTo>
                  <a:cubicBezTo>
                    <a:pt x="747414" y="269867"/>
                    <a:pt x="823278" y="399774"/>
                    <a:pt x="965390" y="697627"/>
                  </a:cubicBezTo>
                  <a:lnTo>
                    <a:pt x="0" y="697627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5A9AF0">
                    <a:alpha val="0"/>
                  </a:srgbClr>
                </a:gs>
                <a:gs pos="55000">
                  <a:srgbClr val="5A9AF0">
                    <a:alpha val="10000"/>
                  </a:srgbClr>
                </a:gs>
                <a:gs pos="2000">
                  <a:srgbClr val="5A9AF0">
                    <a:alpha val="0"/>
                  </a:srgbClr>
                </a:gs>
              </a:gsLst>
              <a:lin ang="5400000" scaled="1"/>
              <a:tileRect/>
            </a:gradFill>
            <a:ln>
              <a:gradFill flip="none" rotWithShape="1">
                <a:gsLst>
                  <a:gs pos="50500">
                    <a:srgbClr val="D5E5FB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2428885" y="5541598"/>
              <a:ext cx="7166919" cy="1157134"/>
            </a:xfrm>
            <a:prstGeom prst="ellipse">
              <a:avLst/>
            </a:prstGeom>
            <a:noFill/>
            <a:ln w="19050">
              <a:gradFill>
                <a:gsLst>
                  <a:gs pos="26000">
                    <a:schemeClr val="bg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椭圆 117"/>
            <p:cNvSpPr/>
            <p:nvPr/>
          </p:nvSpPr>
          <p:spPr>
            <a:xfrm>
              <a:off x="3545747" y="5362794"/>
              <a:ext cx="5091626" cy="754869"/>
            </a:xfrm>
            <a:prstGeom prst="ellipse">
              <a:avLst/>
            </a:prstGeom>
            <a:gradFill>
              <a:gsLst>
                <a:gs pos="26000">
                  <a:schemeClr val="bg1">
                    <a:alpha val="0"/>
                  </a:schemeClr>
                </a:gs>
                <a:gs pos="100000">
                  <a:srgbClr val="5A9AF0">
                    <a:alpha val="15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5" name="组合 124"/>
            <p:cNvGrpSpPr/>
            <p:nvPr/>
          </p:nvGrpSpPr>
          <p:grpSpPr>
            <a:xfrm rot="16200000" flipV="1">
              <a:off x="5714796" y="5032405"/>
              <a:ext cx="913484" cy="2426646"/>
              <a:chOff x="5479227" y="1978907"/>
              <a:chExt cx="1164944" cy="3404440"/>
            </a:xfrm>
          </p:grpSpPr>
          <p:grpSp>
            <p:nvGrpSpPr>
              <p:cNvPr id="126" name="组合 125"/>
              <p:cNvGrpSpPr/>
              <p:nvPr/>
            </p:nvGrpSpPr>
            <p:grpSpPr>
              <a:xfrm rot="5400000">
                <a:off x="4476440" y="3176355"/>
                <a:ext cx="3015122" cy="1009547"/>
                <a:chOff x="3630720" y="2272664"/>
                <a:chExt cx="4930560" cy="1490924"/>
              </a:xfrm>
            </p:grpSpPr>
            <p:sp>
              <p:nvSpPr>
                <p:cNvPr id="129" name="任意多边形: 形状 128"/>
                <p:cNvSpPr/>
                <p:nvPr/>
              </p:nvSpPr>
              <p:spPr>
                <a:xfrm>
                  <a:off x="3630720" y="2272664"/>
                  <a:ext cx="4930560" cy="1490924"/>
                </a:xfrm>
                <a:custGeom>
                  <a:avLst/>
                  <a:gdLst>
                    <a:gd name="connsiteX0" fmla="*/ 2678106 w 5356211"/>
                    <a:gd name="connsiteY0" fmla="*/ 0 h 1619634"/>
                    <a:gd name="connsiteX1" fmla="*/ 2866997 w 5356211"/>
                    <a:gd name="connsiteY1" fmla="*/ 252601 h 1619634"/>
                    <a:gd name="connsiteX2" fmla="*/ 5244848 w 5356211"/>
                    <a:gd name="connsiteY2" fmla="*/ 1605483 h 1619634"/>
                    <a:gd name="connsiteX3" fmla="*/ 5356211 w 5356211"/>
                    <a:gd name="connsiteY3" fmla="*/ 1619634 h 1619634"/>
                    <a:gd name="connsiteX4" fmla="*/ 0 w 5356211"/>
                    <a:gd name="connsiteY4" fmla="*/ 1619634 h 1619634"/>
                    <a:gd name="connsiteX5" fmla="*/ 111363 w 5356211"/>
                    <a:gd name="connsiteY5" fmla="*/ 1605483 h 1619634"/>
                    <a:gd name="connsiteX6" fmla="*/ 2489214 w 5356211"/>
                    <a:gd name="connsiteY6" fmla="*/ 252601 h 1619634"/>
                    <a:gd name="connsiteX7" fmla="*/ 2678106 w 5356211"/>
                    <a:gd name="connsiteY7" fmla="*/ 0 h 1619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56211" h="1619634">
                      <a:moveTo>
                        <a:pt x="2678106" y="0"/>
                      </a:moveTo>
                      <a:lnTo>
                        <a:pt x="2866997" y="252601"/>
                      </a:lnTo>
                      <a:cubicBezTo>
                        <a:pt x="3453804" y="963647"/>
                        <a:pt x="4291651" y="1459837"/>
                        <a:pt x="5244848" y="1605483"/>
                      </a:cubicBezTo>
                      <a:lnTo>
                        <a:pt x="5356211" y="1619634"/>
                      </a:lnTo>
                      <a:lnTo>
                        <a:pt x="0" y="1619634"/>
                      </a:lnTo>
                      <a:lnTo>
                        <a:pt x="111363" y="1605483"/>
                      </a:lnTo>
                      <a:cubicBezTo>
                        <a:pt x="1064560" y="1459837"/>
                        <a:pt x="1902407" y="963647"/>
                        <a:pt x="2489214" y="252601"/>
                      </a:cubicBezTo>
                      <a:lnTo>
                        <a:pt x="2678106" y="0"/>
                      </a:lnTo>
                      <a:close/>
                    </a:path>
                  </a:pathLst>
                </a:custGeom>
                <a:gradFill>
                  <a:gsLst>
                    <a:gs pos="50000">
                      <a:schemeClr val="accent1">
                        <a:alpha val="20000"/>
                      </a:schemeClr>
                    </a:gs>
                    <a:gs pos="0">
                      <a:schemeClr val="bg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latinLnBrk="1"/>
                  <a:endParaRPr lang="zh-CN" altLang="en-US" ker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30" name="任意多边形: 形状 129"/>
                <p:cNvSpPr/>
                <p:nvPr/>
              </p:nvSpPr>
              <p:spPr>
                <a:xfrm>
                  <a:off x="4229102" y="2528846"/>
                  <a:ext cx="3733798" cy="1129042"/>
                </a:xfrm>
                <a:custGeom>
                  <a:avLst/>
                  <a:gdLst>
                    <a:gd name="connsiteX0" fmla="*/ 2678106 w 5356211"/>
                    <a:gd name="connsiteY0" fmla="*/ 0 h 1619634"/>
                    <a:gd name="connsiteX1" fmla="*/ 2866997 w 5356211"/>
                    <a:gd name="connsiteY1" fmla="*/ 252601 h 1619634"/>
                    <a:gd name="connsiteX2" fmla="*/ 5244848 w 5356211"/>
                    <a:gd name="connsiteY2" fmla="*/ 1605483 h 1619634"/>
                    <a:gd name="connsiteX3" fmla="*/ 5356211 w 5356211"/>
                    <a:gd name="connsiteY3" fmla="*/ 1619634 h 1619634"/>
                    <a:gd name="connsiteX4" fmla="*/ 0 w 5356211"/>
                    <a:gd name="connsiteY4" fmla="*/ 1619634 h 1619634"/>
                    <a:gd name="connsiteX5" fmla="*/ 111363 w 5356211"/>
                    <a:gd name="connsiteY5" fmla="*/ 1605483 h 1619634"/>
                    <a:gd name="connsiteX6" fmla="*/ 2489214 w 5356211"/>
                    <a:gd name="connsiteY6" fmla="*/ 252601 h 1619634"/>
                    <a:gd name="connsiteX7" fmla="*/ 2678106 w 5356211"/>
                    <a:gd name="connsiteY7" fmla="*/ 0 h 1619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56211" h="1619634">
                      <a:moveTo>
                        <a:pt x="2678106" y="0"/>
                      </a:moveTo>
                      <a:lnTo>
                        <a:pt x="2866997" y="252601"/>
                      </a:lnTo>
                      <a:cubicBezTo>
                        <a:pt x="3453804" y="963647"/>
                        <a:pt x="4291651" y="1459837"/>
                        <a:pt x="5244848" y="1605483"/>
                      </a:cubicBezTo>
                      <a:lnTo>
                        <a:pt x="5356211" y="1619634"/>
                      </a:lnTo>
                      <a:lnTo>
                        <a:pt x="0" y="1619634"/>
                      </a:lnTo>
                      <a:lnTo>
                        <a:pt x="111363" y="1605483"/>
                      </a:lnTo>
                      <a:cubicBezTo>
                        <a:pt x="1064560" y="1459837"/>
                        <a:pt x="1902407" y="963647"/>
                        <a:pt x="2489214" y="252601"/>
                      </a:cubicBezTo>
                      <a:lnTo>
                        <a:pt x="2678106" y="0"/>
                      </a:lnTo>
                      <a:close/>
                    </a:path>
                  </a:pathLst>
                </a:custGeom>
                <a:gradFill>
                  <a:gsLst>
                    <a:gs pos="50000">
                      <a:schemeClr val="accent1">
                        <a:alpha val="20000"/>
                      </a:schemeClr>
                    </a:gs>
                    <a:gs pos="0">
                      <a:schemeClr val="bg1">
                        <a:alpha val="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latinLnBrk="1"/>
                  <a:endParaRPr lang="zh-CN" altLang="en-US" ker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</p:grpSp>
          <p:sp>
            <p:nvSpPr>
              <p:cNvPr id="127" name="任意多边形: 形状 126"/>
              <p:cNvSpPr/>
              <p:nvPr/>
            </p:nvSpPr>
            <p:spPr>
              <a:xfrm rot="5400000">
                <a:off x="5276967" y="4016144"/>
                <a:ext cx="1637707" cy="1096700"/>
              </a:xfrm>
              <a:custGeom>
                <a:avLst/>
                <a:gdLst>
                  <a:gd name="connsiteX0" fmla="*/ 2678106 w 5356211"/>
                  <a:gd name="connsiteY0" fmla="*/ 0 h 1619634"/>
                  <a:gd name="connsiteX1" fmla="*/ 2866997 w 5356211"/>
                  <a:gd name="connsiteY1" fmla="*/ 252601 h 1619634"/>
                  <a:gd name="connsiteX2" fmla="*/ 5244848 w 5356211"/>
                  <a:gd name="connsiteY2" fmla="*/ 1605483 h 1619634"/>
                  <a:gd name="connsiteX3" fmla="*/ 5356211 w 5356211"/>
                  <a:gd name="connsiteY3" fmla="*/ 1619634 h 1619634"/>
                  <a:gd name="connsiteX4" fmla="*/ 0 w 5356211"/>
                  <a:gd name="connsiteY4" fmla="*/ 1619634 h 1619634"/>
                  <a:gd name="connsiteX5" fmla="*/ 111363 w 5356211"/>
                  <a:gd name="connsiteY5" fmla="*/ 1605483 h 1619634"/>
                  <a:gd name="connsiteX6" fmla="*/ 2489214 w 5356211"/>
                  <a:gd name="connsiteY6" fmla="*/ 252601 h 1619634"/>
                  <a:gd name="connsiteX7" fmla="*/ 2678106 w 5356211"/>
                  <a:gd name="connsiteY7" fmla="*/ 0 h 1619634"/>
                  <a:gd name="connsiteX0-1" fmla="*/ 2678106 w 5356211"/>
                  <a:gd name="connsiteY0-2" fmla="*/ 0 h 1619634"/>
                  <a:gd name="connsiteX1-3" fmla="*/ 2866997 w 5356211"/>
                  <a:gd name="connsiteY1-4" fmla="*/ 252601 h 1619634"/>
                  <a:gd name="connsiteX2-5" fmla="*/ 5244848 w 5356211"/>
                  <a:gd name="connsiteY2-6" fmla="*/ 1605483 h 1619634"/>
                  <a:gd name="connsiteX3-7" fmla="*/ 5356211 w 5356211"/>
                  <a:gd name="connsiteY3-8" fmla="*/ 1619634 h 1619634"/>
                  <a:gd name="connsiteX4-9" fmla="*/ 0 w 5356211"/>
                  <a:gd name="connsiteY4-10" fmla="*/ 1619634 h 1619634"/>
                  <a:gd name="connsiteX5-11" fmla="*/ 111363 w 5356211"/>
                  <a:gd name="connsiteY5-12" fmla="*/ 1605483 h 1619634"/>
                  <a:gd name="connsiteX6-13" fmla="*/ 2489214 w 5356211"/>
                  <a:gd name="connsiteY6-14" fmla="*/ 252601 h 1619634"/>
                  <a:gd name="connsiteX7-15" fmla="*/ 2769546 w 5356211"/>
                  <a:gd name="connsiteY7-16" fmla="*/ 91440 h 1619634"/>
                  <a:gd name="connsiteX0-17" fmla="*/ 2678106 w 5356211"/>
                  <a:gd name="connsiteY0-18" fmla="*/ 0 h 1619634"/>
                  <a:gd name="connsiteX1-19" fmla="*/ 2866997 w 5356211"/>
                  <a:gd name="connsiteY1-20" fmla="*/ 252601 h 1619634"/>
                  <a:gd name="connsiteX2-21" fmla="*/ 5244848 w 5356211"/>
                  <a:gd name="connsiteY2-22" fmla="*/ 1605483 h 1619634"/>
                  <a:gd name="connsiteX3-23" fmla="*/ 5356211 w 5356211"/>
                  <a:gd name="connsiteY3-24" fmla="*/ 1619634 h 1619634"/>
                  <a:gd name="connsiteX4-25" fmla="*/ 0 w 5356211"/>
                  <a:gd name="connsiteY4-26" fmla="*/ 1619634 h 1619634"/>
                  <a:gd name="connsiteX5-27" fmla="*/ 111363 w 5356211"/>
                  <a:gd name="connsiteY5-28" fmla="*/ 1605483 h 1619634"/>
                  <a:gd name="connsiteX6-29" fmla="*/ 2489214 w 5356211"/>
                  <a:gd name="connsiteY6-30" fmla="*/ 252601 h 1619634"/>
                  <a:gd name="connsiteX0-31" fmla="*/ 2678106 w 5356211"/>
                  <a:gd name="connsiteY0-32" fmla="*/ 0 h 1619634"/>
                  <a:gd name="connsiteX1-33" fmla="*/ 2866997 w 5356211"/>
                  <a:gd name="connsiteY1-34" fmla="*/ 252601 h 1619634"/>
                  <a:gd name="connsiteX2-35" fmla="*/ 5244848 w 5356211"/>
                  <a:gd name="connsiteY2-36" fmla="*/ 1605483 h 1619634"/>
                  <a:gd name="connsiteX3-37" fmla="*/ 5356211 w 5356211"/>
                  <a:gd name="connsiteY3-38" fmla="*/ 1619634 h 1619634"/>
                  <a:gd name="connsiteX4-39" fmla="*/ 0 w 5356211"/>
                  <a:gd name="connsiteY4-40" fmla="*/ 1619634 h 1619634"/>
                  <a:gd name="connsiteX5-41" fmla="*/ 111363 w 5356211"/>
                  <a:gd name="connsiteY5-42" fmla="*/ 1605483 h 1619634"/>
                  <a:gd name="connsiteX0-43" fmla="*/ 2566743 w 5244848"/>
                  <a:gd name="connsiteY0-44" fmla="*/ 0 h 1619634"/>
                  <a:gd name="connsiteX1-45" fmla="*/ 2755634 w 5244848"/>
                  <a:gd name="connsiteY1-46" fmla="*/ 252601 h 1619634"/>
                  <a:gd name="connsiteX2-47" fmla="*/ 5133485 w 5244848"/>
                  <a:gd name="connsiteY2-48" fmla="*/ 1605483 h 1619634"/>
                  <a:gd name="connsiteX3-49" fmla="*/ 5244848 w 5244848"/>
                  <a:gd name="connsiteY3-50" fmla="*/ 1619634 h 1619634"/>
                  <a:gd name="connsiteX4-51" fmla="*/ 0 w 5244848"/>
                  <a:gd name="connsiteY4-52" fmla="*/ 1605483 h 1619634"/>
                  <a:gd name="connsiteX0-53" fmla="*/ -1 w 2678104"/>
                  <a:gd name="connsiteY0-54" fmla="*/ 0 h 1619634"/>
                  <a:gd name="connsiteX1-55" fmla="*/ 188890 w 2678104"/>
                  <a:gd name="connsiteY1-56" fmla="*/ 252601 h 1619634"/>
                  <a:gd name="connsiteX2-57" fmla="*/ 2566741 w 2678104"/>
                  <a:gd name="connsiteY2-58" fmla="*/ 1605483 h 1619634"/>
                  <a:gd name="connsiteX3-59" fmla="*/ 2678104 w 2678104"/>
                  <a:gd name="connsiteY3-60" fmla="*/ 1619634 h 161963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78104" h="1619634">
                    <a:moveTo>
                      <a:pt x="-1" y="0"/>
                    </a:moveTo>
                    <a:lnTo>
                      <a:pt x="188890" y="252601"/>
                    </a:lnTo>
                    <a:cubicBezTo>
                      <a:pt x="775697" y="963647"/>
                      <a:pt x="1613544" y="1459837"/>
                      <a:pt x="2566741" y="1605483"/>
                    </a:cubicBezTo>
                    <a:lnTo>
                      <a:pt x="2678104" y="1619634"/>
                    </a:lnTo>
                  </a:path>
                </a:pathLst>
              </a:custGeom>
              <a:noFill/>
              <a:ln w="254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head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任意多边形: 形状 127"/>
              <p:cNvSpPr/>
              <p:nvPr/>
            </p:nvSpPr>
            <p:spPr>
              <a:xfrm rot="5400000" flipH="1">
                <a:off x="4458113" y="3068265"/>
                <a:ext cx="3275415" cy="1096700"/>
              </a:xfrm>
              <a:custGeom>
                <a:avLst/>
                <a:gdLst>
                  <a:gd name="connsiteX0" fmla="*/ 2678106 w 5356211"/>
                  <a:gd name="connsiteY0" fmla="*/ 0 h 1619634"/>
                  <a:gd name="connsiteX1" fmla="*/ 2866997 w 5356211"/>
                  <a:gd name="connsiteY1" fmla="*/ 252601 h 1619634"/>
                  <a:gd name="connsiteX2" fmla="*/ 5244848 w 5356211"/>
                  <a:gd name="connsiteY2" fmla="*/ 1605483 h 1619634"/>
                  <a:gd name="connsiteX3" fmla="*/ 5356211 w 5356211"/>
                  <a:gd name="connsiteY3" fmla="*/ 1619634 h 1619634"/>
                  <a:gd name="connsiteX4" fmla="*/ 0 w 5356211"/>
                  <a:gd name="connsiteY4" fmla="*/ 1619634 h 1619634"/>
                  <a:gd name="connsiteX5" fmla="*/ 111363 w 5356211"/>
                  <a:gd name="connsiteY5" fmla="*/ 1605483 h 1619634"/>
                  <a:gd name="connsiteX6" fmla="*/ 2489214 w 5356211"/>
                  <a:gd name="connsiteY6" fmla="*/ 252601 h 1619634"/>
                  <a:gd name="connsiteX7" fmla="*/ 2678106 w 5356211"/>
                  <a:gd name="connsiteY7" fmla="*/ 0 h 1619634"/>
                  <a:gd name="connsiteX0-1" fmla="*/ 2678106 w 5356211"/>
                  <a:gd name="connsiteY0-2" fmla="*/ 0 h 1619634"/>
                  <a:gd name="connsiteX1-3" fmla="*/ 2866997 w 5356211"/>
                  <a:gd name="connsiteY1-4" fmla="*/ 252601 h 1619634"/>
                  <a:gd name="connsiteX2-5" fmla="*/ 5244848 w 5356211"/>
                  <a:gd name="connsiteY2-6" fmla="*/ 1605483 h 1619634"/>
                  <a:gd name="connsiteX3-7" fmla="*/ 5356211 w 5356211"/>
                  <a:gd name="connsiteY3-8" fmla="*/ 1619634 h 1619634"/>
                  <a:gd name="connsiteX4-9" fmla="*/ 0 w 5356211"/>
                  <a:gd name="connsiteY4-10" fmla="*/ 1619634 h 1619634"/>
                  <a:gd name="connsiteX5-11" fmla="*/ 111363 w 5356211"/>
                  <a:gd name="connsiteY5-12" fmla="*/ 1605483 h 1619634"/>
                  <a:gd name="connsiteX6-13" fmla="*/ 2489214 w 5356211"/>
                  <a:gd name="connsiteY6-14" fmla="*/ 252601 h 1619634"/>
                  <a:gd name="connsiteX7-15" fmla="*/ 2769546 w 5356211"/>
                  <a:gd name="connsiteY7-16" fmla="*/ 91440 h 1619634"/>
                  <a:gd name="connsiteX0-17" fmla="*/ 2678106 w 5356211"/>
                  <a:gd name="connsiteY0-18" fmla="*/ 0 h 1619634"/>
                  <a:gd name="connsiteX1-19" fmla="*/ 2866997 w 5356211"/>
                  <a:gd name="connsiteY1-20" fmla="*/ 252601 h 1619634"/>
                  <a:gd name="connsiteX2-21" fmla="*/ 5244848 w 5356211"/>
                  <a:gd name="connsiteY2-22" fmla="*/ 1605483 h 1619634"/>
                  <a:gd name="connsiteX3-23" fmla="*/ 5356211 w 5356211"/>
                  <a:gd name="connsiteY3-24" fmla="*/ 1619634 h 1619634"/>
                  <a:gd name="connsiteX4-25" fmla="*/ 0 w 5356211"/>
                  <a:gd name="connsiteY4-26" fmla="*/ 1619634 h 1619634"/>
                  <a:gd name="connsiteX5-27" fmla="*/ 111363 w 5356211"/>
                  <a:gd name="connsiteY5-28" fmla="*/ 1605483 h 1619634"/>
                  <a:gd name="connsiteX6-29" fmla="*/ 2489214 w 5356211"/>
                  <a:gd name="connsiteY6-30" fmla="*/ 252601 h 1619634"/>
                  <a:gd name="connsiteX0-31" fmla="*/ 2678106 w 5356211"/>
                  <a:gd name="connsiteY0-32" fmla="*/ 0 h 1619634"/>
                  <a:gd name="connsiteX1-33" fmla="*/ 2866997 w 5356211"/>
                  <a:gd name="connsiteY1-34" fmla="*/ 252601 h 1619634"/>
                  <a:gd name="connsiteX2-35" fmla="*/ 5244848 w 5356211"/>
                  <a:gd name="connsiteY2-36" fmla="*/ 1605483 h 1619634"/>
                  <a:gd name="connsiteX3-37" fmla="*/ 5356211 w 5356211"/>
                  <a:gd name="connsiteY3-38" fmla="*/ 1619634 h 1619634"/>
                  <a:gd name="connsiteX4-39" fmla="*/ 0 w 5356211"/>
                  <a:gd name="connsiteY4-40" fmla="*/ 1619634 h 1619634"/>
                  <a:gd name="connsiteX5-41" fmla="*/ 111363 w 5356211"/>
                  <a:gd name="connsiteY5-42" fmla="*/ 1605483 h 161963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5356211" h="1619634">
                    <a:moveTo>
                      <a:pt x="2678106" y="0"/>
                    </a:moveTo>
                    <a:lnTo>
                      <a:pt x="2866997" y="252601"/>
                    </a:lnTo>
                    <a:cubicBezTo>
                      <a:pt x="3453804" y="963647"/>
                      <a:pt x="4291651" y="1459837"/>
                      <a:pt x="5244848" y="1605483"/>
                    </a:cubicBezTo>
                    <a:lnTo>
                      <a:pt x="5356211" y="1619634"/>
                    </a:lnTo>
                    <a:lnTo>
                      <a:pt x="0" y="1619634"/>
                    </a:lnTo>
                    <a:lnTo>
                      <a:pt x="111363" y="1605483"/>
                    </a:lnTo>
                  </a:path>
                </a:pathLst>
              </a:custGeom>
              <a:noFill/>
              <a:ln w="254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head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8" name="组合 147"/>
            <p:cNvGrpSpPr/>
            <p:nvPr/>
          </p:nvGrpSpPr>
          <p:grpSpPr>
            <a:xfrm>
              <a:off x="466341" y="1845050"/>
              <a:ext cx="11214700" cy="1306807"/>
              <a:chOff x="621716" y="1673002"/>
              <a:chExt cx="11214700" cy="1306807"/>
            </a:xfrm>
          </p:grpSpPr>
          <p:grpSp>
            <p:nvGrpSpPr>
              <p:cNvPr id="84" name="组合 83"/>
              <p:cNvGrpSpPr/>
              <p:nvPr/>
            </p:nvGrpSpPr>
            <p:grpSpPr>
              <a:xfrm>
                <a:off x="621716" y="1701188"/>
                <a:ext cx="1823487" cy="399273"/>
                <a:chOff x="1643186" y="2694547"/>
                <a:chExt cx="1909522" cy="418111"/>
              </a:xfrm>
            </p:grpSpPr>
            <p:sp>
              <p:nvSpPr>
                <p:cNvPr id="86" name="矩形: 圆角 85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1643186" y="2710847"/>
                  <a:ext cx="1909522" cy="401811"/>
                </a:xfrm>
                <a:prstGeom prst="roundRect">
                  <a:avLst/>
                </a:prstGeom>
                <a:gradFill flip="none" rotWithShape="1">
                  <a:gsLst>
                    <a:gs pos="26000">
                      <a:srgbClr val="56CCF2"/>
                    </a:gs>
                    <a:gs pos="100000">
                      <a:srgbClr val="2F80EC"/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7" name="文本框 86"/>
                <p:cNvSpPr txBox="1"/>
                <p:nvPr>
                  <p:custDataLst>
                    <p:tags r:id="rId4"/>
                  </p:custDataLst>
                </p:nvPr>
              </p:nvSpPr>
              <p:spPr>
                <a:xfrm>
                  <a:off x="1951391" y="2694547"/>
                  <a:ext cx="1307437" cy="2658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5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GIS</a:t>
                  </a:r>
                  <a:r>
                    <a:rPr lang="zh-CN" altLang="en-US" sz="105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地理信息系统</a:t>
                  </a:r>
                  <a:endParaRPr lang="zh-CN" altLang="en-US" sz="10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9" name="组合 58"/>
              <p:cNvGrpSpPr/>
              <p:nvPr/>
            </p:nvGrpSpPr>
            <p:grpSpPr>
              <a:xfrm>
                <a:off x="2490143" y="1698192"/>
                <a:ext cx="1835012" cy="1272105"/>
                <a:chOff x="1631117" y="1556071"/>
                <a:chExt cx="1921591" cy="1332124"/>
              </a:xfrm>
            </p:grpSpPr>
            <p:grpSp>
              <p:nvGrpSpPr>
                <p:cNvPr id="80" name="组合 79"/>
                <p:cNvGrpSpPr/>
                <p:nvPr/>
              </p:nvGrpSpPr>
              <p:grpSpPr>
                <a:xfrm>
                  <a:off x="1631117" y="1556071"/>
                  <a:ext cx="1909522" cy="435917"/>
                  <a:chOff x="1631117" y="1556071"/>
                  <a:chExt cx="1909522" cy="435917"/>
                </a:xfrm>
              </p:grpSpPr>
              <p:sp>
                <p:nvSpPr>
                  <p:cNvPr id="82" name="矩形: 圆角 81"/>
                  <p:cNvSpPr/>
                  <p:nvPr>
                    <p:custDataLst>
                      <p:tags r:id="rId5"/>
                    </p:custDataLst>
                  </p:nvPr>
                </p:nvSpPr>
                <p:spPr>
                  <a:xfrm>
                    <a:off x="1631117" y="1556071"/>
                    <a:ext cx="1909522" cy="435917"/>
                  </a:xfrm>
                  <a:prstGeom prst="roundRect">
                    <a:avLst/>
                  </a:prstGeom>
                  <a:gradFill flip="none" rotWithShape="1">
                    <a:gsLst>
                      <a:gs pos="26000">
                        <a:srgbClr val="56CCF2"/>
                      </a:gs>
                      <a:gs pos="100000">
                        <a:srgbClr val="2F80EC"/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400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3" name="文本框 82"/>
                  <p:cNvSpPr txBox="1"/>
                  <p:nvPr>
                    <p:custDataLst>
                      <p:tags r:id="rId6"/>
                    </p:custDataLst>
                  </p:nvPr>
                </p:nvSpPr>
                <p:spPr>
                  <a:xfrm>
                    <a:off x="2192906" y="1577430"/>
                    <a:ext cx="946573" cy="26589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105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压力分析</a:t>
                    </a:r>
                    <a:endParaRPr lang="zh-CN" altLang="en-US" sz="105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pic>
              <p:nvPicPr>
                <p:cNvPr id="81" name="图片 80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8"/>
                <a:srcRect l="9461" r="9461"/>
                <a:stretch>
                  <a:fillRect/>
                </a:stretch>
              </p:blipFill>
              <p:spPr>
                <a:xfrm>
                  <a:off x="1643186" y="1814089"/>
                  <a:ext cx="1909522" cy="1074106"/>
                </a:xfrm>
                <a:prstGeom prst="roundRect">
                  <a:avLst>
                    <a:gd name="adj" fmla="val 5163"/>
                  </a:avLst>
                </a:prstGeom>
                <a:effectLst>
                  <a:reflection blurRad="6350" stA="16000" endPos="24000" dir="5400000" sy="-100000" algn="bl" rotWithShape="0"/>
                </a:effectLst>
              </p:spPr>
            </p:pic>
          </p:grpSp>
          <p:grpSp>
            <p:nvGrpSpPr>
              <p:cNvPr id="76" name="组合 75"/>
              <p:cNvGrpSpPr/>
              <p:nvPr/>
            </p:nvGrpSpPr>
            <p:grpSpPr>
              <a:xfrm>
                <a:off x="4376602" y="1696450"/>
                <a:ext cx="1823487" cy="416277"/>
                <a:chOff x="1643186" y="2710847"/>
                <a:chExt cx="1909522" cy="435917"/>
              </a:xfrm>
            </p:grpSpPr>
            <p:sp>
              <p:nvSpPr>
                <p:cNvPr id="78" name="矩形: 圆角 77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643186" y="2710847"/>
                  <a:ext cx="1909522" cy="435917"/>
                </a:xfrm>
                <a:prstGeom prst="roundRect">
                  <a:avLst/>
                </a:prstGeom>
                <a:gradFill flip="none" rotWithShape="1">
                  <a:gsLst>
                    <a:gs pos="26000">
                      <a:srgbClr val="56CCF2"/>
                    </a:gs>
                    <a:gs pos="100000">
                      <a:srgbClr val="2F80EC"/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9" name="文本框 78"/>
                <p:cNvSpPr txBox="1"/>
                <p:nvPr>
                  <p:custDataLst>
                    <p:tags r:id="rId10"/>
                  </p:custDataLst>
                </p:nvPr>
              </p:nvSpPr>
              <p:spPr>
                <a:xfrm>
                  <a:off x="2058557" y="2715809"/>
                  <a:ext cx="1255583" cy="2658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05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爆管预警分析</a:t>
                  </a:r>
                  <a:endParaRPr lang="zh-CN" altLang="en-US" sz="10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pic>
            <p:nvPicPr>
              <p:cNvPr id="77" name="图片 76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2"/>
              <a:srcRect l="9361" r="9361"/>
              <a:stretch>
                <a:fillRect/>
              </a:stretch>
            </p:blipFill>
            <p:spPr>
              <a:xfrm>
                <a:off x="4373315" y="1946558"/>
                <a:ext cx="1823487" cy="1025712"/>
              </a:xfrm>
              <a:prstGeom prst="roundRect">
                <a:avLst>
                  <a:gd name="adj" fmla="val 0"/>
                </a:avLst>
              </a:prstGeom>
              <a:effectLst>
                <a:reflection blurRad="6350" stA="16000" endPos="24000" dir="5400000" sy="-100000" algn="bl" rotWithShape="0"/>
              </a:effectLst>
            </p:spPr>
          </p:pic>
          <p:grpSp>
            <p:nvGrpSpPr>
              <p:cNvPr id="72" name="组合 71"/>
              <p:cNvGrpSpPr/>
              <p:nvPr/>
            </p:nvGrpSpPr>
            <p:grpSpPr>
              <a:xfrm>
                <a:off x="6252909" y="1680448"/>
                <a:ext cx="1823487" cy="420015"/>
                <a:chOff x="1643186" y="2706933"/>
                <a:chExt cx="1909522" cy="439831"/>
              </a:xfrm>
            </p:grpSpPr>
            <p:sp>
              <p:nvSpPr>
                <p:cNvPr id="74" name="矩形: 圆角 73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643186" y="2710847"/>
                  <a:ext cx="1909522" cy="435917"/>
                </a:xfrm>
                <a:prstGeom prst="roundRect">
                  <a:avLst/>
                </a:prstGeom>
                <a:gradFill flip="none" rotWithShape="1">
                  <a:gsLst>
                    <a:gs pos="26000">
                      <a:srgbClr val="56CCF2"/>
                    </a:gs>
                    <a:gs pos="100000">
                      <a:srgbClr val="2F80EC"/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5" name="文本框 74"/>
                <p:cNvSpPr txBox="1"/>
                <p:nvPr>
                  <p:custDataLst>
                    <p:tags r:id="rId14"/>
                  </p:custDataLst>
                </p:nvPr>
              </p:nvSpPr>
              <p:spPr>
                <a:xfrm>
                  <a:off x="2010997" y="2706933"/>
                  <a:ext cx="1173898" cy="2658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5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DMA</a:t>
                  </a:r>
                  <a:r>
                    <a:rPr lang="zh-CN" altLang="en-US" sz="105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分区计量</a:t>
                  </a:r>
                  <a:endParaRPr lang="zh-CN" altLang="en-US" sz="10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pic>
            <p:nvPicPr>
              <p:cNvPr id="73" name="图片 72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16"/>
              <a:srcRect l="8939" r="8939"/>
              <a:stretch>
                <a:fillRect/>
              </a:stretch>
            </p:blipFill>
            <p:spPr>
              <a:xfrm>
                <a:off x="6263061" y="1954097"/>
                <a:ext cx="1823487" cy="1025712"/>
              </a:xfrm>
              <a:prstGeom prst="roundRect">
                <a:avLst>
                  <a:gd name="adj" fmla="val 344"/>
                </a:avLst>
              </a:prstGeom>
              <a:effectLst>
                <a:reflection blurRad="6350" stA="16000" endPos="24000" dir="5400000" sy="-100000" algn="bl" rotWithShape="0"/>
              </a:effectLst>
            </p:spPr>
          </p:pic>
          <p:grpSp>
            <p:nvGrpSpPr>
              <p:cNvPr id="68" name="组合 67"/>
              <p:cNvGrpSpPr/>
              <p:nvPr/>
            </p:nvGrpSpPr>
            <p:grpSpPr>
              <a:xfrm>
                <a:off x="8124913" y="1697190"/>
                <a:ext cx="1823488" cy="420015"/>
                <a:chOff x="1643186" y="2706933"/>
                <a:chExt cx="1909523" cy="439831"/>
              </a:xfrm>
            </p:grpSpPr>
            <p:sp>
              <p:nvSpPr>
                <p:cNvPr id="70" name="矩形: 圆角 69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643186" y="2710847"/>
                  <a:ext cx="1909523" cy="435917"/>
                </a:xfrm>
                <a:prstGeom prst="roundRect">
                  <a:avLst/>
                </a:prstGeom>
                <a:gradFill flip="none" rotWithShape="1">
                  <a:gsLst>
                    <a:gs pos="26000">
                      <a:srgbClr val="56CCF2"/>
                    </a:gs>
                    <a:gs pos="100000">
                      <a:srgbClr val="2F80EC"/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文本框 70"/>
                <p:cNvSpPr txBox="1"/>
                <p:nvPr>
                  <p:custDataLst>
                    <p:tags r:id="rId18"/>
                  </p:custDataLst>
                </p:nvPr>
              </p:nvSpPr>
              <p:spPr>
                <a:xfrm>
                  <a:off x="1929889" y="2706933"/>
                  <a:ext cx="1461795" cy="2658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05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夜间最小流量分析</a:t>
                  </a:r>
                  <a:endParaRPr lang="zh-CN" altLang="en-US" sz="10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3" name="组合 132"/>
              <p:cNvGrpSpPr/>
              <p:nvPr/>
            </p:nvGrpSpPr>
            <p:grpSpPr>
              <a:xfrm>
                <a:off x="10005266" y="1673002"/>
                <a:ext cx="1823488" cy="439725"/>
                <a:chOff x="1643186" y="2686293"/>
                <a:chExt cx="1909523" cy="460471"/>
              </a:xfrm>
            </p:grpSpPr>
            <p:sp>
              <p:nvSpPr>
                <p:cNvPr id="135" name="矩形: 圆角 134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1643186" y="2710847"/>
                  <a:ext cx="1909523" cy="435917"/>
                </a:xfrm>
                <a:prstGeom prst="roundRect">
                  <a:avLst/>
                </a:prstGeom>
                <a:gradFill flip="none" rotWithShape="1">
                  <a:gsLst>
                    <a:gs pos="26000">
                      <a:srgbClr val="56CCF2"/>
                    </a:gs>
                    <a:gs pos="100000">
                      <a:srgbClr val="2F80EC"/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6" name="文本框 135"/>
                <p:cNvSpPr txBox="1"/>
                <p:nvPr>
                  <p:custDataLst>
                    <p:tags r:id="rId20"/>
                  </p:custDataLst>
                </p:nvPr>
              </p:nvSpPr>
              <p:spPr>
                <a:xfrm>
                  <a:off x="2242883" y="2686293"/>
                  <a:ext cx="1151415" cy="2658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05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漏损分析</a:t>
                  </a:r>
                  <a:endParaRPr lang="zh-CN" altLang="en-US" sz="10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pic>
            <p:nvPicPr>
              <p:cNvPr id="134" name="图片 133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2"/>
              <a:srcRect l="8089" r="8089"/>
              <a:stretch>
                <a:fillRect/>
              </a:stretch>
            </p:blipFill>
            <p:spPr>
              <a:xfrm>
                <a:off x="10012929" y="1944585"/>
                <a:ext cx="1823487" cy="1025712"/>
              </a:xfrm>
              <a:prstGeom prst="roundRect">
                <a:avLst>
                  <a:gd name="adj" fmla="val 5163"/>
                </a:avLst>
              </a:prstGeom>
              <a:effectLst>
                <a:reflection blurRad="6350" stA="16000" endPos="24000" dir="5400000" sy="-100000" algn="bl" rotWithShape="0"/>
              </a:effectLst>
            </p:spPr>
          </p:pic>
        </p:grpSp>
        <p:sp>
          <p:nvSpPr>
            <p:cNvPr id="146" name="任意多边形: 形状 145"/>
            <p:cNvSpPr/>
            <p:nvPr/>
          </p:nvSpPr>
          <p:spPr>
            <a:xfrm rot="16200000">
              <a:off x="3185753" y="4236150"/>
              <a:ext cx="1460274" cy="1034153"/>
            </a:xfrm>
            <a:custGeom>
              <a:avLst/>
              <a:gdLst>
                <a:gd name="connsiteX0" fmla="*/ 1349463 w 1349463"/>
                <a:gd name="connsiteY0" fmla="*/ 0 h 2186341"/>
                <a:gd name="connsiteX1" fmla="*/ 1305775 w 1349463"/>
                <a:gd name="connsiteY1" fmla="*/ 29969 h 2186341"/>
                <a:gd name="connsiteX2" fmla="*/ 854737 w 1349463"/>
                <a:gd name="connsiteY2" fmla="*/ 1665548 h 2186341"/>
                <a:gd name="connsiteX3" fmla="*/ 867779 w 1349463"/>
                <a:gd name="connsiteY3" fmla="*/ 2010691 h 2186341"/>
                <a:gd name="connsiteX4" fmla="*/ 869640 w 1349463"/>
                <a:gd name="connsiteY4" fmla="*/ 2026685 h 2186341"/>
                <a:gd name="connsiteX5" fmla="*/ 1047408 w 1349463"/>
                <a:gd name="connsiteY5" fmla="*/ 2026685 h 2186341"/>
                <a:gd name="connsiteX6" fmla="*/ 644230 w 1349463"/>
                <a:gd name="connsiteY6" fmla="*/ 2186341 h 2186341"/>
                <a:gd name="connsiteX7" fmla="*/ 241052 w 1349463"/>
                <a:gd name="connsiteY7" fmla="*/ 2026685 h 2186341"/>
                <a:gd name="connsiteX8" fmla="*/ 451741 w 1349463"/>
                <a:gd name="connsiteY8" fmla="*/ 2026685 h 2186341"/>
                <a:gd name="connsiteX9" fmla="*/ 455677 w 1349463"/>
                <a:gd name="connsiteY9" fmla="*/ 1992851 h 2186341"/>
                <a:gd name="connsiteX10" fmla="*/ 468719 w 1349463"/>
                <a:gd name="connsiteY10" fmla="*/ 1647708 h 2186341"/>
                <a:gd name="connsiteX11" fmla="*/ 17681 w 1349463"/>
                <a:gd name="connsiteY11" fmla="*/ 12129 h 2186341"/>
                <a:gd name="connsiteX12" fmla="*/ 0 w 1349463"/>
                <a:gd name="connsiteY12" fmla="*/ 0 h 218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9463" h="2186341">
                  <a:moveTo>
                    <a:pt x="1349463" y="0"/>
                  </a:moveTo>
                  <a:lnTo>
                    <a:pt x="1305775" y="29969"/>
                  </a:lnTo>
                  <a:cubicBezTo>
                    <a:pt x="1044467" y="246800"/>
                    <a:pt x="854737" y="897063"/>
                    <a:pt x="854737" y="1665548"/>
                  </a:cubicBezTo>
                  <a:cubicBezTo>
                    <a:pt x="854737" y="1783777"/>
                    <a:pt x="859228" y="1899207"/>
                    <a:pt x="867779" y="2010691"/>
                  </a:cubicBezTo>
                  <a:lnTo>
                    <a:pt x="869640" y="2026685"/>
                  </a:lnTo>
                  <a:lnTo>
                    <a:pt x="1047408" y="2026685"/>
                  </a:lnTo>
                  <a:lnTo>
                    <a:pt x="644230" y="2186341"/>
                  </a:lnTo>
                  <a:lnTo>
                    <a:pt x="241052" y="2026685"/>
                  </a:lnTo>
                  <a:lnTo>
                    <a:pt x="451741" y="2026685"/>
                  </a:lnTo>
                  <a:lnTo>
                    <a:pt x="455677" y="1992851"/>
                  </a:lnTo>
                  <a:cubicBezTo>
                    <a:pt x="464228" y="1881367"/>
                    <a:pt x="468719" y="1765937"/>
                    <a:pt x="468719" y="1647708"/>
                  </a:cubicBezTo>
                  <a:cubicBezTo>
                    <a:pt x="468719" y="879223"/>
                    <a:pt x="278990" y="228960"/>
                    <a:pt x="17681" y="12129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rgbClr val="5A9AF0">
                    <a:alpha val="28000"/>
                  </a:srgbClr>
                </a:gs>
                <a:gs pos="100000">
                  <a:srgbClr val="2F80EC">
                    <a:alpha val="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任意多边形: 形状 146"/>
            <p:cNvSpPr/>
            <p:nvPr/>
          </p:nvSpPr>
          <p:spPr>
            <a:xfrm rot="5400000" flipH="1">
              <a:off x="7445124" y="4236150"/>
              <a:ext cx="1460274" cy="1034153"/>
            </a:xfrm>
            <a:custGeom>
              <a:avLst/>
              <a:gdLst>
                <a:gd name="connsiteX0" fmla="*/ 1349463 w 1349463"/>
                <a:gd name="connsiteY0" fmla="*/ 0 h 2186341"/>
                <a:gd name="connsiteX1" fmla="*/ 1305775 w 1349463"/>
                <a:gd name="connsiteY1" fmla="*/ 29969 h 2186341"/>
                <a:gd name="connsiteX2" fmla="*/ 854737 w 1349463"/>
                <a:gd name="connsiteY2" fmla="*/ 1665548 h 2186341"/>
                <a:gd name="connsiteX3" fmla="*/ 867779 w 1349463"/>
                <a:gd name="connsiteY3" fmla="*/ 2010691 h 2186341"/>
                <a:gd name="connsiteX4" fmla="*/ 869640 w 1349463"/>
                <a:gd name="connsiteY4" fmla="*/ 2026685 h 2186341"/>
                <a:gd name="connsiteX5" fmla="*/ 1047408 w 1349463"/>
                <a:gd name="connsiteY5" fmla="*/ 2026685 h 2186341"/>
                <a:gd name="connsiteX6" fmla="*/ 644230 w 1349463"/>
                <a:gd name="connsiteY6" fmla="*/ 2186341 h 2186341"/>
                <a:gd name="connsiteX7" fmla="*/ 241052 w 1349463"/>
                <a:gd name="connsiteY7" fmla="*/ 2026685 h 2186341"/>
                <a:gd name="connsiteX8" fmla="*/ 451741 w 1349463"/>
                <a:gd name="connsiteY8" fmla="*/ 2026685 h 2186341"/>
                <a:gd name="connsiteX9" fmla="*/ 455677 w 1349463"/>
                <a:gd name="connsiteY9" fmla="*/ 1992851 h 2186341"/>
                <a:gd name="connsiteX10" fmla="*/ 468719 w 1349463"/>
                <a:gd name="connsiteY10" fmla="*/ 1647708 h 2186341"/>
                <a:gd name="connsiteX11" fmla="*/ 17681 w 1349463"/>
                <a:gd name="connsiteY11" fmla="*/ 12129 h 2186341"/>
                <a:gd name="connsiteX12" fmla="*/ 0 w 1349463"/>
                <a:gd name="connsiteY12" fmla="*/ 0 h 218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9463" h="2186341">
                  <a:moveTo>
                    <a:pt x="1349463" y="0"/>
                  </a:moveTo>
                  <a:lnTo>
                    <a:pt x="1305775" y="29969"/>
                  </a:lnTo>
                  <a:cubicBezTo>
                    <a:pt x="1044467" y="246800"/>
                    <a:pt x="854737" y="897063"/>
                    <a:pt x="854737" y="1665548"/>
                  </a:cubicBezTo>
                  <a:cubicBezTo>
                    <a:pt x="854737" y="1783777"/>
                    <a:pt x="859228" y="1899207"/>
                    <a:pt x="867779" y="2010691"/>
                  </a:cubicBezTo>
                  <a:lnTo>
                    <a:pt x="869640" y="2026685"/>
                  </a:lnTo>
                  <a:lnTo>
                    <a:pt x="1047408" y="2026685"/>
                  </a:lnTo>
                  <a:lnTo>
                    <a:pt x="644230" y="2186341"/>
                  </a:lnTo>
                  <a:lnTo>
                    <a:pt x="241052" y="2026685"/>
                  </a:lnTo>
                  <a:lnTo>
                    <a:pt x="451741" y="2026685"/>
                  </a:lnTo>
                  <a:lnTo>
                    <a:pt x="455677" y="1992851"/>
                  </a:lnTo>
                  <a:cubicBezTo>
                    <a:pt x="464228" y="1881367"/>
                    <a:pt x="468719" y="1765937"/>
                    <a:pt x="468719" y="1647708"/>
                  </a:cubicBezTo>
                  <a:cubicBezTo>
                    <a:pt x="468719" y="879223"/>
                    <a:pt x="278990" y="228960"/>
                    <a:pt x="17681" y="12129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2000">
                  <a:srgbClr val="5A9AF0">
                    <a:alpha val="28000"/>
                  </a:srgbClr>
                </a:gs>
                <a:gs pos="100000">
                  <a:srgbClr val="2F80EC">
                    <a:alpha val="0"/>
                  </a:srgb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5230352" y="6253687"/>
              <a:ext cx="23819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全要素多源数据融合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0" name="组合 149"/>
            <p:cNvGrpSpPr/>
            <p:nvPr/>
          </p:nvGrpSpPr>
          <p:grpSpPr>
            <a:xfrm>
              <a:off x="502298" y="3884027"/>
              <a:ext cx="2771082" cy="889719"/>
              <a:chOff x="514076" y="4708943"/>
              <a:chExt cx="2771082" cy="889719"/>
            </a:xfrm>
          </p:grpSpPr>
          <p:grpSp>
            <p:nvGrpSpPr>
              <p:cNvPr id="151" name="组合 150"/>
              <p:cNvGrpSpPr/>
              <p:nvPr/>
            </p:nvGrpSpPr>
            <p:grpSpPr>
              <a:xfrm>
                <a:off x="514076" y="4708943"/>
                <a:ext cx="846008" cy="889719"/>
                <a:chOff x="553640" y="4679175"/>
                <a:chExt cx="846008" cy="889719"/>
              </a:xfrm>
            </p:grpSpPr>
            <p:sp>
              <p:nvSpPr>
                <p:cNvPr id="157" name="矩形: 圆角 156"/>
                <p:cNvSpPr/>
                <p:nvPr/>
              </p:nvSpPr>
              <p:spPr>
                <a:xfrm>
                  <a:off x="553640" y="4679175"/>
                  <a:ext cx="846008" cy="889719"/>
                </a:xfrm>
                <a:prstGeom prst="roundRect">
                  <a:avLst>
                    <a:gd name="adj" fmla="val 7715"/>
                  </a:avLst>
                </a:prstGeom>
                <a:solidFill>
                  <a:srgbClr val="5A9AF0">
                    <a:alpha val="1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8" name="文本框 157"/>
                <p:cNvSpPr txBox="1"/>
                <p:nvPr/>
              </p:nvSpPr>
              <p:spPr>
                <a:xfrm>
                  <a:off x="594071" y="5023026"/>
                  <a:ext cx="757997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4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压力流量分析</a:t>
                  </a:r>
                  <a:endPara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52" name="矩形: 圆角 151"/>
              <p:cNvSpPr/>
              <p:nvPr/>
            </p:nvSpPr>
            <p:spPr>
              <a:xfrm>
                <a:off x="1474559" y="4708943"/>
                <a:ext cx="1810599" cy="889719"/>
              </a:xfrm>
              <a:prstGeom prst="roundRect">
                <a:avLst>
                  <a:gd name="adj" fmla="val 5744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文本框 152"/>
              <p:cNvSpPr txBox="1"/>
              <p:nvPr/>
            </p:nvSpPr>
            <p:spPr>
              <a:xfrm>
                <a:off x="1526501" y="4749835"/>
                <a:ext cx="1731788" cy="7909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根据流量</a:t>
                </a:r>
                <a:r>
                  <a:rPr lang="en-US" altLang="zh-CN" sz="105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sz="105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压力曲线中的压力变化，辅助分析爆管或漏损情况。</a:t>
                </a:r>
                <a:endPara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54" name="组合 153"/>
              <p:cNvGrpSpPr/>
              <p:nvPr/>
            </p:nvGrpSpPr>
            <p:grpSpPr>
              <a:xfrm>
                <a:off x="787273" y="4759530"/>
                <a:ext cx="283011" cy="283011"/>
                <a:chOff x="3748370" y="4088728"/>
                <a:chExt cx="368705" cy="368705"/>
              </a:xfrm>
            </p:grpSpPr>
            <p:sp>
              <p:nvSpPr>
                <p:cNvPr id="155" name="椭圆 154"/>
                <p:cNvSpPr/>
                <p:nvPr/>
              </p:nvSpPr>
              <p:spPr>
                <a:xfrm>
                  <a:off x="3748370" y="4088728"/>
                  <a:ext cx="368705" cy="368705"/>
                </a:xfrm>
                <a:prstGeom prst="ellipse">
                  <a:avLst/>
                </a:prstGeom>
                <a:solidFill>
                  <a:srgbClr val="D5E5FB"/>
                </a:solidFill>
                <a:ln w="6350">
                  <a:solidFill>
                    <a:srgbClr val="5A9A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6" name="图形 159"/>
                <p:cNvSpPr/>
                <p:nvPr/>
              </p:nvSpPr>
              <p:spPr>
                <a:xfrm>
                  <a:off x="3816111" y="4162219"/>
                  <a:ext cx="235324" cy="233612"/>
                </a:xfrm>
                <a:custGeom>
                  <a:avLst/>
                  <a:gdLst>
                    <a:gd name="connsiteX0" fmla="*/ 474314 w 1905036"/>
                    <a:gd name="connsiteY0" fmla="*/ 1746570 h 1891165"/>
                    <a:gd name="connsiteX1" fmla="*/ 666401 w 1905036"/>
                    <a:gd name="connsiteY1" fmla="*/ 1531119 h 1891165"/>
                    <a:gd name="connsiteX2" fmla="*/ 1239620 w 1905036"/>
                    <a:gd name="connsiteY2" fmla="*/ 1530563 h 1891165"/>
                    <a:gd name="connsiteX3" fmla="*/ 1431259 w 1905036"/>
                    <a:gd name="connsiteY3" fmla="*/ 1746198 h 1891165"/>
                    <a:gd name="connsiteX4" fmla="*/ 474340 w 1905036"/>
                    <a:gd name="connsiteY4" fmla="*/ 1746570 h 1891165"/>
                    <a:gd name="connsiteX5" fmla="*/ 1347439 w 1905036"/>
                    <a:gd name="connsiteY5" fmla="*/ 1367289 h 1891165"/>
                    <a:gd name="connsiteX6" fmla="*/ 1633103 w 1905036"/>
                    <a:gd name="connsiteY6" fmla="*/ 1095436 h 1891165"/>
                    <a:gd name="connsiteX7" fmla="*/ 1904949 w 1905036"/>
                    <a:gd name="connsiteY7" fmla="*/ 1381100 h 1891165"/>
                    <a:gd name="connsiteX8" fmla="*/ 1626231 w 1905036"/>
                    <a:gd name="connsiteY8" fmla="*/ 1653039 h 1891165"/>
                    <a:gd name="connsiteX9" fmla="*/ 1347413 w 1905036"/>
                    <a:gd name="connsiteY9" fmla="*/ 1367289 h 1891165"/>
                    <a:gd name="connsiteX10" fmla="*/ 48 w 1905036"/>
                    <a:gd name="connsiteY10" fmla="*/ 1367289 h 1891165"/>
                    <a:gd name="connsiteX11" fmla="*/ 285712 w 1905036"/>
                    <a:gd name="connsiteY11" fmla="*/ 1095436 h 1891165"/>
                    <a:gd name="connsiteX12" fmla="*/ 557565 w 1905036"/>
                    <a:gd name="connsiteY12" fmla="*/ 1381100 h 1891165"/>
                    <a:gd name="connsiteX13" fmla="*/ 278786 w 1905036"/>
                    <a:gd name="connsiteY13" fmla="*/ 1653039 h 1891165"/>
                    <a:gd name="connsiteX14" fmla="*/ 22 w 1905036"/>
                    <a:gd name="connsiteY14" fmla="*/ 1367289 h 1891165"/>
                    <a:gd name="connsiteX15" fmla="*/ 94504 w 1905036"/>
                    <a:gd name="connsiteY15" fmla="*/ 982161 h 1891165"/>
                    <a:gd name="connsiteX16" fmla="*/ 344642 w 1905036"/>
                    <a:gd name="connsiteY16" fmla="*/ 427780 h 1891165"/>
                    <a:gd name="connsiteX17" fmla="*/ 510667 w 1905036"/>
                    <a:gd name="connsiteY17" fmla="*/ 298134 h 1891165"/>
                    <a:gd name="connsiteX18" fmla="*/ 622296 w 1905036"/>
                    <a:gd name="connsiteY18" fmla="*/ 563935 h 1891165"/>
                    <a:gd name="connsiteX19" fmla="*/ 378006 w 1905036"/>
                    <a:gd name="connsiteY19" fmla="*/ 950728 h 1891165"/>
                    <a:gd name="connsiteX20" fmla="*/ 278866 w 1905036"/>
                    <a:gd name="connsiteY20" fmla="*/ 938690 h 1891165"/>
                    <a:gd name="connsiteX21" fmla="*/ 94504 w 1905036"/>
                    <a:gd name="connsiteY21" fmla="*/ 982347 h 1891165"/>
                    <a:gd name="connsiteX22" fmla="*/ 1810380 w 1905036"/>
                    <a:gd name="connsiteY22" fmla="*/ 981553 h 1891165"/>
                    <a:gd name="connsiteX23" fmla="*/ 1527275 w 1905036"/>
                    <a:gd name="connsiteY23" fmla="*/ 950914 h 1891165"/>
                    <a:gd name="connsiteX24" fmla="*/ 1252745 w 1905036"/>
                    <a:gd name="connsiteY24" fmla="*/ 544831 h 1891165"/>
                    <a:gd name="connsiteX25" fmla="*/ 1348603 w 1905036"/>
                    <a:gd name="connsiteY25" fmla="*/ 272708 h 1891165"/>
                    <a:gd name="connsiteX26" fmla="*/ 1736879 w 1905036"/>
                    <a:gd name="connsiteY26" fmla="*/ 682283 h 1891165"/>
                    <a:gd name="connsiteX27" fmla="*/ 1810460 w 1905036"/>
                    <a:gd name="connsiteY27" fmla="*/ 981500 h 1891165"/>
                    <a:gd name="connsiteX28" fmla="*/ 650527 w 1905036"/>
                    <a:gd name="connsiteY28" fmla="*/ 271940 h 1891165"/>
                    <a:gd name="connsiteX29" fmla="*/ 936191 w 1905036"/>
                    <a:gd name="connsiteY29" fmla="*/ 87 h 1891165"/>
                    <a:gd name="connsiteX30" fmla="*/ 1208045 w 1905036"/>
                    <a:gd name="connsiteY30" fmla="*/ 285751 h 1891165"/>
                    <a:gd name="connsiteX31" fmla="*/ 929317 w 1905036"/>
                    <a:gd name="connsiteY31" fmla="*/ 557690 h 1891165"/>
                    <a:gd name="connsiteX32" fmla="*/ 650527 w 1905036"/>
                    <a:gd name="connsiteY32" fmla="*/ 272009 h 1891165"/>
                    <a:gd name="connsiteX33" fmla="*/ 650527 w 1905036"/>
                    <a:gd name="connsiteY33" fmla="*/ 271994 h 18911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905036" h="1891165">
                      <a:moveTo>
                        <a:pt x="474314" y="1746570"/>
                      </a:moveTo>
                      <a:cubicBezTo>
                        <a:pt x="561420" y="1699239"/>
                        <a:pt x="629336" y="1623063"/>
                        <a:pt x="666401" y="1531119"/>
                      </a:cubicBezTo>
                      <a:cubicBezTo>
                        <a:pt x="844638" y="1630365"/>
                        <a:pt x="1061577" y="1630155"/>
                        <a:pt x="1239620" y="1530563"/>
                      </a:cubicBezTo>
                      <a:cubicBezTo>
                        <a:pt x="1276554" y="1622494"/>
                        <a:pt x="1344300" y="1698726"/>
                        <a:pt x="1431259" y="1746198"/>
                      </a:cubicBezTo>
                      <a:cubicBezTo>
                        <a:pt x="1141567" y="1939351"/>
                        <a:pt x="764181" y="1939500"/>
                        <a:pt x="474340" y="1746570"/>
                      </a:cubicBezTo>
                      <a:close/>
                      <a:moveTo>
                        <a:pt x="1347439" y="1367289"/>
                      </a:moveTo>
                      <a:cubicBezTo>
                        <a:pt x="1351253" y="1213336"/>
                        <a:pt x="1479150" y="1091622"/>
                        <a:pt x="1633103" y="1095436"/>
                      </a:cubicBezTo>
                      <a:cubicBezTo>
                        <a:pt x="1787057" y="1099250"/>
                        <a:pt x="1908763" y="1227147"/>
                        <a:pt x="1904949" y="1381100"/>
                      </a:cubicBezTo>
                      <a:cubicBezTo>
                        <a:pt x="1901210" y="1532352"/>
                        <a:pt x="1777530" y="1653022"/>
                        <a:pt x="1626231" y="1653039"/>
                      </a:cubicBezTo>
                      <a:cubicBezTo>
                        <a:pt x="1470330" y="1651123"/>
                        <a:pt x="1345500" y="1523188"/>
                        <a:pt x="1347413" y="1367289"/>
                      </a:cubicBezTo>
                      <a:close/>
                      <a:moveTo>
                        <a:pt x="48" y="1367289"/>
                      </a:moveTo>
                      <a:cubicBezTo>
                        <a:pt x="3862" y="1213336"/>
                        <a:pt x="131758" y="1091622"/>
                        <a:pt x="285712" y="1095436"/>
                      </a:cubicBezTo>
                      <a:cubicBezTo>
                        <a:pt x="439667" y="1099250"/>
                        <a:pt x="561379" y="1227147"/>
                        <a:pt x="557565" y="1381100"/>
                      </a:cubicBezTo>
                      <a:cubicBezTo>
                        <a:pt x="553818" y="1532373"/>
                        <a:pt x="430105" y="1653050"/>
                        <a:pt x="278786" y="1653039"/>
                      </a:cubicBezTo>
                      <a:cubicBezTo>
                        <a:pt x="122908" y="1651093"/>
                        <a:pt x="-1890" y="1523168"/>
                        <a:pt x="22" y="1367289"/>
                      </a:cubicBezTo>
                      <a:close/>
                      <a:moveTo>
                        <a:pt x="94504" y="982161"/>
                      </a:moveTo>
                      <a:cubicBezTo>
                        <a:pt x="106676" y="772847"/>
                        <a:pt x="195760" y="575412"/>
                        <a:pt x="344642" y="427780"/>
                      </a:cubicBezTo>
                      <a:cubicBezTo>
                        <a:pt x="394516" y="377986"/>
                        <a:pt x="450267" y="334450"/>
                        <a:pt x="510667" y="298134"/>
                      </a:cubicBezTo>
                      <a:cubicBezTo>
                        <a:pt x="516496" y="396866"/>
                        <a:pt x="555882" y="490645"/>
                        <a:pt x="622296" y="563935"/>
                      </a:cubicBezTo>
                      <a:cubicBezTo>
                        <a:pt x="490767" y="653427"/>
                        <a:pt x="402295" y="793508"/>
                        <a:pt x="378006" y="950728"/>
                      </a:cubicBezTo>
                      <a:cubicBezTo>
                        <a:pt x="345571" y="942708"/>
                        <a:pt x="312278" y="938666"/>
                        <a:pt x="278866" y="938690"/>
                      </a:cubicBezTo>
                      <a:cubicBezTo>
                        <a:pt x="214834" y="938545"/>
                        <a:pt x="151671" y="953502"/>
                        <a:pt x="94504" y="982347"/>
                      </a:cubicBezTo>
                      <a:close/>
                      <a:moveTo>
                        <a:pt x="1810380" y="981553"/>
                      </a:moveTo>
                      <a:cubicBezTo>
                        <a:pt x="1722627" y="938108"/>
                        <a:pt x="1622293" y="927249"/>
                        <a:pt x="1527275" y="950914"/>
                      </a:cubicBezTo>
                      <a:cubicBezTo>
                        <a:pt x="1501820" y="781027"/>
                        <a:pt x="1400909" y="631762"/>
                        <a:pt x="1252745" y="544831"/>
                      </a:cubicBezTo>
                      <a:cubicBezTo>
                        <a:pt x="1314684" y="467647"/>
                        <a:pt x="1348494" y="371672"/>
                        <a:pt x="1348603" y="272708"/>
                      </a:cubicBezTo>
                      <a:cubicBezTo>
                        <a:pt x="1520146" y="362028"/>
                        <a:pt x="1656840" y="506218"/>
                        <a:pt x="1736879" y="682283"/>
                      </a:cubicBezTo>
                      <a:cubicBezTo>
                        <a:pt x="1779470" y="776693"/>
                        <a:pt x="1804410" y="878104"/>
                        <a:pt x="1810460" y="981500"/>
                      </a:cubicBezTo>
                      <a:close/>
                      <a:moveTo>
                        <a:pt x="650527" y="271940"/>
                      </a:moveTo>
                      <a:cubicBezTo>
                        <a:pt x="654341" y="117986"/>
                        <a:pt x="782236" y="-3727"/>
                        <a:pt x="936191" y="87"/>
                      </a:cubicBezTo>
                      <a:cubicBezTo>
                        <a:pt x="1090145" y="3901"/>
                        <a:pt x="1211858" y="131798"/>
                        <a:pt x="1208045" y="285751"/>
                      </a:cubicBezTo>
                      <a:cubicBezTo>
                        <a:pt x="1204298" y="437003"/>
                        <a:pt x="1080616" y="557673"/>
                        <a:pt x="929317" y="557690"/>
                      </a:cubicBezTo>
                      <a:cubicBezTo>
                        <a:pt x="773442" y="555789"/>
                        <a:pt x="648624" y="427884"/>
                        <a:pt x="650527" y="272009"/>
                      </a:cubicBezTo>
                      <a:cubicBezTo>
                        <a:pt x="650527" y="272003"/>
                        <a:pt x="650527" y="272000"/>
                        <a:pt x="650527" y="271994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56CCF2"/>
                    </a:gs>
                    <a:gs pos="100000">
                      <a:srgbClr val="2F80EC">
                        <a:alpha val="88000"/>
                      </a:srgbClr>
                    </a:gs>
                  </a:gsLst>
                  <a:lin ang="16200000" scaled="1"/>
                </a:gradFill>
                <a:ln w="18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60" name="组合 159"/>
            <p:cNvGrpSpPr/>
            <p:nvPr/>
          </p:nvGrpSpPr>
          <p:grpSpPr>
            <a:xfrm>
              <a:off x="462086" y="4791537"/>
              <a:ext cx="902698" cy="1017176"/>
              <a:chOff x="513428" y="4679175"/>
              <a:chExt cx="902698" cy="1017176"/>
            </a:xfrm>
          </p:grpSpPr>
          <p:sp>
            <p:nvSpPr>
              <p:cNvPr id="166" name="矩形: 圆角 165"/>
              <p:cNvSpPr/>
              <p:nvPr/>
            </p:nvSpPr>
            <p:spPr>
              <a:xfrm>
                <a:off x="553640" y="4679175"/>
                <a:ext cx="846008" cy="1017176"/>
              </a:xfrm>
              <a:prstGeom prst="roundRect">
                <a:avLst>
                  <a:gd name="adj" fmla="val 7715"/>
                </a:avLst>
              </a:prstGeom>
              <a:solidFill>
                <a:srgbClr val="5A9AF0">
                  <a:alpha val="1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文本框 166"/>
              <p:cNvSpPr txBox="1"/>
              <p:nvPr/>
            </p:nvSpPr>
            <p:spPr>
              <a:xfrm>
                <a:off x="513428" y="5063088"/>
                <a:ext cx="9026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DMA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分区计量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1" name="矩形: 圆角 160"/>
            <p:cNvSpPr/>
            <p:nvPr/>
          </p:nvSpPr>
          <p:spPr>
            <a:xfrm>
              <a:off x="1462781" y="4791537"/>
              <a:ext cx="1810599" cy="996493"/>
            </a:xfrm>
            <a:prstGeom prst="roundRect">
              <a:avLst>
                <a:gd name="adj" fmla="val 5744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1478947" y="4758035"/>
              <a:ext cx="1805440" cy="1033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在独立分区节点部署流量与压力监测设备，通过实时比对进出水量偏差，结合夜间最小流量，识别漏损区域。</a:t>
              </a:r>
              <a:endPara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3" name="组合 162"/>
            <p:cNvGrpSpPr/>
            <p:nvPr/>
          </p:nvGrpSpPr>
          <p:grpSpPr>
            <a:xfrm>
              <a:off x="765585" y="4883338"/>
              <a:ext cx="283011" cy="283011"/>
              <a:chOff x="3748370" y="4088728"/>
              <a:chExt cx="368705" cy="368705"/>
            </a:xfrm>
          </p:grpSpPr>
          <p:sp>
            <p:nvSpPr>
              <p:cNvPr id="164" name="椭圆 163"/>
              <p:cNvSpPr/>
              <p:nvPr/>
            </p:nvSpPr>
            <p:spPr>
              <a:xfrm>
                <a:off x="3748370" y="4088728"/>
                <a:ext cx="368705" cy="368705"/>
              </a:xfrm>
              <a:prstGeom prst="ellipse">
                <a:avLst/>
              </a:prstGeom>
              <a:solidFill>
                <a:srgbClr val="D5E5FB"/>
              </a:solidFill>
              <a:ln w="6350">
                <a:solidFill>
                  <a:srgbClr val="5A9A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图形 159"/>
              <p:cNvSpPr/>
              <p:nvPr/>
            </p:nvSpPr>
            <p:spPr>
              <a:xfrm>
                <a:off x="3816111" y="4162219"/>
                <a:ext cx="235324" cy="233612"/>
              </a:xfrm>
              <a:custGeom>
                <a:avLst/>
                <a:gdLst>
                  <a:gd name="connsiteX0" fmla="*/ 474314 w 1905036"/>
                  <a:gd name="connsiteY0" fmla="*/ 1746570 h 1891165"/>
                  <a:gd name="connsiteX1" fmla="*/ 666401 w 1905036"/>
                  <a:gd name="connsiteY1" fmla="*/ 1531119 h 1891165"/>
                  <a:gd name="connsiteX2" fmla="*/ 1239620 w 1905036"/>
                  <a:gd name="connsiteY2" fmla="*/ 1530563 h 1891165"/>
                  <a:gd name="connsiteX3" fmla="*/ 1431259 w 1905036"/>
                  <a:gd name="connsiteY3" fmla="*/ 1746198 h 1891165"/>
                  <a:gd name="connsiteX4" fmla="*/ 474340 w 1905036"/>
                  <a:gd name="connsiteY4" fmla="*/ 1746570 h 1891165"/>
                  <a:gd name="connsiteX5" fmla="*/ 1347439 w 1905036"/>
                  <a:gd name="connsiteY5" fmla="*/ 1367289 h 1891165"/>
                  <a:gd name="connsiteX6" fmla="*/ 1633103 w 1905036"/>
                  <a:gd name="connsiteY6" fmla="*/ 1095436 h 1891165"/>
                  <a:gd name="connsiteX7" fmla="*/ 1904949 w 1905036"/>
                  <a:gd name="connsiteY7" fmla="*/ 1381100 h 1891165"/>
                  <a:gd name="connsiteX8" fmla="*/ 1626231 w 1905036"/>
                  <a:gd name="connsiteY8" fmla="*/ 1653039 h 1891165"/>
                  <a:gd name="connsiteX9" fmla="*/ 1347413 w 1905036"/>
                  <a:gd name="connsiteY9" fmla="*/ 1367289 h 1891165"/>
                  <a:gd name="connsiteX10" fmla="*/ 48 w 1905036"/>
                  <a:gd name="connsiteY10" fmla="*/ 1367289 h 1891165"/>
                  <a:gd name="connsiteX11" fmla="*/ 285712 w 1905036"/>
                  <a:gd name="connsiteY11" fmla="*/ 1095436 h 1891165"/>
                  <a:gd name="connsiteX12" fmla="*/ 557565 w 1905036"/>
                  <a:gd name="connsiteY12" fmla="*/ 1381100 h 1891165"/>
                  <a:gd name="connsiteX13" fmla="*/ 278786 w 1905036"/>
                  <a:gd name="connsiteY13" fmla="*/ 1653039 h 1891165"/>
                  <a:gd name="connsiteX14" fmla="*/ 22 w 1905036"/>
                  <a:gd name="connsiteY14" fmla="*/ 1367289 h 1891165"/>
                  <a:gd name="connsiteX15" fmla="*/ 94504 w 1905036"/>
                  <a:gd name="connsiteY15" fmla="*/ 982161 h 1891165"/>
                  <a:gd name="connsiteX16" fmla="*/ 344642 w 1905036"/>
                  <a:gd name="connsiteY16" fmla="*/ 427780 h 1891165"/>
                  <a:gd name="connsiteX17" fmla="*/ 510667 w 1905036"/>
                  <a:gd name="connsiteY17" fmla="*/ 298134 h 1891165"/>
                  <a:gd name="connsiteX18" fmla="*/ 622296 w 1905036"/>
                  <a:gd name="connsiteY18" fmla="*/ 563935 h 1891165"/>
                  <a:gd name="connsiteX19" fmla="*/ 378006 w 1905036"/>
                  <a:gd name="connsiteY19" fmla="*/ 950728 h 1891165"/>
                  <a:gd name="connsiteX20" fmla="*/ 278866 w 1905036"/>
                  <a:gd name="connsiteY20" fmla="*/ 938690 h 1891165"/>
                  <a:gd name="connsiteX21" fmla="*/ 94504 w 1905036"/>
                  <a:gd name="connsiteY21" fmla="*/ 982347 h 1891165"/>
                  <a:gd name="connsiteX22" fmla="*/ 1810380 w 1905036"/>
                  <a:gd name="connsiteY22" fmla="*/ 981553 h 1891165"/>
                  <a:gd name="connsiteX23" fmla="*/ 1527275 w 1905036"/>
                  <a:gd name="connsiteY23" fmla="*/ 950914 h 1891165"/>
                  <a:gd name="connsiteX24" fmla="*/ 1252745 w 1905036"/>
                  <a:gd name="connsiteY24" fmla="*/ 544831 h 1891165"/>
                  <a:gd name="connsiteX25" fmla="*/ 1348603 w 1905036"/>
                  <a:gd name="connsiteY25" fmla="*/ 272708 h 1891165"/>
                  <a:gd name="connsiteX26" fmla="*/ 1736879 w 1905036"/>
                  <a:gd name="connsiteY26" fmla="*/ 682283 h 1891165"/>
                  <a:gd name="connsiteX27" fmla="*/ 1810460 w 1905036"/>
                  <a:gd name="connsiteY27" fmla="*/ 981500 h 1891165"/>
                  <a:gd name="connsiteX28" fmla="*/ 650527 w 1905036"/>
                  <a:gd name="connsiteY28" fmla="*/ 271940 h 1891165"/>
                  <a:gd name="connsiteX29" fmla="*/ 936191 w 1905036"/>
                  <a:gd name="connsiteY29" fmla="*/ 87 h 1891165"/>
                  <a:gd name="connsiteX30" fmla="*/ 1208045 w 1905036"/>
                  <a:gd name="connsiteY30" fmla="*/ 285751 h 1891165"/>
                  <a:gd name="connsiteX31" fmla="*/ 929317 w 1905036"/>
                  <a:gd name="connsiteY31" fmla="*/ 557690 h 1891165"/>
                  <a:gd name="connsiteX32" fmla="*/ 650527 w 1905036"/>
                  <a:gd name="connsiteY32" fmla="*/ 272009 h 1891165"/>
                  <a:gd name="connsiteX33" fmla="*/ 650527 w 1905036"/>
                  <a:gd name="connsiteY33" fmla="*/ 271994 h 189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905036" h="1891165">
                    <a:moveTo>
                      <a:pt x="474314" y="1746570"/>
                    </a:moveTo>
                    <a:cubicBezTo>
                      <a:pt x="561420" y="1699239"/>
                      <a:pt x="629336" y="1623063"/>
                      <a:pt x="666401" y="1531119"/>
                    </a:cubicBezTo>
                    <a:cubicBezTo>
                      <a:pt x="844638" y="1630365"/>
                      <a:pt x="1061577" y="1630155"/>
                      <a:pt x="1239620" y="1530563"/>
                    </a:cubicBezTo>
                    <a:cubicBezTo>
                      <a:pt x="1276554" y="1622494"/>
                      <a:pt x="1344300" y="1698726"/>
                      <a:pt x="1431259" y="1746198"/>
                    </a:cubicBezTo>
                    <a:cubicBezTo>
                      <a:pt x="1141567" y="1939351"/>
                      <a:pt x="764181" y="1939500"/>
                      <a:pt x="474340" y="1746570"/>
                    </a:cubicBezTo>
                    <a:close/>
                    <a:moveTo>
                      <a:pt x="1347439" y="1367289"/>
                    </a:moveTo>
                    <a:cubicBezTo>
                      <a:pt x="1351253" y="1213336"/>
                      <a:pt x="1479150" y="1091622"/>
                      <a:pt x="1633103" y="1095436"/>
                    </a:cubicBezTo>
                    <a:cubicBezTo>
                      <a:pt x="1787057" y="1099250"/>
                      <a:pt x="1908763" y="1227147"/>
                      <a:pt x="1904949" y="1381100"/>
                    </a:cubicBezTo>
                    <a:cubicBezTo>
                      <a:pt x="1901210" y="1532352"/>
                      <a:pt x="1777530" y="1653022"/>
                      <a:pt x="1626231" y="1653039"/>
                    </a:cubicBezTo>
                    <a:cubicBezTo>
                      <a:pt x="1470330" y="1651123"/>
                      <a:pt x="1345500" y="1523188"/>
                      <a:pt x="1347413" y="1367289"/>
                    </a:cubicBezTo>
                    <a:close/>
                    <a:moveTo>
                      <a:pt x="48" y="1367289"/>
                    </a:moveTo>
                    <a:cubicBezTo>
                      <a:pt x="3862" y="1213336"/>
                      <a:pt x="131758" y="1091622"/>
                      <a:pt x="285712" y="1095436"/>
                    </a:cubicBezTo>
                    <a:cubicBezTo>
                      <a:pt x="439667" y="1099250"/>
                      <a:pt x="561379" y="1227147"/>
                      <a:pt x="557565" y="1381100"/>
                    </a:cubicBezTo>
                    <a:cubicBezTo>
                      <a:pt x="553818" y="1532373"/>
                      <a:pt x="430105" y="1653050"/>
                      <a:pt x="278786" y="1653039"/>
                    </a:cubicBezTo>
                    <a:cubicBezTo>
                      <a:pt x="122908" y="1651093"/>
                      <a:pt x="-1890" y="1523168"/>
                      <a:pt x="22" y="1367289"/>
                    </a:cubicBezTo>
                    <a:close/>
                    <a:moveTo>
                      <a:pt x="94504" y="982161"/>
                    </a:moveTo>
                    <a:cubicBezTo>
                      <a:pt x="106676" y="772847"/>
                      <a:pt x="195760" y="575412"/>
                      <a:pt x="344642" y="427780"/>
                    </a:cubicBezTo>
                    <a:cubicBezTo>
                      <a:pt x="394516" y="377986"/>
                      <a:pt x="450267" y="334450"/>
                      <a:pt x="510667" y="298134"/>
                    </a:cubicBezTo>
                    <a:cubicBezTo>
                      <a:pt x="516496" y="396866"/>
                      <a:pt x="555882" y="490645"/>
                      <a:pt x="622296" y="563935"/>
                    </a:cubicBezTo>
                    <a:cubicBezTo>
                      <a:pt x="490767" y="653427"/>
                      <a:pt x="402295" y="793508"/>
                      <a:pt x="378006" y="950728"/>
                    </a:cubicBezTo>
                    <a:cubicBezTo>
                      <a:pt x="345571" y="942708"/>
                      <a:pt x="312278" y="938666"/>
                      <a:pt x="278866" y="938690"/>
                    </a:cubicBezTo>
                    <a:cubicBezTo>
                      <a:pt x="214834" y="938545"/>
                      <a:pt x="151671" y="953502"/>
                      <a:pt x="94504" y="982347"/>
                    </a:cubicBezTo>
                    <a:close/>
                    <a:moveTo>
                      <a:pt x="1810380" y="981553"/>
                    </a:moveTo>
                    <a:cubicBezTo>
                      <a:pt x="1722627" y="938108"/>
                      <a:pt x="1622293" y="927249"/>
                      <a:pt x="1527275" y="950914"/>
                    </a:cubicBezTo>
                    <a:cubicBezTo>
                      <a:pt x="1501820" y="781027"/>
                      <a:pt x="1400909" y="631762"/>
                      <a:pt x="1252745" y="544831"/>
                    </a:cubicBezTo>
                    <a:cubicBezTo>
                      <a:pt x="1314684" y="467647"/>
                      <a:pt x="1348494" y="371672"/>
                      <a:pt x="1348603" y="272708"/>
                    </a:cubicBezTo>
                    <a:cubicBezTo>
                      <a:pt x="1520146" y="362028"/>
                      <a:pt x="1656840" y="506218"/>
                      <a:pt x="1736879" y="682283"/>
                    </a:cubicBezTo>
                    <a:cubicBezTo>
                      <a:pt x="1779470" y="776693"/>
                      <a:pt x="1804410" y="878104"/>
                      <a:pt x="1810460" y="981500"/>
                    </a:cubicBezTo>
                    <a:close/>
                    <a:moveTo>
                      <a:pt x="650527" y="271940"/>
                    </a:moveTo>
                    <a:cubicBezTo>
                      <a:pt x="654341" y="117986"/>
                      <a:pt x="782236" y="-3727"/>
                      <a:pt x="936191" y="87"/>
                    </a:cubicBezTo>
                    <a:cubicBezTo>
                      <a:pt x="1090145" y="3901"/>
                      <a:pt x="1211858" y="131798"/>
                      <a:pt x="1208045" y="285751"/>
                    </a:cubicBezTo>
                    <a:cubicBezTo>
                      <a:pt x="1204298" y="437003"/>
                      <a:pt x="1080616" y="557673"/>
                      <a:pt x="929317" y="557690"/>
                    </a:cubicBezTo>
                    <a:cubicBezTo>
                      <a:pt x="773442" y="555789"/>
                      <a:pt x="648624" y="427884"/>
                      <a:pt x="650527" y="272009"/>
                    </a:cubicBezTo>
                    <a:cubicBezTo>
                      <a:pt x="650527" y="272003"/>
                      <a:pt x="650527" y="272000"/>
                      <a:pt x="650527" y="271994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56CCF2"/>
                  </a:gs>
                  <a:gs pos="100000">
                    <a:srgbClr val="2F80EC">
                      <a:alpha val="88000"/>
                    </a:srgbClr>
                  </a:gs>
                </a:gsLst>
                <a:lin ang="16200000" scaled="1"/>
              </a:gradFill>
              <a:ln w="18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8" name="组合 167"/>
            <p:cNvGrpSpPr/>
            <p:nvPr/>
          </p:nvGrpSpPr>
          <p:grpSpPr>
            <a:xfrm>
              <a:off x="8670824" y="3884027"/>
              <a:ext cx="3127428" cy="889719"/>
              <a:chOff x="506675" y="4708943"/>
              <a:chExt cx="2809585" cy="889719"/>
            </a:xfrm>
          </p:grpSpPr>
          <p:grpSp>
            <p:nvGrpSpPr>
              <p:cNvPr id="169" name="组合 168"/>
              <p:cNvGrpSpPr/>
              <p:nvPr/>
            </p:nvGrpSpPr>
            <p:grpSpPr>
              <a:xfrm>
                <a:off x="506675" y="4708943"/>
                <a:ext cx="846008" cy="889719"/>
                <a:chOff x="546239" y="4679175"/>
                <a:chExt cx="846008" cy="889719"/>
              </a:xfrm>
            </p:grpSpPr>
            <p:sp>
              <p:nvSpPr>
                <p:cNvPr id="175" name="矩形: 圆角 174"/>
                <p:cNvSpPr/>
                <p:nvPr/>
              </p:nvSpPr>
              <p:spPr>
                <a:xfrm>
                  <a:off x="546239" y="4679175"/>
                  <a:ext cx="846008" cy="889719"/>
                </a:xfrm>
                <a:prstGeom prst="roundRect">
                  <a:avLst>
                    <a:gd name="adj" fmla="val 7715"/>
                  </a:avLst>
                </a:prstGeom>
                <a:solidFill>
                  <a:srgbClr val="5A9AF0">
                    <a:alpha val="1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6" name="文本框 175"/>
                <p:cNvSpPr txBox="1"/>
                <p:nvPr/>
              </p:nvSpPr>
              <p:spPr>
                <a:xfrm>
                  <a:off x="594071" y="5023026"/>
                  <a:ext cx="757997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4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漏损分析模型</a:t>
                  </a:r>
                  <a:endPara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70" name="矩形: 圆角 169"/>
              <p:cNvSpPr/>
              <p:nvPr/>
            </p:nvSpPr>
            <p:spPr>
              <a:xfrm>
                <a:off x="1385132" y="4708943"/>
                <a:ext cx="1900027" cy="889719"/>
              </a:xfrm>
              <a:prstGeom prst="roundRect">
                <a:avLst>
                  <a:gd name="adj" fmla="val 5744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文本框 170"/>
              <p:cNvSpPr txBox="1"/>
              <p:nvPr/>
            </p:nvSpPr>
            <p:spPr>
              <a:xfrm>
                <a:off x="1443128" y="4739790"/>
                <a:ext cx="1873132" cy="7909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建立漏损分析模型，监测管道上下游流量</a:t>
                </a:r>
                <a:r>
                  <a:rPr lang="en-US" altLang="zh-CN" sz="105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sz="105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压力，计算流量</a:t>
                </a:r>
                <a:r>
                  <a:rPr lang="en-US" altLang="zh-CN" sz="105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sz="105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压力差值，通过异常值判断漏损。</a:t>
                </a:r>
                <a:endPara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2" name="组合 171"/>
              <p:cNvGrpSpPr/>
              <p:nvPr/>
            </p:nvGrpSpPr>
            <p:grpSpPr>
              <a:xfrm>
                <a:off x="787273" y="4759530"/>
                <a:ext cx="283011" cy="283011"/>
                <a:chOff x="3748370" y="4088728"/>
                <a:chExt cx="368705" cy="368705"/>
              </a:xfrm>
            </p:grpSpPr>
            <p:sp>
              <p:nvSpPr>
                <p:cNvPr id="173" name="椭圆 172"/>
                <p:cNvSpPr/>
                <p:nvPr/>
              </p:nvSpPr>
              <p:spPr>
                <a:xfrm>
                  <a:off x="3748370" y="4088728"/>
                  <a:ext cx="368705" cy="368705"/>
                </a:xfrm>
                <a:prstGeom prst="ellipse">
                  <a:avLst/>
                </a:prstGeom>
                <a:solidFill>
                  <a:srgbClr val="D5E5FB"/>
                </a:solidFill>
                <a:ln w="6350">
                  <a:solidFill>
                    <a:srgbClr val="5A9A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4" name="图形 159"/>
                <p:cNvSpPr/>
                <p:nvPr/>
              </p:nvSpPr>
              <p:spPr>
                <a:xfrm>
                  <a:off x="3816111" y="4162219"/>
                  <a:ext cx="235324" cy="233612"/>
                </a:xfrm>
                <a:custGeom>
                  <a:avLst/>
                  <a:gdLst>
                    <a:gd name="connsiteX0" fmla="*/ 474314 w 1905036"/>
                    <a:gd name="connsiteY0" fmla="*/ 1746570 h 1891165"/>
                    <a:gd name="connsiteX1" fmla="*/ 666401 w 1905036"/>
                    <a:gd name="connsiteY1" fmla="*/ 1531119 h 1891165"/>
                    <a:gd name="connsiteX2" fmla="*/ 1239620 w 1905036"/>
                    <a:gd name="connsiteY2" fmla="*/ 1530563 h 1891165"/>
                    <a:gd name="connsiteX3" fmla="*/ 1431259 w 1905036"/>
                    <a:gd name="connsiteY3" fmla="*/ 1746198 h 1891165"/>
                    <a:gd name="connsiteX4" fmla="*/ 474340 w 1905036"/>
                    <a:gd name="connsiteY4" fmla="*/ 1746570 h 1891165"/>
                    <a:gd name="connsiteX5" fmla="*/ 1347439 w 1905036"/>
                    <a:gd name="connsiteY5" fmla="*/ 1367289 h 1891165"/>
                    <a:gd name="connsiteX6" fmla="*/ 1633103 w 1905036"/>
                    <a:gd name="connsiteY6" fmla="*/ 1095436 h 1891165"/>
                    <a:gd name="connsiteX7" fmla="*/ 1904949 w 1905036"/>
                    <a:gd name="connsiteY7" fmla="*/ 1381100 h 1891165"/>
                    <a:gd name="connsiteX8" fmla="*/ 1626231 w 1905036"/>
                    <a:gd name="connsiteY8" fmla="*/ 1653039 h 1891165"/>
                    <a:gd name="connsiteX9" fmla="*/ 1347413 w 1905036"/>
                    <a:gd name="connsiteY9" fmla="*/ 1367289 h 1891165"/>
                    <a:gd name="connsiteX10" fmla="*/ 48 w 1905036"/>
                    <a:gd name="connsiteY10" fmla="*/ 1367289 h 1891165"/>
                    <a:gd name="connsiteX11" fmla="*/ 285712 w 1905036"/>
                    <a:gd name="connsiteY11" fmla="*/ 1095436 h 1891165"/>
                    <a:gd name="connsiteX12" fmla="*/ 557565 w 1905036"/>
                    <a:gd name="connsiteY12" fmla="*/ 1381100 h 1891165"/>
                    <a:gd name="connsiteX13" fmla="*/ 278786 w 1905036"/>
                    <a:gd name="connsiteY13" fmla="*/ 1653039 h 1891165"/>
                    <a:gd name="connsiteX14" fmla="*/ 22 w 1905036"/>
                    <a:gd name="connsiteY14" fmla="*/ 1367289 h 1891165"/>
                    <a:gd name="connsiteX15" fmla="*/ 94504 w 1905036"/>
                    <a:gd name="connsiteY15" fmla="*/ 982161 h 1891165"/>
                    <a:gd name="connsiteX16" fmla="*/ 344642 w 1905036"/>
                    <a:gd name="connsiteY16" fmla="*/ 427780 h 1891165"/>
                    <a:gd name="connsiteX17" fmla="*/ 510667 w 1905036"/>
                    <a:gd name="connsiteY17" fmla="*/ 298134 h 1891165"/>
                    <a:gd name="connsiteX18" fmla="*/ 622296 w 1905036"/>
                    <a:gd name="connsiteY18" fmla="*/ 563935 h 1891165"/>
                    <a:gd name="connsiteX19" fmla="*/ 378006 w 1905036"/>
                    <a:gd name="connsiteY19" fmla="*/ 950728 h 1891165"/>
                    <a:gd name="connsiteX20" fmla="*/ 278866 w 1905036"/>
                    <a:gd name="connsiteY20" fmla="*/ 938690 h 1891165"/>
                    <a:gd name="connsiteX21" fmla="*/ 94504 w 1905036"/>
                    <a:gd name="connsiteY21" fmla="*/ 982347 h 1891165"/>
                    <a:gd name="connsiteX22" fmla="*/ 1810380 w 1905036"/>
                    <a:gd name="connsiteY22" fmla="*/ 981553 h 1891165"/>
                    <a:gd name="connsiteX23" fmla="*/ 1527275 w 1905036"/>
                    <a:gd name="connsiteY23" fmla="*/ 950914 h 1891165"/>
                    <a:gd name="connsiteX24" fmla="*/ 1252745 w 1905036"/>
                    <a:gd name="connsiteY24" fmla="*/ 544831 h 1891165"/>
                    <a:gd name="connsiteX25" fmla="*/ 1348603 w 1905036"/>
                    <a:gd name="connsiteY25" fmla="*/ 272708 h 1891165"/>
                    <a:gd name="connsiteX26" fmla="*/ 1736879 w 1905036"/>
                    <a:gd name="connsiteY26" fmla="*/ 682283 h 1891165"/>
                    <a:gd name="connsiteX27" fmla="*/ 1810460 w 1905036"/>
                    <a:gd name="connsiteY27" fmla="*/ 981500 h 1891165"/>
                    <a:gd name="connsiteX28" fmla="*/ 650527 w 1905036"/>
                    <a:gd name="connsiteY28" fmla="*/ 271940 h 1891165"/>
                    <a:gd name="connsiteX29" fmla="*/ 936191 w 1905036"/>
                    <a:gd name="connsiteY29" fmla="*/ 87 h 1891165"/>
                    <a:gd name="connsiteX30" fmla="*/ 1208045 w 1905036"/>
                    <a:gd name="connsiteY30" fmla="*/ 285751 h 1891165"/>
                    <a:gd name="connsiteX31" fmla="*/ 929317 w 1905036"/>
                    <a:gd name="connsiteY31" fmla="*/ 557690 h 1891165"/>
                    <a:gd name="connsiteX32" fmla="*/ 650527 w 1905036"/>
                    <a:gd name="connsiteY32" fmla="*/ 272009 h 1891165"/>
                    <a:gd name="connsiteX33" fmla="*/ 650527 w 1905036"/>
                    <a:gd name="connsiteY33" fmla="*/ 271994 h 18911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905036" h="1891165">
                      <a:moveTo>
                        <a:pt x="474314" y="1746570"/>
                      </a:moveTo>
                      <a:cubicBezTo>
                        <a:pt x="561420" y="1699239"/>
                        <a:pt x="629336" y="1623063"/>
                        <a:pt x="666401" y="1531119"/>
                      </a:cubicBezTo>
                      <a:cubicBezTo>
                        <a:pt x="844638" y="1630365"/>
                        <a:pt x="1061577" y="1630155"/>
                        <a:pt x="1239620" y="1530563"/>
                      </a:cubicBezTo>
                      <a:cubicBezTo>
                        <a:pt x="1276554" y="1622494"/>
                        <a:pt x="1344300" y="1698726"/>
                        <a:pt x="1431259" y="1746198"/>
                      </a:cubicBezTo>
                      <a:cubicBezTo>
                        <a:pt x="1141567" y="1939351"/>
                        <a:pt x="764181" y="1939500"/>
                        <a:pt x="474340" y="1746570"/>
                      </a:cubicBezTo>
                      <a:close/>
                      <a:moveTo>
                        <a:pt x="1347439" y="1367289"/>
                      </a:moveTo>
                      <a:cubicBezTo>
                        <a:pt x="1351253" y="1213336"/>
                        <a:pt x="1479150" y="1091622"/>
                        <a:pt x="1633103" y="1095436"/>
                      </a:cubicBezTo>
                      <a:cubicBezTo>
                        <a:pt x="1787057" y="1099250"/>
                        <a:pt x="1908763" y="1227147"/>
                        <a:pt x="1904949" y="1381100"/>
                      </a:cubicBezTo>
                      <a:cubicBezTo>
                        <a:pt x="1901210" y="1532352"/>
                        <a:pt x="1777530" y="1653022"/>
                        <a:pt x="1626231" y="1653039"/>
                      </a:cubicBezTo>
                      <a:cubicBezTo>
                        <a:pt x="1470330" y="1651123"/>
                        <a:pt x="1345500" y="1523188"/>
                        <a:pt x="1347413" y="1367289"/>
                      </a:cubicBezTo>
                      <a:close/>
                      <a:moveTo>
                        <a:pt x="48" y="1367289"/>
                      </a:moveTo>
                      <a:cubicBezTo>
                        <a:pt x="3862" y="1213336"/>
                        <a:pt x="131758" y="1091622"/>
                        <a:pt x="285712" y="1095436"/>
                      </a:cubicBezTo>
                      <a:cubicBezTo>
                        <a:pt x="439667" y="1099250"/>
                        <a:pt x="561379" y="1227147"/>
                        <a:pt x="557565" y="1381100"/>
                      </a:cubicBezTo>
                      <a:cubicBezTo>
                        <a:pt x="553818" y="1532373"/>
                        <a:pt x="430105" y="1653050"/>
                        <a:pt x="278786" y="1653039"/>
                      </a:cubicBezTo>
                      <a:cubicBezTo>
                        <a:pt x="122908" y="1651093"/>
                        <a:pt x="-1890" y="1523168"/>
                        <a:pt x="22" y="1367289"/>
                      </a:cubicBezTo>
                      <a:close/>
                      <a:moveTo>
                        <a:pt x="94504" y="982161"/>
                      </a:moveTo>
                      <a:cubicBezTo>
                        <a:pt x="106676" y="772847"/>
                        <a:pt x="195760" y="575412"/>
                        <a:pt x="344642" y="427780"/>
                      </a:cubicBezTo>
                      <a:cubicBezTo>
                        <a:pt x="394516" y="377986"/>
                        <a:pt x="450267" y="334450"/>
                        <a:pt x="510667" y="298134"/>
                      </a:cubicBezTo>
                      <a:cubicBezTo>
                        <a:pt x="516496" y="396866"/>
                        <a:pt x="555882" y="490645"/>
                        <a:pt x="622296" y="563935"/>
                      </a:cubicBezTo>
                      <a:cubicBezTo>
                        <a:pt x="490767" y="653427"/>
                        <a:pt x="402295" y="793508"/>
                        <a:pt x="378006" y="950728"/>
                      </a:cubicBezTo>
                      <a:cubicBezTo>
                        <a:pt x="345571" y="942708"/>
                        <a:pt x="312278" y="938666"/>
                        <a:pt x="278866" y="938690"/>
                      </a:cubicBezTo>
                      <a:cubicBezTo>
                        <a:pt x="214834" y="938545"/>
                        <a:pt x="151671" y="953502"/>
                        <a:pt x="94504" y="982347"/>
                      </a:cubicBezTo>
                      <a:close/>
                      <a:moveTo>
                        <a:pt x="1810380" y="981553"/>
                      </a:moveTo>
                      <a:cubicBezTo>
                        <a:pt x="1722627" y="938108"/>
                        <a:pt x="1622293" y="927249"/>
                        <a:pt x="1527275" y="950914"/>
                      </a:cubicBezTo>
                      <a:cubicBezTo>
                        <a:pt x="1501820" y="781027"/>
                        <a:pt x="1400909" y="631762"/>
                        <a:pt x="1252745" y="544831"/>
                      </a:cubicBezTo>
                      <a:cubicBezTo>
                        <a:pt x="1314684" y="467647"/>
                        <a:pt x="1348494" y="371672"/>
                        <a:pt x="1348603" y="272708"/>
                      </a:cubicBezTo>
                      <a:cubicBezTo>
                        <a:pt x="1520146" y="362028"/>
                        <a:pt x="1656840" y="506218"/>
                        <a:pt x="1736879" y="682283"/>
                      </a:cubicBezTo>
                      <a:cubicBezTo>
                        <a:pt x="1779470" y="776693"/>
                        <a:pt x="1804410" y="878104"/>
                        <a:pt x="1810460" y="981500"/>
                      </a:cubicBezTo>
                      <a:close/>
                      <a:moveTo>
                        <a:pt x="650527" y="271940"/>
                      </a:moveTo>
                      <a:cubicBezTo>
                        <a:pt x="654341" y="117986"/>
                        <a:pt x="782236" y="-3727"/>
                        <a:pt x="936191" y="87"/>
                      </a:cubicBezTo>
                      <a:cubicBezTo>
                        <a:pt x="1090145" y="3901"/>
                        <a:pt x="1211858" y="131798"/>
                        <a:pt x="1208045" y="285751"/>
                      </a:cubicBezTo>
                      <a:cubicBezTo>
                        <a:pt x="1204298" y="437003"/>
                        <a:pt x="1080616" y="557673"/>
                        <a:pt x="929317" y="557690"/>
                      </a:cubicBezTo>
                      <a:cubicBezTo>
                        <a:pt x="773442" y="555789"/>
                        <a:pt x="648624" y="427884"/>
                        <a:pt x="650527" y="272009"/>
                      </a:cubicBezTo>
                      <a:cubicBezTo>
                        <a:pt x="650527" y="272003"/>
                        <a:pt x="650527" y="272000"/>
                        <a:pt x="650527" y="271994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56CCF2"/>
                    </a:gs>
                    <a:gs pos="100000">
                      <a:srgbClr val="2F80EC">
                        <a:alpha val="88000"/>
                      </a:srgbClr>
                    </a:gs>
                  </a:gsLst>
                  <a:lin ang="16200000" scaled="1"/>
                </a:gradFill>
                <a:ln w="18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7" name="组合 176"/>
            <p:cNvGrpSpPr/>
            <p:nvPr/>
          </p:nvGrpSpPr>
          <p:grpSpPr>
            <a:xfrm>
              <a:off x="8707747" y="4835643"/>
              <a:ext cx="3127428" cy="1124645"/>
              <a:chOff x="506675" y="4708943"/>
              <a:chExt cx="2809585" cy="1124645"/>
            </a:xfrm>
          </p:grpSpPr>
          <p:grpSp>
            <p:nvGrpSpPr>
              <p:cNvPr id="178" name="组合 177"/>
              <p:cNvGrpSpPr/>
              <p:nvPr/>
            </p:nvGrpSpPr>
            <p:grpSpPr>
              <a:xfrm>
                <a:off x="506675" y="4708943"/>
                <a:ext cx="846008" cy="1101997"/>
                <a:chOff x="546239" y="4679175"/>
                <a:chExt cx="846008" cy="1101997"/>
              </a:xfrm>
            </p:grpSpPr>
            <p:sp>
              <p:nvSpPr>
                <p:cNvPr id="184" name="矩形: 圆角 183"/>
                <p:cNvSpPr/>
                <p:nvPr/>
              </p:nvSpPr>
              <p:spPr>
                <a:xfrm>
                  <a:off x="546239" y="4679175"/>
                  <a:ext cx="846008" cy="1101997"/>
                </a:xfrm>
                <a:prstGeom prst="roundRect">
                  <a:avLst>
                    <a:gd name="adj" fmla="val 7715"/>
                  </a:avLst>
                </a:prstGeom>
                <a:solidFill>
                  <a:srgbClr val="5A9AF0">
                    <a:alpha val="1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5" name="文本框 184"/>
                <p:cNvSpPr txBox="1"/>
                <p:nvPr/>
              </p:nvSpPr>
              <p:spPr>
                <a:xfrm>
                  <a:off x="594071" y="5023026"/>
                  <a:ext cx="757997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4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爆管</a:t>
                  </a:r>
                  <a:endPara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/>
                  <a:r>
                    <a:rPr lang="zh-CN" altLang="en-US" sz="14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预警</a:t>
                  </a:r>
                  <a:endPara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79" name="矩形: 圆角 178"/>
              <p:cNvSpPr/>
              <p:nvPr/>
            </p:nvSpPr>
            <p:spPr>
              <a:xfrm>
                <a:off x="1385132" y="4708943"/>
                <a:ext cx="1900027" cy="1124645"/>
              </a:xfrm>
              <a:prstGeom prst="roundRect">
                <a:avLst>
                  <a:gd name="adj" fmla="val 5744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文本框 179"/>
              <p:cNvSpPr txBox="1"/>
              <p:nvPr/>
            </p:nvSpPr>
            <p:spPr>
              <a:xfrm>
                <a:off x="1443128" y="4739790"/>
                <a:ext cx="1873132" cy="10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通过分析作用在管道上的压力、管道材质、接口类型、爆管次数、管龄等数据</a:t>
                </a:r>
                <a:r>
                  <a:rPr lang="en-US" altLang="zh-CN" sz="105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建立爆管预警模型，对风险管进行预测及报警。</a:t>
                </a:r>
                <a:endPara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81" name="组合 180"/>
              <p:cNvGrpSpPr/>
              <p:nvPr/>
            </p:nvGrpSpPr>
            <p:grpSpPr>
              <a:xfrm>
                <a:off x="787273" y="4759530"/>
                <a:ext cx="283011" cy="283011"/>
                <a:chOff x="3748370" y="4088728"/>
                <a:chExt cx="368705" cy="368705"/>
              </a:xfrm>
            </p:grpSpPr>
            <p:sp>
              <p:nvSpPr>
                <p:cNvPr id="182" name="椭圆 181"/>
                <p:cNvSpPr/>
                <p:nvPr/>
              </p:nvSpPr>
              <p:spPr>
                <a:xfrm>
                  <a:off x="3748370" y="4088728"/>
                  <a:ext cx="368705" cy="368705"/>
                </a:xfrm>
                <a:prstGeom prst="ellipse">
                  <a:avLst/>
                </a:prstGeom>
                <a:solidFill>
                  <a:srgbClr val="D5E5FB"/>
                </a:solidFill>
                <a:ln w="6350">
                  <a:solidFill>
                    <a:srgbClr val="5A9A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3" name="图形 159"/>
                <p:cNvSpPr/>
                <p:nvPr/>
              </p:nvSpPr>
              <p:spPr>
                <a:xfrm>
                  <a:off x="3816111" y="4162219"/>
                  <a:ext cx="235324" cy="233612"/>
                </a:xfrm>
                <a:custGeom>
                  <a:avLst/>
                  <a:gdLst>
                    <a:gd name="connsiteX0" fmla="*/ 474314 w 1905036"/>
                    <a:gd name="connsiteY0" fmla="*/ 1746570 h 1891165"/>
                    <a:gd name="connsiteX1" fmla="*/ 666401 w 1905036"/>
                    <a:gd name="connsiteY1" fmla="*/ 1531119 h 1891165"/>
                    <a:gd name="connsiteX2" fmla="*/ 1239620 w 1905036"/>
                    <a:gd name="connsiteY2" fmla="*/ 1530563 h 1891165"/>
                    <a:gd name="connsiteX3" fmla="*/ 1431259 w 1905036"/>
                    <a:gd name="connsiteY3" fmla="*/ 1746198 h 1891165"/>
                    <a:gd name="connsiteX4" fmla="*/ 474340 w 1905036"/>
                    <a:gd name="connsiteY4" fmla="*/ 1746570 h 1891165"/>
                    <a:gd name="connsiteX5" fmla="*/ 1347439 w 1905036"/>
                    <a:gd name="connsiteY5" fmla="*/ 1367289 h 1891165"/>
                    <a:gd name="connsiteX6" fmla="*/ 1633103 w 1905036"/>
                    <a:gd name="connsiteY6" fmla="*/ 1095436 h 1891165"/>
                    <a:gd name="connsiteX7" fmla="*/ 1904949 w 1905036"/>
                    <a:gd name="connsiteY7" fmla="*/ 1381100 h 1891165"/>
                    <a:gd name="connsiteX8" fmla="*/ 1626231 w 1905036"/>
                    <a:gd name="connsiteY8" fmla="*/ 1653039 h 1891165"/>
                    <a:gd name="connsiteX9" fmla="*/ 1347413 w 1905036"/>
                    <a:gd name="connsiteY9" fmla="*/ 1367289 h 1891165"/>
                    <a:gd name="connsiteX10" fmla="*/ 48 w 1905036"/>
                    <a:gd name="connsiteY10" fmla="*/ 1367289 h 1891165"/>
                    <a:gd name="connsiteX11" fmla="*/ 285712 w 1905036"/>
                    <a:gd name="connsiteY11" fmla="*/ 1095436 h 1891165"/>
                    <a:gd name="connsiteX12" fmla="*/ 557565 w 1905036"/>
                    <a:gd name="connsiteY12" fmla="*/ 1381100 h 1891165"/>
                    <a:gd name="connsiteX13" fmla="*/ 278786 w 1905036"/>
                    <a:gd name="connsiteY13" fmla="*/ 1653039 h 1891165"/>
                    <a:gd name="connsiteX14" fmla="*/ 22 w 1905036"/>
                    <a:gd name="connsiteY14" fmla="*/ 1367289 h 1891165"/>
                    <a:gd name="connsiteX15" fmla="*/ 94504 w 1905036"/>
                    <a:gd name="connsiteY15" fmla="*/ 982161 h 1891165"/>
                    <a:gd name="connsiteX16" fmla="*/ 344642 w 1905036"/>
                    <a:gd name="connsiteY16" fmla="*/ 427780 h 1891165"/>
                    <a:gd name="connsiteX17" fmla="*/ 510667 w 1905036"/>
                    <a:gd name="connsiteY17" fmla="*/ 298134 h 1891165"/>
                    <a:gd name="connsiteX18" fmla="*/ 622296 w 1905036"/>
                    <a:gd name="connsiteY18" fmla="*/ 563935 h 1891165"/>
                    <a:gd name="connsiteX19" fmla="*/ 378006 w 1905036"/>
                    <a:gd name="connsiteY19" fmla="*/ 950728 h 1891165"/>
                    <a:gd name="connsiteX20" fmla="*/ 278866 w 1905036"/>
                    <a:gd name="connsiteY20" fmla="*/ 938690 h 1891165"/>
                    <a:gd name="connsiteX21" fmla="*/ 94504 w 1905036"/>
                    <a:gd name="connsiteY21" fmla="*/ 982347 h 1891165"/>
                    <a:gd name="connsiteX22" fmla="*/ 1810380 w 1905036"/>
                    <a:gd name="connsiteY22" fmla="*/ 981553 h 1891165"/>
                    <a:gd name="connsiteX23" fmla="*/ 1527275 w 1905036"/>
                    <a:gd name="connsiteY23" fmla="*/ 950914 h 1891165"/>
                    <a:gd name="connsiteX24" fmla="*/ 1252745 w 1905036"/>
                    <a:gd name="connsiteY24" fmla="*/ 544831 h 1891165"/>
                    <a:gd name="connsiteX25" fmla="*/ 1348603 w 1905036"/>
                    <a:gd name="connsiteY25" fmla="*/ 272708 h 1891165"/>
                    <a:gd name="connsiteX26" fmla="*/ 1736879 w 1905036"/>
                    <a:gd name="connsiteY26" fmla="*/ 682283 h 1891165"/>
                    <a:gd name="connsiteX27" fmla="*/ 1810460 w 1905036"/>
                    <a:gd name="connsiteY27" fmla="*/ 981500 h 1891165"/>
                    <a:gd name="connsiteX28" fmla="*/ 650527 w 1905036"/>
                    <a:gd name="connsiteY28" fmla="*/ 271940 h 1891165"/>
                    <a:gd name="connsiteX29" fmla="*/ 936191 w 1905036"/>
                    <a:gd name="connsiteY29" fmla="*/ 87 h 1891165"/>
                    <a:gd name="connsiteX30" fmla="*/ 1208045 w 1905036"/>
                    <a:gd name="connsiteY30" fmla="*/ 285751 h 1891165"/>
                    <a:gd name="connsiteX31" fmla="*/ 929317 w 1905036"/>
                    <a:gd name="connsiteY31" fmla="*/ 557690 h 1891165"/>
                    <a:gd name="connsiteX32" fmla="*/ 650527 w 1905036"/>
                    <a:gd name="connsiteY32" fmla="*/ 272009 h 1891165"/>
                    <a:gd name="connsiteX33" fmla="*/ 650527 w 1905036"/>
                    <a:gd name="connsiteY33" fmla="*/ 271994 h 18911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905036" h="1891165">
                      <a:moveTo>
                        <a:pt x="474314" y="1746570"/>
                      </a:moveTo>
                      <a:cubicBezTo>
                        <a:pt x="561420" y="1699239"/>
                        <a:pt x="629336" y="1623063"/>
                        <a:pt x="666401" y="1531119"/>
                      </a:cubicBezTo>
                      <a:cubicBezTo>
                        <a:pt x="844638" y="1630365"/>
                        <a:pt x="1061577" y="1630155"/>
                        <a:pt x="1239620" y="1530563"/>
                      </a:cubicBezTo>
                      <a:cubicBezTo>
                        <a:pt x="1276554" y="1622494"/>
                        <a:pt x="1344300" y="1698726"/>
                        <a:pt x="1431259" y="1746198"/>
                      </a:cubicBezTo>
                      <a:cubicBezTo>
                        <a:pt x="1141567" y="1939351"/>
                        <a:pt x="764181" y="1939500"/>
                        <a:pt x="474340" y="1746570"/>
                      </a:cubicBezTo>
                      <a:close/>
                      <a:moveTo>
                        <a:pt x="1347439" y="1367289"/>
                      </a:moveTo>
                      <a:cubicBezTo>
                        <a:pt x="1351253" y="1213336"/>
                        <a:pt x="1479150" y="1091622"/>
                        <a:pt x="1633103" y="1095436"/>
                      </a:cubicBezTo>
                      <a:cubicBezTo>
                        <a:pt x="1787057" y="1099250"/>
                        <a:pt x="1908763" y="1227147"/>
                        <a:pt x="1904949" y="1381100"/>
                      </a:cubicBezTo>
                      <a:cubicBezTo>
                        <a:pt x="1901210" y="1532352"/>
                        <a:pt x="1777530" y="1653022"/>
                        <a:pt x="1626231" y="1653039"/>
                      </a:cubicBezTo>
                      <a:cubicBezTo>
                        <a:pt x="1470330" y="1651123"/>
                        <a:pt x="1345500" y="1523188"/>
                        <a:pt x="1347413" y="1367289"/>
                      </a:cubicBezTo>
                      <a:close/>
                      <a:moveTo>
                        <a:pt x="48" y="1367289"/>
                      </a:moveTo>
                      <a:cubicBezTo>
                        <a:pt x="3862" y="1213336"/>
                        <a:pt x="131758" y="1091622"/>
                        <a:pt x="285712" y="1095436"/>
                      </a:cubicBezTo>
                      <a:cubicBezTo>
                        <a:pt x="439667" y="1099250"/>
                        <a:pt x="561379" y="1227147"/>
                        <a:pt x="557565" y="1381100"/>
                      </a:cubicBezTo>
                      <a:cubicBezTo>
                        <a:pt x="553818" y="1532373"/>
                        <a:pt x="430105" y="1653050"/>
                        <a:pt x="278786" y="1653039"/>
                      </a:cubicBezTo>
                      <a:cubicBezTo>
                        <a:pt x="122908" y="1651093"/>
                        <a:pt x="-1890" y="1523168"/>
                        <a:pt x="22" y="1367289"/>
                      </a:cubicBezTo>
                      <a:close/>
                      <a:moveTo>
                        <a:pt x="94504" y="982161"/>
                      </a:moveTo>
                      <a:cubicBezTo>
                        <a:pt x="106676" y="772847"/>
                        <a:pt x="195760" y="575412"/>
                        <a:pt x="344642" y="427780"/>
                      </a:cubicBezTo>
                      <a:cubicBezTo>
                        <a:pt x="394516" y="377986"/>
                        <a:pt x="450267" y="334450"/>
                        <a:pt x="510667" y="298134"/>
                      </a:cubicBezTo>
                      <a:cubicBezTo>
                        <a:pt x="516496" y="396866"/>
                        <a:pt x="555882" y="490645"/>
                        <a:pt x="622296" y="563935"/>
                      </a:cubicBezTo>
                      <a:cubicBezTo>
                        <a:pt x="490767" y="653427"/>
                        <a:pt x="402295" y="793508"/>
                        <a:pt x="378006" y="950728"/>
                      </a:cubicBezTo>
                      <a:cubicBezTo>
                        <a:pt x="345571" y="942708"/>
                        <a:pt x="312278" y="938666"/>
                        <a:pt x="278866" y="938690"/>
                      </a:cubicBezTo>
                      <a:cubicBezTo>
                        <a:pt x="214834" y="938545"/>
                        <a:pt x="151671" y="953502"/>
                        <a:pt x="94504" y="982347"/>
                      </a:cubicBezTo>
                      <a:close/>
                      <a:moveTo>
                        <a:pt x="1810380" y="981553"/>
                      </a:moveTo>
                      <a:cubicBezTo>
                        <a:pt x="1722627" y="938108"/>
                        <a:pt x="1622293" y="927249"/>
                        <a:pt x="1527275" y="950914"/>
                      </a:cubicBezTo>
                      <a:cubicBezTo>
                        <a:pt x="1501820" y="781027"/>
                        <a:pt x="1400909" y="631762"/>
                        <a:pt x="1252745" y="544831"/>
                      </a:cubicBezTo>
                      <a:cubicBezTo>
                        <a:pt x="1314684" y="467647"/>
                        <a:pt x="1348494" y="371672"/>
                        <a:pt x="1348603" y="272708"/>
                      </a:cubicBezTo>
                      <a:cubicBezTo>
                        <a:pt x="1520146" y="362028"/>
                        <a:pt x="1656840" y="506218"/>
                        <a:pt x="1736879" y="682283"/>
                      </a:cubicBezTo>
                      <a:cubicBezTo>
                        <a:pt x="1779470" y="776693"/>
                        <a:pt x="1804410" y="878104"/>
                        <a:pt x="1810460" y="981500"/>
                      </a:cubicBezTo>
                      <a:close/>
                      <a:moveTo>
                        <a:pt x="650527" y="271940"/>
                      </a:moveTo>
                      <a:cubicBezTo>
                        <a:pt x="654341" y="117986"/>
                        <a:pt x="782236" y="-3727"/>
                        <a:pt x="936191" y="87"/>
                      </a:cubicBezTo>
                      <a:cubicBezTo>
                        <a:pt x="1090145" y="3901"/>
                        <a:pt x="1211858" y="131798"/>
                        <a:pt x="1208045" y="285751"/>
                      </a:cubicBezTo>
                      <a:cubicBezTo>
                        <a:pt x="1204298" y="437003"/>
                        <a:pt x="1080616" y="557673"/>
                        <a:pt x="929317" y="557690"/>
                      </a:cubicBezTo>
                      <a:cubicBezTo>
                        <a:pt x="773442" y="555789"/>
                        <a:pt x="648624" y="427884"/>
                        <a:pt x="650527" y="272009"/>
                      </a:cubicBezTo>
                      <a:cubicBezTo>
                        <a:pt x="650527" y="272003"/>
                        <a:pt x="650527" y="272000"/>
                        <a:pt x="650527" y="271994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56CCF2"/>
                    </a:gs>
                    <a:gs pos="100000">
                      <a:srgbClr val="2F80EC">
                        <a:alpha val="88000"/>
                      </a:srgbClr>
                    </a:gs>
                  </a:gsLst>
                  <a:lin ang="16200000" scaled="1"/>
                </a:gradFill>
                <a:ln w="18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" name="文本框 4"/>
            <p:cNvSpPr txBox="1"/>
            <p:nvPr/>
          </p:nvSpPr>
          <p:spPr>
            <a:xfrm>
              <a:off x="2274742" y="305598"/>
              <a:ext cx="1928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核心应用系统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8" name="图片 17" descr="12.9 LOGO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rcRect/>
          <a:stretch>
            <a:fillRect/>
          </a:stretch>
        </p:blipFill>
        <p:spPr>
          <a:xfrm>
            <a:off x="466342" y="2118606"/>
            <a:ext cx="1823487" cy="1025712"/>
          </a:xfrm>
          <a:prstGeom prst="roundRect">
            <a:avLst>
              <a:gd name="adj" fmla="val 5163"/>
            </a:avLst>
          </a:prstGeom>
          <a:effectLst>
            <a:reflection blurRad="6350" stA="16000" endPos="24000" dir="5400000" sy="-100000" algn="bl" rotWithShape="0"/>
          </a:effectLst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/>
          <a:srcRect l="8785" r="8785"/>
          <a:stretch>
            <a:fillRect/>
          </a:stretch>
        </p:blipFill>
        <p:spPr>
          <a:xfrm>
            <a:off x="7982620" y="2126145"/>
            <a:ext cx="1823487" cy="1025712"/>
          </a:xfrm>
          <a:prstGeom prst="roundRect">
            <a:avLst>
              <a:gd name="adj" fmla="val 5163"/>
            </a:avLst>
          </a:prstGeom>
          <a:effectLst>
            <a:reflection blurRad="6350" stA="16000" endPos="24000" dir="5400000" sy="-100000" algn="bl" rotWithShape="0"/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8"/>
          <a:srcRect/>
          <a:stretch>
            <a:fillRect/>
          </a:stretch>
        </p:blipFill>
        <p:spPr>
          <a:xfrm>
            <a:off x="4530964" y="4052826"/>
            <a:ext cx="3029224" cy="1703939"/>
          </a:xfrm>
          <a:prstGeom prst="roundRect">
            <a:avLst>
              <a:gd name="adj" fmla="val 1325"/>
            </a:avLst>
          </a:prstGeom>
          <a:ln w="41275">
            <a:solidFill>
              <a:schemeClr val="accent1">
                <a:shade val="15000"/>
              </a:schemeClr>
            </a:solidFill>
          </a:ln>
          <a:effectLst>
            <a:reflection blurRad="6350" stA="52000" endA="300" endPos="17000" dir="5400000" sy="-100000" algn="bl" rotWithShape="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-395270" y="-9012"/>
            <a:ext cx="12723492" cy="6858000"/>
            <a:chOff x="-395270" y="-9012"/>
            <a:chExt cx="12723492" cy="6858000"/>
          </a:xfrm>
        </p:grpSpPr>
        <p:grpSp>
          <p:nvGrpSpPr>
            <p:cNvPr id="5" name="组合 4"/>
            <p:cNvGrpSpPr/>
            <p:nvPr/>
          </p:nvGrpSpPr>
          <p:grpSpPr>
            <a:xfrm>
              <a:off x="-395270" y="-9012"/>
              <a:ext cx="12723492" cy="6858000"/>
              <a:chOff x="-395270" y="-9012"/>
              <a:chExt cx="12723492" cy="6858000"/>
            </a:xfrm>
          </p:grpSpPr>
          <p:pic>
            <p:nvPicPr>
              <p:cNvPr id="3" name="图片 2" descr="蓝色的天空&#10;&#10;AI 生成的内容可能不正确。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200" t="20116" r="22326" b="28410"/>
              <a:stretch>
                <a:fillRect/>
              </a:stretch>
            </p:blipFill>
            <p:spPr>
              <a:xfrm rot="16200000">
                <a:off x="2727685" y="-2751550"/>
                <a:ext cx="6858000" cy="12343075"/>
              </a:xfrm>
              <a:prstGeom prst="rect">
                <a:avLst/>
              </a:prstGeom>
            </p:spPr>
          </p:pic>
          <p:grpSp>
            <p:nvGrpSpPr>
              <p:cNvPr id="4" name="组合 3"/>
              <p:cNvGrpSpPr/>
              <p:nvPr/>
            </p:nvGrpSpPr>
            <p:grpSpPr>
              <a:xfrm>
                <a:off x="229931" y="213266"/>
                <a:ext cx="2179578" cy="584775"/>
                <a:chOff x="229931" y="213266"/>
                <a:chExt cx="2179578" cy="584775"/>
              </a:xfrm>
            </p:grpSpPr>
            <p:sp>
              <p:nvSpPr>
                <p:cNvPr id="6" name="文本框 5"/>
                <p:cNvSpPr txBox="1"/>
                <p:nvPr/>
              </p:nvSpPr>
              <p:spPr>
                <a:xfrm>
                  <a:off x="560828" y="213266"/>
                  <a:ext cx="1848681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3200" b="1" dirty="0">
                      <a:solidFill>
                        <a:srgbClr val="2F80ED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软件产品</a:t>
                  </a:r>
                  <a:endParaRPr lang="zh-CN" altLang="en-US" sz="3200" b="1" dirty="0">
                    <a:solidFill>
                      <a:srgbClr val="2F80ED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9" name="组合 8"/>
                <p:cNvGrpSpPr/>
                <p:nvPr/>
              </p:nvGrpSpPr>
              <p:grpSpPr>
                <a:xfrm>
                  <a:off x="229931" y="375437"/>
                  <a:ext cx="330897" cy="285478"/>
                  <a:chOff x="0" y="377240"/>
                  <a:chExt cx="515258" cy="444534"/>
                </a:xfrm>
              </p:grpSpPr>
              <p:sp>
                <p:nvSpPr>
                  <p:cNvPr id="13" name="矩形 12"/>
                  <p:cNvSpPr/>
                  <p:nvPr/>
                </p:nvSpPr>
                <p:spPr>
                  <a:xfrm>
                    <a:off x="0" y="490877"/>
                    <a:ext cx="330897" cy="330897"/>
                  </a:xfrm>
                  <a:prstGeom prst="rect">
                    <a:avLst/>
                  </a:prstGeom>
                  <a:solidFill>
                    <a:srgbClr val="2F80E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" name="矩形 15"/>
                  <p:cNvSpPr/>
                  <p:nvPr/>
                </p:nvSpPr>
                <p:spPr>
                  <a:xfrm>
                    <a:off x="184361" y="377240"/>
                    <a:ext cx="330897" cy="330897"/>
                  </a:xfrm>
                  <a:prstGeom prst="rect">
                    <a:avLst/>
                  </a:prstGeom>
                  <a:solidFill>
                    <a:srgbClr val="56CC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2" name="组合 1"/>
              <p:cNvGrpSpPr/>
              <p:nvPr/>
            </p:nvGrpSpPr>
            <p:grpSpPr>
              <a:xfrm>
                <a:off x="348327" y="1032811"/>
                <a:ext cx="2370160" cy="584864"/>
                <a:chOff x="528481" y="1157086"/>
                <a:chExt cx="2370160" cy="584864"/>
              </a:xfrm>
            </p:grpSpPr>
            <p:grpSp>
              <p:nvGrpSpPr>
                <p:cNvPr id="7" name="组合 6"/>
                <p:cNvGrpSpPr/>
                <p:nvPr/>
              </p:nvGrpSpPr>
              <p:grpSpPr>
                <a:xfrm>
                  <a:off x="528481" y="1157086"/>
                  <a:ext cx="2370160" cy="400110"/>
                  <a:chOff x="555349" y="1479225"/>
                  <a:chExt cx="2187850" cy="400110"/>
                </a:xfrm>
              </p:grpSpPr>
              <p:sp>
                <p:nvSpPr>
                  <p:cNvPr id="10" name="文本框 9"/>
                  <p:cNvSpPr txBox="1"/>
                  <p:nvPr/>
                </p:nvSpPr>
                <p:spPr>
                  <a:xfrm>
                    <a:off x="863412" y="1479225"/>
                    <a:ext cx="187978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dist"/>
                    <a:r>
                      <a:rPr lang="zh-CN" altLang="en-US" sz="2000" b="1" kern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营业收费系统</a:t>
                    </a:r>
                    <a:endParaRPr lang="zh-CN" altLang="en-US" sz="2000" b="1" kern="0" dirty="0">
                      <a:solidFill>
                        <a:srgbClr val="0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grpSp>
                <p:nvGrpSpPr>
                  <p:cNvPr id="11" name="组合 10"/>
                  <p:cNvGrpSpPr/>
                  <p:nvPr/>
                </p:nvGrpSpPr>
                <p:grpSpPr>
                  <a:xfrm>
                    <a:off x="555349" y="1607929"/>
                    <a:ext cx="252360" cy="163753"/>
                    <a:chOff x="682007" y="2696573"/>
                    <a:chExt cx="252360" cy="163753"/>
                  </a:xfrm>
                </p:grpSpPr>
                <p:sp>
                  <p:nvSpPr>
                    <p:cNvPr id="12" name="等腰三角形 11"/>
                    <p:cNvSpPr/>
                    <p:nvPr/>
                  </p:nvSpPr>
                  <p:spPr>
                    <a:xfrm rot="5400000">
                      <a:off x="767425" y="2693384"/>
                      <a:ext cx="163753" cy="170131"/>
                    </a:xfrm>
                    <a:prstGeom prst="triangle">
                      <a:avLst/>
                    </a:prstGeom>
                    <a:solidFill>
                      <a:srgbClr val="56CCF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4" name="等腰三角形 13"/>
                    <p:cNvSpPr/>
                    <p:nvPr/>
                  </p:nvSpPr>
                  <p:spPr>
                    <a:xfrm rot="5400000">
                      <a:off x="684671" y="2703849"/>
                      <a:ext cx="136799" cy="142127"/>
                    </a:xfrm>
                    <a:prstGeom prst="triangle">
                      <a:avLst/>
                    </a:prstGeom>
                    <a:solidFill>
                      <a:srgbClr val="56CCF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sp>
              <p:nvSpPr>
                <p:cNvPr id="8" name="文本框 7"/>
                <p:cNvSpPr txBox="1"/>
                <p:nvPr/>
              </p:nvSpPr>
              <p:spPr>
                <a:xfrm>
                  <a:off x="862213" y="1511118"/>
                  <a:ext cx="2036427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en-US" altLang="zh-CN" sz="9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Myanmar Text" panose="020B0502040204020203" pitchFamily="34" charset="0"/>
                    </a:rPr>
                    <a:t>Business Fee System</a:t>
                  </a:r>
                  <a:endPara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yanmar Text" panose="020B0502040204020203" pitchFamily="34" charset="0"/>
                  </a:endParaRPr>
                </a:p>
              </p:txBody>
            </p:sp>
          </p:grpSp>
          <p:sp>
            <p:nvSpPr>
              <p:cNvPr id="32" name="空心弧 31"/>
              <p:cNvSpPr/>
              <p:nvPr/>
            </p:nvSpPr>
            <p:spPr>
              <a:xfrm>
                <a:off x="1900469" y="1329183"/>
                <a:ext cx="5130031" cy="5130031"/>
              </a:xfrm>
              <a:prstGeom prst="blockArc">
                <a:avLst>
                  <a:gd name="adj1" fmla="val 14360475"/>
                  <a:gd name="adj2" fmla="val 3708592"/>
                  <a:gd name="adj3" fmla="val 0"/>
                </a:avLst>
              </a:prstGeom>
              <a:noFill/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3000">
                      <a:srgbClr val="2F80EC"/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5400000" scaled="1"/>
                  <a:tileRect/>
                </a:gradFill>
              </a:ln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任意多边形: 形状 45"/>
              <p:cNvSpPr/>
              <p:nvPr/>
            </p:nvSpPr>
            <p:spPr>
              <a:xfrm>
                <a:off x="-9640" y="2790574"/>
                <a:ext cx="6304448" cy="2443599"/>
              </a:xfrm>
              <a:custGeom>
                <a:avLst/>
                <a:gdLst>
                  <a:gd name="connsiteX0" fmla="*/ 0 w 7117081"/>
                  <a:gd name="connsiteY0" fmla="*/ 0 h 2728698"/>
                  <a:gd name="connsiteX1" fmla="*/ 5752732 w 7117081"/>
                  <a:gd name="connsiteY1" fmla="*/ 0 h 2728698"/>
                  <a:gd name="connsiteX2" fmla="*/ 7117081 w 7117081"/>
                  <a:gd name="connsiteY2" fmla="*/ 1364349 h 2728698"/>
                  <a:gd name="connsiteX3" fmla="*/ 7117080 w 7117081"/>
                  <a:gd name="connsiteY3" fmla="*/ 1364349 h 2728698"/>
                  <a:gd name="connsiteX4" fmla="*/ 5752731 w 7117081"/>
                  <a:gd name="connsiteY4" fmla="*/ 2728698 h 2728698"/>
                  <a:gd name="connsiteX5" fmla="*/ 0 w 7117081"/>
                  <a:gd name="connsiteY5" fmla="*/ 2728698 h 272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17081" h="2728698">
                    <a:moveTo>
                      <a:pt x="0" y="0"/>
                    </a:moveTo>
                    <a:lnTo>
                      <a:pt x="5752732" y="0"/>
                    </a:lnTo>
                    <a:cubicBezTo>
                      <a:pt x="6506241" y="0"/>
                      <a:pt x="7117081" y="610840"/>
                      <a:pt x="7117081" y="1364349"/>
                    </a:cubicBezTo>
                    <a:lnTo>
                      <a:pt x="7117080" y="1364349"/>
                    </a:lnTo>
                    <a:cubicBezTo>
                      <a:pt x="7117080" y="2117858"/>
                      <a:pt x="6506240" y="2728698"/>
                      <a:pt x="5752731" y="2728698"/>
                    </a:cubicBezTo>
                    <a:lnTo>
                      <a:pt x="0" y="2728698"/>
                    </a:lnTo>
                    <a:close/>
                  </a:path>
                </a:pathLst>
              </a:custGeom>
              <a:gradFill flip="none" rotWithShape="1">
                <a:gsLst>
                  <a:gs pos="9000">
                    <a:schemeClr val="accent1"/>
                  </a:gs>
                  <a:gs pos="94000">
                    <a:schemeClr val="accent2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-395270" y="1779822"/>
                <a:ext cx="6084265" cy="4269316"/>
                <a:chOff x="-283111" y="1888303"/>
                <a:chExt cx="6137317" cy="4306542"/>
              </a:xfrm>
            </p:grpSpPr>
            <p:grpSp>
              <p:nvGrpSpPr>
                <p:cNvPr id="27" name="组合 26"/>
                <p:cNvGrpSpPr/>
                <p:nvPr/>
              </p:nvGrpSpPr>
              <p:grpSpPr>
                <a:xfrm>
                  <a:off x="-283111" y="1888303"/>
                  <a:ext cx="6137317" cy="4306542"/>
                  <a:chOff x="-283111" y="1888303"/>
                  <a:chExt cx="6137317" cy="4306542"/>
                </a:xfrm>
              </p:grpSpPr>
              <p:grpSp>
                <p:nvGrpSpPr>
                  <p:cNvPr id="19" name="组合 18"/>
                  <p:cNvGrpSpPr/>
                  <p:nvPr/>
                </p:nvGrpSpPr>
                <p:grpSpPr>
                  <a:xfrm>
                    <a:off x="-283111" y="1888303"/>
                    <a:ext cx="5699835" cy="4306542"/>
                    <a:chOff x="229931" y="1674750"/>
                    <a:chExt cx="5699835" cy="4306542"/>
                  </a:xfrm>
                </p:grpSpPr>
                <p:pic>
                  <p:nvPicPr>
                    <p:cNvPr id="15" name="图片 14" descr="电脑萤幕&#10;&#10;AI 生成的内容可能不正确。"/>
                    <p:cNvPicPr>
                      <a:picLocks noChangeAspect="1"/>
                    </p:cNvPicPr>
                    <p:nvPr/>
                  </p:nvPicPr>
                  <p:blipFill>
                    <a:blip r:embed="rId2"/>
                    <a:stretch>
                      <a:fillRect/>
                    </a:stretch>
                  </p:blipFill>
                  <p:spPr>
                    <a:xfrm>
                      <a:off x="229931" y="1674750"/>
                      <a:ext cx="5699835" cy="430654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8" name="图片 17" descr="图形用户界面&#10;&#10;AI 生成的内容可能不正确。"/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1485168" y="2309630"/>
                      <a:ext cx="3569633" cy="2356638"/>
                    </a:xfrm>
                    <a:prstGeom prst="rect">
                      <a:avLst/>
                    </a:prstGeom>
                    <a:scene3d>
                      <a:camera prst="perspectiveRight" fov="4500000"/>
                      <a:lightRig rig="threePt" dir="t"/>
                    </a:scene3d>
                  </p:spPr>
                </p:pic>
              </p:grpSp>
              <p:grpSp>
                <p:nvGrpSpPr>
                  <p:cNvPr id="24" name="组合 23"/>
                  <p:cNvGrpSpPr/>
                  <p:nvPr/>
                </p:nvGrpSpPr>
                <p:grpSpPr>
                  <a:xfrm>
                    <a:off x="3445433" y="4174003"/>
                    <a:ext cx="2408773" cy="1490512"/>
                    <a:chOff x="3631333" y="3585844"/>
                    <a:chExt cx="2843752" cy="1759670"/>
                  </a:xfrm>
                </p:grpSpPr>
                <p:pic>
                  <p:nvPicPr>
                    <p:cNvPr id="21" name="图片 20" descr="形状, 矩形&#10;&#10;AI 生成的内容可能不正确。"/>
                    <p:cNvPicPr>
                      <a:picLocks noChangeAspect="1"/>
                    </p:cNvPicPr>
                    <p:nvPr/>
                  </p:nvPicPr>
                  <p:blipFill>
                    <a:blip r:embed="rId4"/>
                    <a:stretch>
                      <a:fillRect/>
                    </a:stretch>
                  </p:blipFill>
                  <p:spPr>
                    <a:xfrm>
                      <a:off x="3631333" y="3585844"/>
                      <a:ext cx="2843752" cy="175967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3" name="图片 22"/>
                    <p:cNvPicPr>
                      <a:picLocks noChangeAspect="1"/>
                    </p:cNvPicPr>
                    <p:nvPr/>
                  </p:nvPicPr>
                  <p:blipFill>
                    <a:blip r:embed="rId5"/>
                    <a:stretch>
                      <a:fillRect/>
                    </a:stretch>
                  </p:blipFill>
                  <p:spPr>
                    <a:xfrm>
                      <a:off x="3736382" y="3676455"/>
                      <a:ext cx="2636138" cy="1445042"/>
                    </a:xfrm>
                    <a:prstGeom prst="rect">
                      <a:avLst/>
                    </a:prstGeom>
                  </p:spPr>
                </p:pic>
              </p:grpSp>
            </p:grpSp>
            <p:sp>
              <p:nvSpPr>
                <p:cNvPr id="25" name="椭圆 24"/>
                <p:cNvSpPr/>
                <p:nvPr/>
              </p:nvSpPr>
              <p:spPr>
                <a:xfrm>
                  <a:off x="672066" y="5503670"/>
                  <a:ext cx="3569632" cy="430614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effectLst>
                  <a:softEdge rad="190500"/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4" name="组合 63"/>
              <p:cNvGrpSpPr/>
              <p:nvPr/>
            </p:nvGrpSpPr>
            <p:grpSpPr>
              <a:xfrm>
                <a:off x="6562757" y="1488077"/>
                <a:ext cx="5205965" cy="862029"/>
                <a:chOff x="6562757" y="1488077"/>
                <a:chExt cx="5205965" cy="862029"/>
              </a:xfrm>
            </p:grpSpPr>
            <p:sp>
              <p:nvSpPr>
                <p:cNvPr id="51" name="文本框 50"/>
                <p:cNvSpPr txBox="1"/>
                <p:nvPr/>
              </p:nvSpPr>
              <p:spPr>
                <a:xfrm>
                  <a:off x="6562757" y="1488077"/>
                  <a:ext cx="1164685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6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系统整合</a:t>
                  </a:r>
                  <a:endPara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" name="文本框 52"/>
                <p:cNvSpPr txBox="1"/>
                <p:nvPr/>
              </p:nvSpPr>
              <p:spPr>
                <a:xfrm>
                  <a:off x="6770780" y="1779822"/>
                  <a:ext cx="4997942" cy="5702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整合多源表务系统，兼容全类型水表接入，实现表务与收费系统融合统一，实现计量、计费与管控的全流程自动化。</a:t>
                  </a:r>
                  <a:endPara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5" name="组合 64"/>
              <p:cNvGrpSpPr/>
              <p:nvPr/>
            </p:nvGrpSpPr>
            <p:grpSpPr>
              <a:xfrm>
                <a:off x="7204497" y="2505960"/>
                <a:ext cx="4564225" cy="649304"/>
                <a:chOff x="6562757" y="1488077"/>
                <a:chExt cx="4564225" cy="649304"/>
              </a:xfrm>
            </p:grpSpPr>
            <p:sp>
              <p:nvSpPr>
                <p:cNvPr id="66" name="文本框 65"/>
                <p:cNvSpPr txBox="1"/>
                <p:nvPr/>
              </p:nvSpPr>
              <p:spPr>
                <a:xfrm>
                  <a:off x="6562757" y="1488077"/>
                  <a:ext cx="1164685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6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智能计费</a:t>
                  </a:r>
                  <a:endPara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" name="文本框 66"/>
                <p:cNvSpPr txBox="1"/>
                <p:nvPr/>
              </p:nvSpPr>
              <p:spPr>
                <a:xfrm>
                  <a:off x="6671300" y="1821012"/>
                  <a:ext cx="4455682" cy="31636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支持阶梯水价和包年水价等多样化策略，水价政策可灵活配置。</a:t>
                  </a:r>
                  <a:endPara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88" name="组合 87"/>
              <p:cNvGrpSpPr/>
              <p:nvPr/>
            </p:nvGrpSpPr>
            <p:grpSpPr>
              <a:xfrm>
                <a:off x="7438806" y="3391929"/>
                <a:ext cx="4329916" cy="862029"/>
                <a:chOff x="6562757" y="1488077"/>
                <a:chExt cx="4329916" cy="862029"/>
              </a:xfrm>
            </p:grpSpPr>
            <p:sp>
              <p:nvSpPr>
                <p:cNvPr id="89" name="文本框 88"/>
                <p:cNvSpPr txBox="1"/>
                <p:nvPr/>
              </p:nvSpPr>
              <p:spPr>
                <a:xfrm>
                  <a:off x="6562757" y="1488077"/>
                  <a:ext cx="247955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6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多渠道缴费与自动开票</a:t>
                  </a:r>
                  <a:endPara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0" name="文本框 89"/>
                <p:cNvSpPr txBox="1"/>
                <p:nvPr/>
              </p:nvSpPr>
              <p:spPr>
                <a:xfrm>
                  <a:off x="6594128" y="1779822"/>
                  <a:ext cx="4298545" cy="5702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支持线上（微信缴费）、线下（柜台</a:t>
                  </a:r>
                  <a:r>
                    <a:rPr lang="en-US" altLang="zh-CN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/</a:t>
                  </a:r>
                  <a:r>
                    <a:rPr lang="zh-CN" altLang="en-US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自助机）缴费，缴费后系统可自动开票。</a:t>
                  </a:r>
                  <a:endPara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91" name="组合 90"/>
              <p:cNvGrpSpPr/>
              <p:nvPr/>
            </p:nvGrpSpPr>
            <p:grpSpPr>
              <a:xfrm>
                <a:off x="7289466" y="4406443"/>
                <a:ext cx="4479256" cy="862029"/>
                <a:chOff x="6497781" y="1488077"/>
                <a:chExt cx="4479256" cy="862029"/>
              </a:xfrm>
            </p:grpSpPr>
            <p:sp>
              <p:nvSpPr>
                <p:cNvPr id="92" name="文本框 91"/>
                <p:cNvSpPr txBox="1"/>
                <p:nvPr/>
              </p:nvSpPr>
              <p:spPr>
                <a:xfrm>
                  <a:off x="6562757" y="1488077"/>
                  <a:ext cx="247955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6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多维度报表分析</a:t>
                  </a:r>
                  <a:endPara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3" name="文本框 92"/>
                <p:cNvSpPr txBox="1"/>
                <p:nvPr/>
              </p:nvSpPr>
              <p:spPr>
                <a:xfrm>
                  <a:off x="6497781" y="1779822"/>
                  <a:ext cx="4479256" cy="5702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用水行为数据、收费与财务数据、设备与运维数据等数据的统计与分析，支撑精细化管理和业务决策。</a:t>
                  </a:r>
                  <a:endPara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94" name="组合 93"/>
              <p:cNvGrpSpPr/>
              <p:nvPr/>
            </p:nvGrpSpPr>
            <p:grpSpPr>
              <a:xfrm>
                <a:off x="6920059" y="5443901"/>
                <a:ext cx="4925952" cy="901360"/>
                <a:chOff x="6425427" y="1489533"/>
                <a:chExt cx="4925952" cy="901360"/>
              </a:xfrm>
            </p:grpSpPr>
            <p:sp>
              <p:nvSpPr>
                <p:cNvPr id="95" name="文本框 94"/>
                <p:cNvSpPr txBox="1"/>
                <p:nvPr/>
              </p:nvSpPr>
              <p:spPr>
                <a:xfrm>
                  <a:off x="6425427" y="1489533"/>
                  <a:ext cx="247955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6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便捷用户服务</a:t>
                  </a:r>
                  <a:endPara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6" name="文本框 95"/>
                <p:cNvSpPr txBox="1"/>
                <p:nvPr/>
              </p:nvSpPr>
              <p:spPr>
                <a:xfrm>
                  <a:off x="6425427" y="1820609"/>
                  <a:ext cx="4925952" cy="5702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通过公众号为用户提供账单查询、用水分析、电子发票申领、故障报修一站式服务。</a:t>
                  </a:r>
                  <a:endPara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12" name="组合 111"/>
              <p:cNvGrpSpPr/>
              <p:nvPr/>
            </p:nvGrpSpPr>
            <p:grpSpPr>
              <a:xfrm>
                <a:off x="6007792" y="1703313"/>
                <a:ext cx="570284" cy="570284"/>
                <a:chOff x="6030256" y="1868578"/>
                <a:chExt cx="595008" cy="595008"/>
              </a:xfrm>
            </p:grpSpPr>
            <p:sp>
              <p:nvSpPr>
                <p:cNvPr id="34" name="椭圆 33"/>
                <p:cNvSpPr/>
                <p:nvPr/>
              </p:nvSpPr>
              <p:spPr>
                <a:xfrm>
                  <a:off x="6030256" y="1868578"/>
                  <a:ext cx="595008" cy="595008"/>
                </a:xfrm>
                <a:prstGeom prst="ellipse">
                  <a:avLst/>
                </a:prstGeom>
                <a:ln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4" name="椭圆 103"/>
                <p:cNvSpPr/>
                <p:nvPr/>
              </p:nvSpPr>
              <p:spPr>
                <a:xfrm>
                  <a:off x="6045905" y="1883018"/>
                  <a:ext cx="557239" cy="557239"/>
                </a:xfrm>
                <a:prstGeom prst="ellipse">
                  <a:avLst/>
                </a:prstGeom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103" name="组合 102"/>
                <p:cNvGrpSpPr/>
                <p:nvPr/>
              </p:nvGrpSpPr>
              <p:grpSpPr>
                <a:xfrm>
                  <a:off x="6131725" y="1976949"/>
                  <a:ext cx="385598" cy="369375"/>
                  <a:chOff x="5175311" y="2547065"/>
                  <a:chExt cx="1841367" cy="1763896"/>
                </a:xfrm>
                <a:solidFill>
                  <a:schemeClr val="bg1"/>
                </a:solidFill>
              </p:grpSpPr>
              <p:sp>
                <p:nvSpPr>
                  <p:cNvPr id="100" name="任意多边形: 形状 99"/>
                  <p:cNvSpPr/>
                  <p:nvPr/>
                </p:nvSpPr>
                <p:spPr>
                  <a:xfrm>
                    <a:off x="5175311" y="2547065"/>
                    <a:ext cx="1841367" cy="1174298"/>
                  </a:xfrm>
                  <a:custGeom>
                    <a:avLst/>
                    <a:gdLst>
                      <a:gd name="connsiteX0" fmla="*/ 31451 w 1841367"/>
                      <a:gd name="connsiteY0" fmla="*/ 643175 h 1174298"/>
                      <a:gd name="connsiteX1" fmla="*/ 886479 w 1841367"/>
                      <a:gd name="connsiteY1" fmla="*/ 1164669 h 1174298"/>
                      <a:gd name="connsiteX2" fmla="*/ 954979 w 1841367"/>
                      <a:gd name="connsiteY2" fmla="*/ 1164669 h 1174298"/>
                      <a:gd name="connsiteX3" fmla="*/ 1809848 w 1841367"/>
                      <a:gd name="connsiteY3" fmla="*/ 643175 h 1174298"/>
                      <a:gd name="connsiteX4" fmla="*/ 1831759 w 1841367"/>
                      <a:gd name="connsiteY4" fmla="*/ 552847 h 1174298"/>
                      <a:gd name="connsiteX5" fmla="*/ 1809848 w 1841367"/>
                      <a:gd name="connsiteY5" fmla="*/ 530938 h 1174298"/>
                      <a:gd name="connsiteX6" fmla="*/ 955059 w 1841367"/>
                      <a:gd name="connsiteY6" fmla="*/ 9603 h 1174298"/>
                      <a:gd name="connsiteX7" fmla="*/ 886557 w 1841367"/>
                      <a:gd name="connsiteY7" fmla="*/ 9603 h 1174298"/>
                      <a:gd name="connsiteX8" fmla="*/ 31451 w 1841367"/>
                      <a:gd name="connsiteY8" fmla="*/ 530938 h 1174298"/>
                      <a:gd name="connsiteX9" fmla="*/ 9693 w 1841367"/>
                      <a:gd name="connsiteY9" fmla="*/ 621416 h 1174298"/>
                      <a:gd name="connsiteX10" fmla="*/ 31451 w 1841367"/>
                      <a:gd name="connsiteY10" fmla="*/ 643175 h 1174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841367" h="1174298">
                        <a:moveTo>
                          <a:pt x="31451" y="643175"/>
                        </a:moveTo>
                        <a:lnTo>
                          <a:pt x="886479" y="1164669"/>
                        </a:lnTo>
                        <a:cubicBezTo>
                          <a:pt x="907506" y="1177509"/>
                          <a:pt x="933951" y="1177509"/>
                          <a:pt x="954979" y="1164669"/>
                        </a:cubicBezTo>
                        <a:lnTo>
                          <a:pt x="1809848" y="643175"/>
                        </a:lnTo>
                        <a:cubicBezTo>
                          <a:pt x="1840837" y="624281"/>
                          <a:pt x="1850641" y="583841"/>
                          <a:pt x="1831759" y="552847"/>
                        </a:cubicBezTo>
                        <a:cubicBezTo>
                          <a:pt x="1826304" y="543903"/>
                          <a:pt x="1818792" y="536391"/>
                          <a:pt x="1809848" y="530938"/>
                        </a:cubicBezTo>
                        <a:lnTo>
                          <a:pt x="955059" y="9603"/>
                        </a:lnTo>
                        <a:cubicBezTo>
                          <a:pt x="934020" y="-3201"/>
                          <a:pt x="907596" y="-3201"/>
                          <a:pt x="886557" y="9603"/>
                        </a:cubicBezTo>
                        <a:lnTo>
                          <a:pt x="31451" y="530938"/>
                        </a:lnTo>
                        <a:cubicBezTo>
                          <a:pt x="458" y="549915"/>
                          <a:pt x="-9284" y="590423"/>
                          <a:pt x="9693" y="621416"/>
                        </a:cubicBezTo>
                        <a:cubicBezTo>
                          <a:pt x="15124" y="630286"/>
                          <a:pt x="22581" y="637743"/>
                          <a:pt x="31451" y="643175"/>
                        </a:cubicBezTo>
                        <a:close/>
                      </a:path>
                    </a:pathLst>
                  </a:custGeom>
                  <a:grpFill/>
                  <a:ln w="18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01" name="任意多边形: 形状 100"/>
                  <p:cNvSpPr/>
                  <p:nvPr/>
                </p:nvSpPr>
                <p:spPr>
                  <a:xfrm>
                    <a:off x="5177925" y="3366938"/>
                    <a:ext cx="1836148" cy="648034"/>
                  </a:xfrm>
                  <a:custGeom>
                    <a:avLst/>
                    <a:gdLst>
                      <a:gd name="connsiteX0" fmla="*/ 1740002 w 1836148"/>
                      <a:gd name="connsiteY0" fmla="*/ 9040 h 648034"/>
                      <a:gd name="connsiteX1" fmla="*/ 918075 w 1836148"/>
                      <a:gd name="connsiteY1" fmla="*/ 510213 h 648034"/>
                      <a:gd name="connsiteX2" fmla="*/ 96147 w 1836148"/>
                      <a:gd name="connsiteY2" fmla="*/ 9040 h 648034"/>
                      <a:gd name="connsiteX3" fmla="*/ 9038 w 1836148"/>
                      <a:gd name="connsiteY3" fmla="*/ 30871 h 648034"/>
                      <a:gd name="connsiteX4" fmla="*/ 30027 w 1836148"/>
                      <a:gd name="connsiteY4" fmla="*/ 117465 h 648034"/>
                      <a:gd name="connsiteX5" fmla="*/ 885055 w 1836148"/>
                      <a:gd name="connsiteY5" fmla="*/ 638801 h 648034"/>
                      <a:gd name="connsiteX6" fmla="*/ 951094 w 1836148"/>
                      <a:gd name="connsiteY6" fmla="*/ 638801 h 648034"/>
                      <a:gd name="connsiteX7" fmla="*/ 1806123 w 1836148"/>
                      <a:gd name="connsiteY7" fmla="*/ 117465 h 648034"/>
                      <a:gd name="connsiteX8" fmla="*/ 1826596 w 1836148"/>
                      <a:gd name="connsiteY8" fmla="*/ 30028 h 648034"/>
                      <a:gd name="connsiteX9" fmla="*/ 1740002 w 1836148"/>
                      <a:gd name="connsiteY9" fmla="*/ 9040 h 648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36148" h="648034">
                        <a:moveTo>
                          <a:pt x="1740002" y="9040"/>
                        </a:moveTo>
                        <a:lnTo>
                          <a:pt x="918075" y="510213"/>
                        </a:lnTo>
                        <a:lnTo>
                          <a:pt x="96147" y="9040"/>
                        </a:lnTo>
                        <a:cubicBezTo>
                          <a:pt x="66064" y="-8987"/>
                          <a:pt x="27064" y="789"/>
                          <a:pt x="9038" y="30871"/>
                        </a:cubicBezTo>
                        <a:cubicBezTo>
                          <a:pt x="-8789" y="60624"/>
                          <a:pt x="556" y="99178"/>
                          <a:pt x="30027" y="117465"/>
                        </a:cubicBezTo>
                        <a:lnTo>
                          <a:pt x="885055" y="638801"/>
                        </a:lnTo>
                        <a:cubicBezTo>
                          <a:pt x="905346" y="651112"/>
                          <a:pt x="930803" y="651112"/>
                          <a:pt x="951094" y="638801"/>
                        </a:cubicBezTo>
                        <a:lnTo>
                          <a:pt x="1806123" y="117465"/>
                        </a:lnTo>
                        <a:cubicBezTo>
                          <a:pt x="1835917" y="98975"/>
                          <a:pt x="1845088" y="59828"/>
                          <a:pt x="1826596" y="30028"/>
                        </a:cubicBezTo>
                        <a:cubicBezTo>
                          <a:pt x="1808309" y="557"/>
                          <a:pt x="1769755" y="-8788"/>
                          <a:pt x="1740002" y="9040"/>
                        </a:cubicBezTo>
                        <a:close/>
                      </a:path>
                    </a:pathLst>
                  </a:custGeom>
                  <a:grpFill/>
                  <a:ln w="18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02" name="任意多边形: 形状 101"/>
                  <p:cNvSpPr/>
                  <p:nvPr/>
                </p:nvSpPr>
                <p:spPr>
                  <a:xfrm>
                    <a:off x="5177471" y="3662598"/>
                    <a:ext cx="1837058" cy="648363"/>
                  </a:xfrm>
                  <a:custGeom>
                    <a:avLst/>
                    <a:gdLst>
                      <a:gd name="connsiteX0" fmla="*/ 1740457 w 1837058"/>
                      <a:gd name="connsiteY0" fmla="*/ 9289 h 648363"/>
                      <a:gd name="connsiteX1" fmla="*/ 918529 w 1837058"/>
                      <a:gd name="connsiteY1" fmla="*/ 510462 h 648363"/>
                      <a:gd name="connsiteX2" fmla="*/ 96601 w 1837058"/>
                      <a:gd name="connsiteY2" fmla="*/ 9289 h 648363"/>
                      <a:gd name="connsiteX3" fmla="*/ 9288 w 1837058"/>
                      <a:gd name="connsiteY3" fmla="*/ 30482 h 648363"/>
                      <a:gd name="connsiteX4" fmla="*/ 30481 w 1837058"/>
                      <a:gd name="connsiteY4" fmla="*/ 117794 h 648363"/>
                      <a:gd name="connsiteX5" fmla="*/ 885510 w 1837058"/>
                      <a:gd name="connsiteY5" fmla="*/ 639129 h 648363"/>
                      <a:gd name="connsiteX6" fmla="*/ 951548 w 1837058"/>
                      <a:gd name="connsiteY6" fmla="*/ 639129 h 648363"/>
                      <a:gd name="connsiteX7" fmla="*/ 1806577 w 1837058"/>
                      <a:gd name="connsiteY7" fmla="*/ 117794 h 648363"/>
                      <a:gd name="connsiteX8" fmla="*/ 1827776 w 1837058"/>
                      <a:gd name="connsiteY8" fmla="*/ 30482 h 648363"/>
                      <a:gd name="connsiteX9" fmla="*/ 1740457 w 1837058"/>
                      <a:gd name="connsiteY9" fmla="*/ 9289 h 648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837058" h="648363">
                        <a:moveTo>
                          <a:pt x="1740457" y="9289"/>
                        </a:moveTo>
                        <a:lnTo>
                          <a:pt x="918529" y="510462"/>
                        </a:lnTo>
                        <a:lnTo>
                          <a:pt x="96601" y="9289"/>
                        </a:lnTo>
                        <a:cubicBezTo>
                          <a:pt x="66638" y="-8969"/>
                          <a:pt x="27547" y="519"/>
                          <a:pt x="9288" y="30482"/>
                        </a:cubicBezTo>
                        <a:cubicBezTo>
                          <a:pt x="-8970" y="60445"/>
                          <a:pt x="518" y="99536"/>
                          <a:pt x="30481" y="117794"/>
                        </a:cubicBezTo>
                        <a:lnTo>
                          <a:pt x="885510" y="639129"/>
                        </a:lnTo>
                        <a:cubicBezTo>
                          <a:pt x="905800" y="651441"/>
                          <a:pt x="931257" y="651441"/>
                          <a:pt x="951548" y="639129"/>
                        </a:cubicBezTo>
                        <a:lnTo>
                          <a:pt x="1806577" y="117794"/>
                        </a:lnTo>
                        <a:cubicBezTo>
                          <a:pt x="1836538" y="99536"/>
                          <a:pt x="1846026" y="60445"/>
                          <a:pt x="1827776" y="30482"/>
                        </a:cubicBezTo>
                        <a:cubicBezTo>
                          <a:pt x="1809511" y="519"/>
                          <a:pt x="1770419" y="-8971"/>
                          <a:pt x="1740457" y="9289"/>
                        </a:cubicBezTo>
                        <a:close/>
                      </a:path>
                    </a:pathLst>
                  </a:custGeom>
                  <a:grpFill/>
                  <a:ln w="18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41" name="组合 140"/>
              <p:cNvGrpSpPr/>
              <p:nvPr/>
            </p:nvGrpSpPr>
            <p:grpSpPr>
              <a:xfrm>
                <a:off x="6192077" y="5171732"/>
                <a:ext cx="570284" cy="570284"/>
                <a:chOff x="6192077" y="5171732"/>
                <a:chExt cx="595008" cy="595008"/>
              </a:xfrm>
            </p:grpSpPr>
            <p:sp>
              <p:nvSpPr>
                <p:cNvPr id="42" name="椭圆 41"/>
                <p:cNvSpPr/>
                <p:nvPr/>
              </p:nvSpPr>
              <p:spPr>
                <a:xfrm>
                  <a:off x="6192077" y="5171732"/>
                  <a:ext cx="595008" cy="595008"/>
                </a:xfrm>
                <a:prstGeom prst="ellipse">
                  <a:avLst/>
                </a:prstGeom>
                <a:ln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</a:gradFill>
                </a:ln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8" name="椭圆 107"/>
                <p:cNvSpPr/>
                <p:nvPr/>
              </p:nvSpPr>
              <p:spPr>
                <a:xfrm>
                  <a:off x="6210961" y="5190753"/>
                  <a:ext cx="557239" cy="557239"/>
                </a:xfrm>
                <a:prstGeom prst="ellipse">
                  <a:avLst/>
                </a:prstGeom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2" name="组合 131"/>
              <p:cNvGrpSpPr/>
              <p:nvPr/>
            </p:nvGrpSpPr>
            <p:grpSpPr>
              <a:xfrm>
                <a:off x="6561320" y="2562344"/>
                <a:ext cx="570284" cy="570284"/>
                <a:chOff x="6522491" y="2618891"/>
                <a:chExt cx="595008" cy="595008"/>
              </a:xfrm>
            </p:grpSpPr>
            <p:sp>
              <p:nvSpPr>
                <p:cNvPr id="36" name="椭圆 35"/>
                <p:cNvSpPr/>
                <p:nvPr/>
              </p:nvSpPr>
              <p:spPr>
                <a:xfrm>
                  <a:off x="6522491" y="2618891"/>
                  <a:ext cx="595008" cy="595008"/>
                </a:xfrm>
                <a:prstGeom prst="ellipse">
                  <a:avLst/>
                </a:prstGeom>
                <a:ln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</a:gradFill>
                </a:ln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5" name="椭圆 104"/>
                <p:cNvSpPr/>
                <p:nvPr/>
              </p:nvSpPr>
              <p:spPr>
                <a:xfrm>
                  <a:off x="6541249" y="2638688"/>
                  <a:ext cx="557239" cy="557239"/>
                </a:xfrm>
                <a:prstGeom prst="ellipse">
                  <a:avLst/>
                </a:prstGeom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pic>
              <p:nvPicPr>
                <p:cNvPr id="110" name="图片 109" descr="图标&#10;&#10;AI 生成的内容可能不正确。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635812" y="2728509"/>
                  <a:ext cx="392327" cy="392327"/>
                </a:xfrm>
                <a:prstGeom prst="rect">
                  <a:avLst/>
                </a:prstGeom>
              </p:spPr>
            </p:pic>
          </p:grpSp>
          <p:grpSp>
            <p:nvGrpSpPr>
              <p:cNvPr id="137" name="组合 136"/>
              <p:cNvGrpSpPr/>
              <p:nvPr/>
            </p:nvGrpSpPr>
            <p:grpSpPr>
              <a:xfrm>
                <a:off x="6713342" y="3429000"/>
                <a:ext cx="570284" cy="570284"/>
                <a:chOff x="6713342" y="3429000"/>
                <a:chExt cx="595008" cy="595008"/>
              </a:xfrm>
            </p:grpSpPr>
            <p:sp>
              <p:nvSpPr>
                <p:cNvPr id="38" name="椭圆 37"/>
                <p:cNvSpPr/>
                <p:nvPr/>
              </p:nvSpPr>
              <p:spPr>
                <a:xfrm>
                  <a:off x="6713342" y="3429000"/>
                  <a:ext cx="595008" cy="595008"/>
                </a:xfrm>
                <a:prstGeom prst="ellipse">
                  <a:avLst/>
                </a:prstGeom>
                <a:ln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</a:gradFill>
                </a:ln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6" name="椭圆 105"/>
                <p:cNvSpPr/>
                <p:nvPr/>
              </p:nvSpPr>
              <p:spPr>
                <a:xfrm>
                  <a:off x="6732226" y="3443525"/>
                  <a:ext cx="557239" cy="557239"/>
                </a:xfrm>
                <a:prstGeom prst="ellipse">
                  <a:avLst/>
                </a:prstGeom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pic>
              <p:nvPicPr>
                <p:cNvPr id="131" name="图片 130" descr="图标&#10;&#10;AI 生成的内容可能不正确。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802415" y="3515308"/>
                  <a:ext cx="420789" cy="420789"/>
                </a:xfrm>
                <a:prstGeom prst="rect">
                  <a:avLst/>
                </a:prstGeom>
              </p:spPr>
            </p:pic>
          </p:grpSp>
          <p:grpSp>
            <p:nvGrpSpPr>
              <p:cNvPr id="140" name="组合 139"/>
              <p:cNvGrpSpPr/>
              <p:nvPr/>
            </p:nvGrpSpPr>
            <p:grpSpPr>
              <a:xfrm>
                <a:off x="6618750" y="4343419"/>
                <a:ext cx="570283" cy="570283"/>
                <a:chOff x="6609489" y="4320380"/>
                <a:chExt cx="595008" cy="595008"/>
              </a:xfrm>
            </p:grpSpPr>
            <p:sp>
              <p:nvSpPr>
                <p:cNvPr id="40" name="椭圆 39"/>
                <p:cNvSpPr/>
                <p:nvPr/>
              </p:nvSpPr>
              <p:spPr>
                <a:xfrm>
                  <a:off x="6609489" y="4320380"/>
                  <a:ext cx="595008" cy="595008"/>
                </a:xfrm>
                <a:prstGeom prst="ellipse">
                  <a:avLst/>
                </a:prstGeom>
                <a:ln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</a:gradFill>
                </a:ln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7" name="椭圆 106"/>
                <p:cNvSpPr/>
                <p:nvPr/>
              </p:nvSpPr>
              <p:spPr>
                <a:xfrm>
                  <a:off x="6625264" y="4336047"/>
                  <a:ext cx="557239" cy="557239"/>
                </a:xfrm>
                <a:prstGeom prst="ellipse">
                  <a:avLst/>
                </a:prstGeom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pic>
              <p:nvPicPr>
                <p:cNvPr id="139" name="图片 138" descr="画里面的卡通人物&#10;&#10;AI 生成的内容可能不正确。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09598" y="4396553"/>
                  <a:ext cx="420311" cy="420311"/>
                </a:xfrm>
                <a:prstGeom prst="rect">
                  <a:avLst/>
                </a:prstGeom>
              </p:spPr>
            </p:pic>
          </p:grpSp>
          <p:pic>
            <p:nvPicPr>
              <p:cNvPr id="143" name="图片 142" descr="图标&#10;&#10;AI 生成的内容可能不正确。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08615" y="5301278"/>
                <a:ext cx="368772" cy="299815"/>
              </a:xfrm>
              <a:prstGeom prst="rect">
                <a:avLst/>
              </a:prstGeom>
            </p:spPr>
          </p:pic>
        </p:grpSp>
        <p:sp>
          <p:nvSpPr>
            <p:cNvPr id="17" name="文本框 16"/>
            <p:cNvSpPr txBox="1"/>
            <p:nvPr/>
          </p:nvSpPr>
          <p:spPr>
            <a:xfrm>
              <a:off x="2274742" y="305598"/>
              <a:ext cx="1928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核心应用系统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6" name="图片 25" descr="12.9 LOGO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-14853" y="-9012"/>
            <a:ext cx="12343075" cy="6858000"/>
            <a:chOff x="-14853" y="-9012"/>
            <a:chExt cx="12343075" cy="68580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727685" y="-2751550"/>
              <a:ext cx="6858000" cy="12343075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软件产品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348327" y="1032811"/>
              <a:ext cx="2179579" cy="584864"/>
              <a:chOff x="528481" y="1157086"/>
              <a:chExt cx="2179579" cy="584864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528481" y="1157086"/>
                <a:ext cx="2179579" cy="400110"/>
                <a:chOff x="555349" y="1479225"/>
                <a:chExt cx="2011928" cy="400110"/>
              </a:xfrm>
            </p:grpSpPr>
            <p:sp>
              <p:nvSpPr>
                <p:cNvPr id="10" name="文本框 9"/>
                <p:cNvSpPr txBox="1"/>
                <p:nvPr/>
              </p:nvSpPr>
              <p:spPr>
                <a:xfrm>
                  <a:off x="863412" y="1479225"/>
                  <a:ext cx="170386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2000" b="1" kern="0" dirty="0">
                      <a:solidFill>
                        <a:srgbClr val="0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智慧运营系统</a:t>
                  </a:r>
                  <a:endParaRPr lang="zh-CN" altLang="en-US" sz="2000" b="1" kern="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11" name="组合 10"/>
                <p:cNvGrpSpPr/>
                <p:nvPr/>
              </p:nvGrpSpPr>
              <p:grpSpPr>
                <a:xfrm>
                  <a:off x="555349" y="1607929"/>
                  <a:ext cx="252360" cy="163753"/>
                  <a:chOff x="682007" y="2696573"/>
                  <a:chExt cx="252360" cy="163753"/>
                </a:xfrm>
              </p:grpSpPr>
              <p:sp>
                <p:nvSpPr>
                  <p:cNvPr id="12" name="等腰三角形 11"/>
                  <p:cNvSpPr/>
                  <p:nvPr/>
                </p:nvSpPr>
                <p:spPr>
                  <a:xfrm rot="5400000">
                    <a:off x="767425" y="2693384"/>
                    <a:ext cx="163753" cy="170131"/>
                  </a:xfrm>
                  <a:prstGeom prst="triangle">
                    <a:avLst/>
                  </a:prstGeom>
                  <a:solidFill>
                    <a:srgbClr val="56CC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" name="等腰三角形 13"/>
                  <p:cNvSpPr/>
                  <p:nvPr/>
                </p:nvSpPr>
                <p:spPr>
                  <a:xfrm rot="5400000">
                    <a:off x="684671" y="2703849"/>
                    <a:ext cx="136799" cy="142127"/>
                  </a:xfrm>
                  <a:prstGeom prst="triangle">
                    <a:avLst/>
                  </a:prstGeom>
                  <a:solidFill>
                    <a:srgbClr val="56CCF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sp>
            <p:nvSpPr>
              <p:cNvPr id="8" name="文本框 7"/>
              <p:cNvSpPr txBox="1"/>
              <p:nvPr/>
            </p:nvSpPr>
            <p:spPr>
              <a:xfrm>
                <a:off x="862214" y="1511118"/>
                <a:ext cx="184584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yanmar Text" panose="020B0502040204020203" pitchFamily="34" charset="0"/>
                  </a:rPr>
                  <a:t>Intelligent operation system</a:t>
                </a:r>
                <a:endPara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yanmar Text" panose="020B0502040204020203" pitchFamily="34" charset="0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3090965" y="1481125"/>
              <a:ext cx="665416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「巡检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工单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仓储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客服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-OA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」五维业务联动，实现运维管理数字化闭环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1744145" y="5036941"/>
              <a:ext cx="8851992" cy="1133880"/>
            </a:xfrm>
            <a:prstGeom prst="ellipse">
              <a:avLst/>
            </a:prstGeom>
            <a:gradFill>
              <a:gsLst>
                <a:gs pos="0">
                  <a:srgbClr val="D5E5FB"/>
                </a:gs>
                <a:gs pos="95000">
                  <a:schemeClr val="bg1">
                    <a:alpha val="0"/>
                  </a:schemeClr>
                </a:gs>
              </a:gsLst>
              <a:lin ang="16200000" scaled="0"/>
            </a:gradFill>
            <a:ln>
              <a:gradFill>
                <a:gsLst>
                  <a:gs pos="0">
                    <a:schemeClr val="bg1">
                      <a:alpha val="0"/>
                    </a:schemeClr>
                  </a:gs>
                  <a:gs pos="100000">
                    <a:srgbClr val="D5E5FB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2191150" y="5171288"/>
              <a:ext cx="7957980" cy="865187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rgbClr val="D5E5FB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梯形 322"/>
            <p:cNvSpPr/>
            <p:nvPr/>
          </p:nvSpPr>
          <p:spPr>
            <a:xfrm rot="10800000">
              <a:off x="858424" y="2895000"/>
              <a:ext cx="10623435" cy="2016663"/>
            </a:xfrm>
            <a:custGeom>
              <a:avLst/>
              <a:gdLst>
                <a:gd name="connsiteX0" fmla="*/ 0 w 965390"/>
                <a:gd name="connsiteY0" fmla="*/ 697627 h 697627"/>
                <a:gd name="connsiteX1" fmla="*/ 174407 w 965390"/>
                <a:gd name="connsiteY1" fmla="*/ 0 h 697627"/>
                <a:gd name="connsiteX2" fmla="*/ 790983 w 965390"/>
                <a:gd name="connsiteY2" fmla="*/ 0 h 697627"/>
                <a:gd name="connsiteX3" fmla="*/ 965390 w 965390"/>
                <a:gd name="connsiteY3" fmla="*/ 697627 h 697627"/>
                <a:gd name="connsiteX4" fmla="*/ 0 w 965390"/>
                <a:gd name="connsiteY4" fmla="*/ 697627 h 697627"/>
                <a:gd name="connsiteX0-1" fmla="*/ 0 w 965390"/>
                <a:gd name="connsiteY0-2" fmla="*/ 697627 h 697627"/>
                <a:gd name="connsiteX1-3" fmla="*/ 174407 w 965390"/>
                <a:gd name="connsiteY1-4" fmla="*/ 0 h 697627"/>
                <a:gd name="connsiteX2-5" fmla="*/ 790983 w 965390"/>
                <a:gd name="connsiteY2-6" fmla="*/ 0 h 697627"/>
                <a:gd name="connsiteX3-7" fmla="*/ 965390 w 965390"/>
                <a:gd name="connsiteY3-8" fmla="*/ 697627 h 697627"/>
                <a:gd name="connsiteX4-9" fmla="*/ 0 w 965390"/>
                <a:gd name="connsiteY4-10" fmla="*/ 697627 h 697627"/>
                <a:gd name="connsiteX0-11" fmla="*/ 0 w 965390"/>
                <a:gd name="connsiteY0-12" fmla="*/ 697627 h 697627"/>
                <a:gd name="connsiteX1-13" fmla="*/ 174407 w 965390"/>
                <a:gd name="connsiteY1-14" fmla="*/ 0 h 697627"/>
                <a:gd name="connsiteX2-15" fmla="*/ 790983 w 965390"/>
                <a:gd name="connsiteY2-16" fmla="*/ 0 h 697627"/>
                <a:gd name="connsiteX3-17" fmla="*/ 965390 w 965390"/>
                <a:gd name="connsiteY3-18" fmla="*/ 697627 h 697627"/>
                <a:gd name="connsiteX4-19" fmla="*/ 0 w 965390"/>
                <a:gd name="connsiteY4-20" fmla="*/ 697627 h 697627"/>
                <a:gd name="connsiteX0-21" fmla="*/ 0 w 965390"/>
                <a:gd name="connsiteY0-22" fmla="*/ 697627 h 697627"/>
                <a:gd name="connsiteX1-23" fmla="*/ 174407 w 965390"/>
                <a:gd name="connsiteY1-24" fmla="*/ 0 h 697627"/>
                <a:gd name="connsiteX2-25" fmla="*/ 790983 w 965390"/>
                <a:gd name="connsiteY2-26" fmla="*/ 0 h 697627"/>
                <a:gd name="connsiteX3-27" fmla="*/ 965390 w 965390"/>
                <a:gd name="connsiteY3-28" fmla="*/ 697627 h 697627"/>
                <a:gd name="connsiteX4-29" fmla="*/ 0 w 965390"/>
                <a:gd name="connsiteY4-30" fmla="*/ 697627 h 697627"/>
                <a:gd name="connsiteX0-31" fmla="*/ 0 w 965390"/>
                <a:gd name="connsiteY0-32" fmla="*/ 697627 h 697627"/>
                <a:gd name="connsiteX1-33" fmla="*/ 174407 w 965390"/>
                <a:gd name="connsiteY1-34" fmla="*/ 0 h 697627"/>
                <a:gd name="connsiteX2-35" fmla="*/ 790983 w 965390"/>
                <a:gd name="connsiteY2-36" fmla="*/ 0 h 697627"/>
                <a:gd name="connsiteX3-37" fmla="*/ 965390 w 965390"/>
                <a:gd name="connsiteY3-38" fmla="*/ 697627 h 697627"/>
                <a:gd name="connsiteX4-39" fmla="*/ 0 w 965390"/>
                <a:gd name="connsiteY4-40" fmla="*/ 697627 h 697627"/>
                <a:gd name="connsiteX0-41" fmla="*/ 0 w 965390"/>
                <a:gd name="connsiteY0-42" fmla="*/ 697627 h 697627"/>
                <a:gd name="connsiteX1-43" fmla="*/ 174407 w 965390"/>
                <a:gd name="connsiteY1-44" fmla="*/ 0 h 697627"/>
                <a:gd name="connsiteX2-45" fmla="*/ 745261 w 965390"/>
                <a:gd name="connsiteY2-46" fmla="*/ 0 h 697627"/>
                <a:gd name="connsiteX3-47" fmla="*/ 965390 w 965390"/>
                <a:gd name="connsiteY3-48" fmla="*/ 697627 h 697627"/>
                <a:gd name="connsiteX4-49" fmla="*/ 0 w 965390"/>
                <a:gd name="connsiteY4-50" fmla="*/ 697627 h 697627"/>
                <a:gd name="connsiteX0-51" fmla="*/ 0 w 965390"/>
                <a:gd name="connsiteY0-52" fmla="*/ 697627 h 697627"/>
                <a:gd name="connsiteX1-53" fmla="*/ 197267 w 965390"/>
                <a:gd name="connsiteY1-54" fmla="*/ 0 h 697627"/>
                <a:gd name="connsiteX2-55" fmla="*/ 745261 w 965390"/>
                <a:gd name="connsiteY2-56" fmla="*/ 0 h 697627"/>
                <a:gd name="connsiteX3-57" fmla="*/ 965390 w 965390"/>
                <a:gd name="connsiteY3-58" fmla="*/ 697627 h 697627"/>
                <a:gd name="connsiteX4-59" fmla="*/ 0 w 965390"/>
                <a:gd name="connsiteY4-60" fmla="*/ 697627 h 6976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5390" h="697627">
                  <a:moveTo>
                    <a:pt x="0" y="697627"/>
                  </a:moveTo>
                  <a:cubicBezTo>
                    <a:pt x="142112" y="493080"/>
                    <a:pt x="223106" y="307190"/>
                    <a:pt x="197267" y="0"/>
                  </a:cubicBezTo>
                  <a:lnTo>
                    <a:pt x="745261" y="0"/>
                  </a:lnTo>
                  <a:cubicBezTo>
                    <a:pt x="747414" y="269867"/>
                    <a:pt x="823278" y="399774"/>
                    <a:pt x="965390" y="697627"/>
                  </a:cubicBezTo>
                  <a:lnTo>
                    <a:pt x="0" y="69762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55000">
                  <a:srgbClr val="D5E5FB">
                    <a:alpha val="54000"/>
                  </a:srgbClr>
                </a:gs>
                <a:gs pos="2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gradFill flip="none" rotWithShape="1">
                <a:gsLst>
                  <a:gs pos="50500">
                    <a:srgbClr val="D5E5FB"/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6" name="组合 555"/>
            <p:cNvGrpSpPr/>
            <p:nvPr/>
          </p:nvGrpSpPr>
          <p:grpSpPr>
            <a:xfrm>
              <a:off x="842405" y="2260718"/>
              <a:ext cx="10623432" cy="1298089"/>
              <a:chOff x="917779" y="2934913"/>
              <a:chExt cx="9486483" cy="1159164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917779" y="2934913"/>
                <a:ext cx="9470402" cy="1062853"/>
              </a:xfrm>
              <a:prstGeom prst="ellipse">
                <a:avLst/>
              </a:prstGeom>
              <a:noFill/>
              <a:ln w="19050">
                <a:gradFill>
                  <a:gsLst>
                    <a:gs pos="26000">
                      <a:schemeClr val="bg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933860" y="3031224"/>
                <a:ext cx="9470402" cy="1062853"/>
              </a:xfrm>
              <a:prstGeom prst="ellipse">
                <a:avLst/>
              </a:prstGeom>
              <a:noFill/>
              <a:ln w="9525">
                <a:gradFill>
                  <a:gsLst>
                    <a:gs pos="26000">
                      <a:schemeClr val="bg1">
                        <a:alpha val="0"/>
                      </a:schemeClr>
                    </a:gs>
                    <a:gs pos="100000">
                      <a:schemeClr val="accent1">
                        <a:alpha val="4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38" name="组合 437"/>
            <p:cNvGrpSpPr/>
            <p:nvPr/>
          </p:nvGrpSpPr>
          <p:grpSpPr>
            <a:xfrm rot="5400000">
              <a:off x="5777544" y="2772215"/>
              <a:ext cx="724684" cy="1925104"/>
              <a:chOff x="5479227" y="1978907"/>
              <a:chExt cx="1164944" cy="3404440"/>
            </a:xfrm>
          </p:grpSpPr>
          <p:grpSp>
            <p:nvGrpSpPr>
              <p:cNvPr id="439" name="组合 438"/>
              <p:cNvGrpSpPr/>
              <p:nvPr/>
            </p:nvGrpSpPr>
            <p:grpSpPr>
              <a:xfrm rot="5400000">
                <a:off x="4476440" y="3176355"/>
                <a:ext cx="3015122" cy="1009547"/>
                <a:chOff x="3630720" y="2272664"/>
                <a:chExt cx="4930560" cy="1490924"/>
              </a:xfrm>
            </p:grpSpPr>
            <p:sp>
              <p:nvSpPr>
                <p:cNvPr id="442" name="任意多边形: 形状 441"/>
                <p:cNvSpPr/>
                <p:nvPr/>
              </p:nvSpPr>
              <p:spPr>
                <a:xfrm>
                  <a:off x="3630720" y="2272664"/>
                  <a:ext cx="4930560" cy="1490924"/>
                </a:xfrm>
                <a:custGeom>
                  <a:avLst/>
                  <a:gdLst>
                    <a:gd name="connsiteX0" fmla="*/ 2678106 w 5356211"/>
                    <a:gd name="connsiteY0" fmla="*/ 0 h 1619634"/>
                    <a:gd name="connsiteX1" fmla="*/ 2866997 w 5356211"/>
                    <a:gd name="connsiteY1" fmla="*/ 252601 h 1619634"/>
                    <a:gd name="connsiteX2" fmla="*/ 5244848 w 5356211"/>
                    <a:gd name="connsiteY2" fmla="*/ 1605483 h 1619634"/>
                    <a:gd name="connsiteX3" fmla="*/ 5356211 w 5356211"/>
                    <a:gd name="connsiteY3" fmla="*/ 1619634 h 1619634"/>
                    <a:gd name="connsiteX4" fmla="*/ 0 w 5356211"/>
                    <a:gd name="connsiteY4" fmla="*/ 1619634 h 1619634"/>
                    <a:gd name="connsiteX5" fmla="*/ 111363 w 5356211"/>
                    <a:gd name="connsiteY5" fmla="*/ 1605483 h 1619634"/>
                    <a:gd name="connsiteX6" fmla="*/ 2489214 w 5356211"/>
                    <a:gd name="connsiteY6" fmla="*/ 252601 h 1619634"/>
                    <a:gd name="connsiteX7" fmla="*/ 2678106 w 5356211"/>
                    <a:gd name="connsiteY7" fmla="*/ 0 h 1619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56211" h="1619634">
                      <a:moveTo>
                        <a:pt x="2678106" y="0"/>
                      </a:moveTo>
                      <a:lnTo>
                        <a:pt x="2866997" y="252601"/>
                      </a:lnTo>
                      <a:cubicBezTo>
                        <a:pt x="3453804" y="963647"/>
                        <a:pt x="4291651" y="1459837"/>
                        <a:pt x="5244848" y="1605483"/>
                      </a:cubicBezTo>
                      <a:lnTo>
                        <a:pt x="5356211" y="1619634"/>
                      </a:lnTo>
                      <a:lnTo>
                        <a:pt x="0" y="1619634"/>
                      </a:lnTo>
                      <a:lnTo>
                        <a:pt x="111363" y="1605483"/>
                      </a:lnTo>
                      <a:cubicBezTo>
                        <a:pt x="1064560" y="1459837"/>
                        <a:pt x="1902407" y="963647"/>
                        <a:pt x="2489214" y="252601"/>
                      </a:cubicBezTo>
                      <a:lnTo>
                        <a:pt x="2678106" y="0"/>
                      </a:lnTo>
                      <a:close/>
                    </a:path>
                  </a:pathLst>
                </a:custGeom>
                <a:gradFill>
                  <a:gsLst>
                    <a:gs pos="50000">
                      <a:schemeClr val="accent1">
                        <a:alpha val="20000"/>
                      </a:schemeClr>
                    </a:gs>
                    <a:gs pos="0">
                      <a:schemeClr val="bg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latinLnBrk="1"/>
                  <a:endParaRPr lang="zh-CN" altLang="en-US" ker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443" name="任意多边形: 形状 442"/>
                <p:cNvSpPr/>
                <p:nvPr/>
              </p:nvSpPr>
              <p:spPr>
                <a:xfrm>
                  <a:off x="4229102" y="2528846"/>
                  <a:ext cx="3733798" cy="1129042"/>
                </a:xfrm>
                <a:custGeom>
                  <a:avLst/>
                  <a:gdLst>
                    <a:gd name="connsiteX0" fmla="*/ 2678106 w 5356211"/>
                    <a:gd name="connsiteY0" fmla="*/ 0 h 1619634"/>
                    <a:gd name="connsiteX1" fmla="*/ 2866997 w 5356211"/>
                    <a:gd name="connsiteY1" fmla="*/ 252601 h 1619634"/>
                    <a:gd name="connsiteX2" fmla="*/ 5244848 w 5356211"/>
                    <a:gd name="connsiteY2" fmla="*/ 1605483 h 1619634"/>
                    <a:gd name="connsiteX3" fmla="*/ 5356211 w 5356211"/>
                    <a:gd name="connsiteY3" fmla="*/ 1619634 h 1619634"/>
                    <a:gd name="connsiteX4" fmla="*/ 0 w 5356211"/>
                    <a:gd name="connsiteY4" fmla="*/ 1619634 h 1619634"/>
                    <a:gd name="connsiteX5" fmla="*/ 111363 w 5356211"/>
                    <a:gd name="connsiteY5" fmla="*/ 1605483 h 1619634"/>
                    <a:gd name="connsiteX6" fmla="*/ 2489214 w 5356211"/>
                    <a:gd name="connsiteY6" fmla="*/ 252601 h 1619634"/>
                    <a:gd name="connsiteX7" fmla="*/ 2678106 w 5356211"/>
                    <a:gd name="connsiteY7" fmla="*/ 0 h 1619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56211" h="1619634">
                      <a:moveTo>
                        <a:pt x="2678106" y="0"/>
                      </a:moveTo>
                      <a:lnTo>
                        <a:pt x="2866997" y="252601"/>
                      </a:lnTo>
                      <a:cubicBezTo>
                        <a:pt x="3453804" y="963647"/>
                        <a:pt x="4291651" y="1459837"/>
                        <a:pt x="5244848" y="1605483"/>
                      </a:cubicBezTo>
                      <a:lnTo>
                        <a:pt x="5356211" y="1619634"/>
                      </a:lnTo>
                      <a:lnTo>
                        <a:pt x="0" y="1619634"/>
                      </a:lnTo>
                      <a:lnTo>
                        <a:pt x="111363" y="1605483"/>
                      </a:lnTo>
                      <a:cubicBezTo>
                        <a:pt x="1064560" y="1459837"/>
                        <a:pt x="1902407" y="963647"/>
                        <a:pt x="2489214" y="252601"/>
                      </a:cubicBezTo>
                      <a:lnTo>
                        <a:pt x="2678106" y="0"/>
                      </a:lnTo>
                      <a:close/>
                    </a:path>
                  </a:pathLst>
                </a:custGeom>
                <a:gradFill>
                  <a:gsLst>
                    <a:gs pos="50000">
                      <a:schemeClr val="accent1">
                        <a:alpha val="20000"/>
                      </a:schemeClr>
                    </a:gs>
                    <a:gs pos="0">
                      <a:schemeClr val="bg1">
                        <a:alpha val="0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162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latinLnBrk="1"/>
                  <a:endParaRPr lang="zh-CN" altLang="en-US" ker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</p:grpSp>
          <p:sp>
            <p:nvSpPr>
              <p:cNvPr id="440" name="任意多边形: 形状 439"/>
              <p:cNvSpPr/>
              <p:nvPr/>
            </p:nvSpPr>
            <p:spPr>
              <a:xfrm rot="5400000">
                <a:off x="5276967" y="4016144"/>
                <a:ext cx="1637707" cy="1096700"/>
              </a:xfrm>
              <a:custGeom>
                <a:avLst/>
                <a:gdLst>
                  <a:gd name="connsiteX0" fmla="*/ 2678106 w 5356211"/>
                  <a:gd name="connsiteY0" fmla="*/ 0 h 1619634"/>
                  <a:gd name="connsiteX1" fmla="*/ 2866997 w 5356211"/>
                  <a:gd name="connsiteY1" fmla="*/ 252601 h 1619634"/>
                  <a:gd name="connsiteX2" fmla="*/ 5244848 w 5356211"/>
                  <a:gd name="connsiteY2" fmla="*/ 1605483 h 1619634"/>
                  <a:gd name="connsiteX3" fmla="*/ 5356211 w 5356211"/>
                  <a:gd name="connsiteY3" fmla="*/ 1619634 h 1619634"/>
                  <a:gd name="connsiteX4" fmla="*/ 0 w 5356211"/>
                  <a:gd name="connsiteY4" fmla="*/ 1619634 h 1619634"/>
                  <a:gd name="connsiteX5" fmla="*/ 111363 w 5356211"/>
                  <a:gd name="connsiteY5" fmla="*/ 1605483 h 1619634"/>
                  <a:gd name="connsiteX6" fmla="*/ 2489214 w 5356211"/>
                  <a:gd name="connsiteY6" fmla="*/ 252601 h 1619634"/>
                  <a:gd name="connsiteX7" fmla="*/ 2678106 w 5356211"/>
                  <a:gd name="connsiteY7" fmla="*/ 0 h 1619634"/>
                  <a:gd name="connsiteX0-1" fmla="*/ 2678106 w 5356211"/>
                  <a:gd name="connsiteY0-2" fmla="*/ 0 h 1619634"/>
                  <a:gd name="connsiteX1-3" fmla="*/ 2866997 w 5356211"/>
                  <a:gd name="connsiteY1-4" fmla="*/ 252601 h 1619634"/>
                  <a:gd name="connsiteX2-5" fmla="*/ 5244848 w 5356211"/>
                  <a:gd name="connsiteY2-6" fmla="*/ 1605483 h 1619634"/>
                  <a:gd name="connsiteX3-7" fmla="*/ 5356211 w 5356211"/>
                  <a:gd name="connsiteY3-8" fmla="*/ 1619634 h 1619634"/>
                  <a:gd name="connsiteX4-9" fmla="*/ 0 w 5356211"/>
                  <a:gd name="connsiteY4-10" fmla="*/ 1619634 h 1619634"/>
                  <a:gd name="connsiteX5-11" fmla="*/ 111363 w 5356211"/>
                  <a:gd name="connsiteY5-12" fmla="*/ 1605483 h 1619634"/>
                  <a:gd name="connsiteX6-13" fmla="*/ 2489214 w 5356211"/>
                  <a:gd name="connsiteY6-14" fmla="*/ 252601 h 1619634"/>
                  <a:gd name="connsiteX7-15" fmla="*/ 2769546 w 5356211"/>
                  <a:gd name="connsiteY7-16" fmla="*/ 91440 h 1619634"/>
                  <a:gd name="connsiteX0-17" fmla="*/ 2678106 w 5356211"/>
                  <a:gd name="connsiteY0-18" fmla="*/ 0 h 1619634"/>
                  <a:gd name="connsiteX1-19" fmla="*/ 2866997 w 5356211"/>
                  <a:gd name="connsiteY1-20" fmla="*/ 252601 h 1619634"/>
                  <a:gd name="connsiteX2-21" fmla="*/ 5244848 w 5356211"/>
                  <a:gd name="connsiteY2-22" fmla="*/ 1605483 h 1619634"/>
                  <a:gd name="connsiteX3-23" fmla="*/ 5356211 w 5356211"/>
                  <a:gd name="connsiteY3-24" fmla="*/ 1619634 h 1619634"/>
                  <a:gd name="connsiteX4-25" fmla="*/ 0 w 5356211"/>
                  <a:gd name="connsiteY4-26" fmla="*/ 1619634 h 1619634"/>
                  <a:gd name="connsiteX5-27" fmla="*/ 111363 w 5356211"/>
                  <a:gd name="connsiteY5-28" fmla="*/ 1605483 h 1619634"/>
                  <a:gd name="connsiteX6-29" fmla="*/ 2489214 w 5356211"/>
                  <a:gd name="connsiteY6-30" fmla="*/ 252601 h 1619634"/>
                  <a:gd name="connsiteX0-31" fmla="*/ 2678106 w 5356211"/>
                  <a:gd name="connsiteY0-32" fmla="*/ 0 h 1619634"/>
                  <a:gd name="connsiteX1-33" fmla="*/ 2866997 w 5356211"/>
                  <a:gd name="connsiteY1-34" fmla="*/ 252601 h 1619634"/>
                  <a:gd name="connsiteX2-35" fmla="*/ 5244848 w 5356211"/>
                  <a:gd name="connsiteY2-36" fmla="*/ 1605483 h 1619634"/>
                  <a:gd name="connsiteX3-37" fmla="*/ 5356211 w 5356211"/>
                  <a:gd name="connsiteY3-38" fmla="*/ 1619634 h 1619634"/>
                  <a:gd name="connsiteX4-39" fmla="*/ 0 w 5356211"/>
                  <a:gd name="connsiteY4-40" fmla="*/ 1619634 h 1619634"/>
                  <a:gd name="connsiteX5-41" fmla="*/ 111363 w 5356211"/>
                  <a:gd name="connsiteY5-42" fmla="*/ 1605483 h 1619634"/>
                  <a:gd name="connsiteX0-43" fmla="*/ 2566743 w 5244848"/>
                  <a:gd name="connsiteY0-44" fmla="*/ 0 h 1619634"/>
                  <a:gd name="connsiteX1-45" fmla="*/ 2755634 w 5244848"/>
                  <a:gd name="connsiteY1-46" fmla="*/ 252601 h 1619634"/>
                  <a:gd name="connsiteX2-47" fmla="*/ 5133485 w 5244848"/>
                  <a:gd name="connsiteY2-48" fmla="*/ 1605483 h 1619634"/>
                  <a:gd name="connsiteX3-49" fmla="*/ 5244848 w 5244848"/>
                  <a:gd name="connsiteY3-50" fmla="*/ 1619634 h 1619634"/>
                  <a:gd name="connsiteX4-51" fmla="*/ 0 w 5244848"/>
                  <a:gd name="connsiteY4-52" fmla="*/ 1605483 h 1619634"/>
                  <a:gd name="connsiteX0-53" fmla="*/ -1 w 2678104"/>
                  <a:gd name="connsiteY0-54" fmla="*/ 0 h 1619634"/>
                  <a:gd name="connsiteX1-55" fmla="*/ 188890 w 2678104"/>
                  <a:gd name="connsiteY1-56" fmla="*/ 252601 h 1619634"/>
                  <a:gd name="connsiteX2-57" fmla="*/ 2566741 w 2678104"/>
                  <a:gd name="connsiteY2-58" fmla="*/ 1605483 h 1619634"/>
                  <a:gd name="connsiteX3-59" fmla="*/ 2678104 w 2678104"/>
                  <a:gd name="connsiteY3-60" fmla="*/ 1619634 h 161963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678104" h="1619634">
                    <a:moveTo>
                      <a:pt x="-1" y="0"/>
                    </a:moveTo>
                    <a:lnTo>
                      <a:pt x="188890" y="252601"/>
                    </a:lnTo>
                    <a:cubicBezTo>
                      <a:pt x="775697" y="963647"/>
                      <a:pt x="1613544" y="1459837"/>
                      <a:pt x="2566741" y="1605483"/>
                    </a:cubicBezTo>
                    <a:lnTo>
                      <a:pt x="2678104" y="1619634"/>
                    </a:lnTo>
                  </a:path>
                </a:pathLst>
              </a:custGeom>
              <a:noFill/>
              <a:ln w="254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head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1" name="任意多边形: 形状 440"/>
              <p:cNvSpPr/>
              <p:nvPr/>
            </p:nvSpPr>
            <p:spPr>
              <a:xfrm rot="5400000" flipH="1">
                <a:off x="4458113" y="3068265"/>
                <a:ext cx="3275415" cy="1096700"/>
              </a:xfrm>
              <a:custGeom>
                <a:avLst/>
                <a:gdLst>
                  <a:gd name="connsiteX0" fmla="*/ 2678106 w 5356211"/>
                  <a:gd name="connsiteY0" fmla="*/ 0 h 1619634"/>
                  <a:gd name="connsiteX1" fmla="*/ 2866997 w 5356211"/>
                  <a:gd name="connsiteY1" fmla="*/ 252601 h 1619634"/>
                  <a:gd name="connsiteX2" fmla="*/ 5244848 w 5356211"/>
                  <a:gd name="connsiteY2" fmla="*/ 1605483 h 1619634"/>
                  <a:gd name="connsiteX3" fmla="*/ 5356211 w 5356211"/>
                  <a:gd name="connsiteY3" fmla="*/ 1619634 h 1619634"/>
                  <a:gd name="connsiteX4" fmla="*/ 0 w 5356211"/>
                  <a:gd name="connsiteY4" fmla="*/ 1619634 h 1619634"/>
                  <a:gd name="connsiteX5" fmla="*/ 111363 w 5356211"/>
                  <a:gd name="connsiteY5" fmla="*/ 1605483 h 1619634"/>
                  <a:gd name="connsiteX6" fmla="*/ 2489214 w 5356211"/>
                  <a:gd name="connsiteY6" fmla="*/ 252601 h 1619634"/>
                  <a:gd name="connsiteX7" fmla="*/ 2678106 w 5356211"/>
                  <a:gd name="connsiteY7" fmla="*/ 0 h 1619634"/>
                  <a:gd name="connsiteX0-1" fmla="*/ 2678106 w 5356211"/>
                  <a:gd name="connsiteY0-2" fmla="*/ 0 h 1619634"/>
                  <a:gd name="connsiteX1-3" fmla="*/ 2866997 w 5356211"/>
                  <a:gd name="connsiteY1-4" fmla="*/ 252601 h 1619634"/>
                  <a:gd name="connsiteX2-5" fmla="*/ 5244848 w 5356211"/>
                  <a:gd name="connsiteY2-6" fmla="*/ 1605483 h 1619634"/>
                  <a:gd name="connsiteX3-7" fmla="*/ 5356211 w 5356211"/>
                  <a:gd name="connsiteY3-8" fmla="*/ 1619634 h 1619634"/>
                  <a:gd name="connsiteX4-9" fmla="*/ 0 w 5356211"/>
                  <a:gd name="connsiteY4-10" fmla="*/ 1619634 h 1619634"/>
                  <a:gd name="connsiteX5-11" fmla="*/ 111363 w 5356211"/>
                  <a:gd name="connsiteY5-12" fmla="*/ 1605483 h 1619634"/>
                  <a:gd name="connsiteX6-13" fmla="*/ 2489214 w 5356211"/>
                  <a:gd name="connsiteY6-14" fmla="*/ 252601 h 1619634"/>
                  <a:gd name="connsiteX7-15" fmla="*/ 2769546 w 5356211"/>
                  <a:gd name="connsiteY7-16" fmla="*/ 91440 h 1619634"/>
                  <a:gd name="connsiteX0-17" fmla="*/ 2678106 w 5356211"/>
                  <a:gd name="connsiteY0-18" fmla="*/ 0 h 1619634"/>
                  <a:gd name="connsiteX1-19" fmla="*/ 2866997 w 5356211"/>
                  <a:gd name="connsiteY1-20" fmla="*/ 252601 h 1619634"/>
                  <a:gd name="connsiteX2-21" fmla="*/ 5244848 w 5356211"/>
                  <a:gd name="connsiteY2-22" fmla="*/ 1605483 h 1619634"/>
                  <a:gd name="connsiteX3-23" fmla="*/ 5356211 w 5356211"/>
                  <a:gd name="connsiteY3-24" fmla="*/ 1619634 h 1619634"/>
                  <a:gd name="connsiteX4-25" fmla="*/ 0 w 5356211"/>
                  <a:gd name="connsiteY4-26" fmla="*/ 1619634 h 1619634"/>
                  <a:gd name="connsiteX5-27" fmla="*/ 111363 w 5356211"/>
                  <a:gd name="connsiteY5-28" fmla="*/ 1605483 h 1619634"/>
                  <a:gd name="connsiteX6-29" fmla="*/ 2489214 w 5356211"/>
                  <a:gd name="connsiteY6-30" fmla="*/ 252601 h 1619634"/>
                  <a:gd name="connsiteX0-31" fmla="*/ 2678106 w 5356211"/>
                  <a:gd name="connsiteY0-32" fmla="*/ 0 h 1619634"/>
                  <a:gd name="connsiteX1-33" fmla="*/ 2866997 w 5356211"/>
                  <a:gd name="connsiteY1-34" fmla="*/ 252601 h 1619634"/>
                  <a:gd name="connsiteX2-35" fmla="*/ 5244848 w 5356211"/>
                  <a:gd name="connsiteY2-36" fmla="*/ 1605483 h 1619634"/>
                  <a:gd name="connsiteX3-37" fmla="*/ 5356211 w 5356211"/>
                  <a:gd name="connsiteY3-38" fmla="*/ 1619634 h 1619634"/>
                  <a:gd name="connsiteX4-39" fmla="*/ 0 w 5356211"/>
                  <a:gd name="connsiteY4-40" fmla="*/ 1619634 h 1619634"/>
                  <a:gd name="connsiteX5-41" fmla="*/ 111363 w 5356211"/>
                  <a:gd name="connsiteY5-42" fmla="*/ 1605483 h 161963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5356211" h="1619634">
                    <a:moveTo>
                      <a:pt x="2678106" y="0"/>
                    </a:moveTo>
                    <a:lnTo>
                      <a:pt x="2866997" y="252601"/>
                    </a:lnTo>
                    <a:cubicBezTo>
                      <a:pt x="3453804" y="963647"/>
                      <a:pt x="4291651" y="1459837"/>
                      <a:pt x="5244848" y="1605483"/>
                    </a:cubicBezTo>
                    <a:lnTo>
                      <a:pt x="5356211" y="1619634"/>
                    </a:lnTo>
                    <a:lnTo>
                      <a:pt x="0" y="1619634"/>
                    </a:lnTo>
                    <a:lnTo>
                      <a:pt x="111363" y="1605483"/>
                    </a:lnTo>
                  </a:path>
                </a:pathLst>
              </a:custGeom>
              <a:noFill/>
              <a:ln w="254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0"/>
                </a:gradFill>
                <a:head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34" name="组合 533"/>
            <p:cNvGrpSpPr/>
            <p:nvPr/>
          </p:nvGrpSpPr>
          <p:grpSpPr>
            <a:xfrm>
              <a:off x="2330084" y="4604391"/>
              <a:ext cx="7680112" cy="1156631"/>
              <a:chOff x="2640434" y="5146745"/>
              <a:chExt cx="7680112" cy="1156631"/>
            </a:xfrm>
          </p:grpSpPr>
          <p:sp>
            <p:nvSpPr>
              <p:cNvPr id="49" name="椭圆 48"/>
              <p:cNvSpPr/>
              <p:nvPr/>
            </p:nvSpPr>
            <p:spPr>
              <a:xfrm flipH="1">
                <a:off x="2640434" y="5169496"/>
                <a:ext cx="1133880" cy="1133880"/>
              </a:xfrm>
              <a:prstGeom prst="ellipse">
                <a:avLst/>
              </a:prstGeom>
              <a:gradFill flip="none" rotWithShape="1">
                <a:gsLst>
                  <a:gs pos="60000">
                    <a:schemeClr val="bg1">
                      <a:alpha val="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350">
                <a:gradFill>
                  <a:gsLst>
                    <a:gs pos="0">
                      <a:schemeClr val="accent1"/>
                    </a:gs>
                    <a:gs pos="10000">
                      <a:schemeClr val="bg1">
                        <a:alpha val="0"/>
                      </a:schemeClr>
                    </a:gs>
                    <a:gs pos="90000">
                      <a:schemeClr val="bg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 flipH="1">
                <a:off x="2764231" y="5293293"/>
                <a:ext cx="886286" cy="886286"/>
              </a:xfrm>
              <a:prstGeom prst="ellipse">
                <a:avLst/>
              </a:prstGeom>
              <a:gradFill>
                <a:gsLst>
                  <a:gs pos="0">
                    <a:srgbClr val="56CCF2"/>
                  </a:gs>
                  <a:gs pos="100000">
                    <a:srgbClr val="2F80EC"/>
                  </a:gs>
                </a:gsLst>
                <a:path path="circle">
                  <a:fillToRect r="100000" b="100000"/>
                </a:path>
              </a:gradFill>
              <a:ln>
                <a:noFill/>
              </a:ln>
              <a:effectLst>
                <a:outerShdw blurRad="317500" dist="63500" dir="2700000" algn="tl" rotWithShape="0">
                  <a:schemeClr val="accent1">
                    <a:alpha val="5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192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2" name="组合 51"/>
              <p:cNvGrpSpPr/>
              <p:nvPr/>
            </p:nvGrpSpPr>
            <p:grpSpPr>
              <a:xfrm>
                <a:off x="2713653" y="5242715"/>
                <a:ext cx="987443" cy="987443"/>
                <a:chOff x="9657674" y="3205284"/>
                <a:chExt cx="1151295" cy="1151296"/>
              </a:xfrm>
            </p:grpSpPr>
            <p:cxnSp>
              <p:nvCxnSpPr>
                <p:cNvPr id="54" name="直接连接符 53"/>
                <p:cNvCxnSpPr/>
                <p:nvPr/>
              </p:nvCxnSpPr>
              <p:spPr>
                <a:xfrm rot="16200000">
                  <a:off x="9673282" y="376532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接连接符 55"/>
                <p:cNvCxnSpPr/>
                <p:nvPr/>
              </p:nvCxnSpPr>
              <p:spPr>
                <a:xfrm rot="16470000">
                  <a:off x="9675008" y="372138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/>
                <p:cNvCxnSpPr/>
                <p:nvPr/>
              </p:nvCxnSpPr>
              <p:spPr>
                <a:xfrm rot="16740000">
                  <a:off x="9680176" y="367771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直接连接符 57"/>
                <p:cNvCxnSpPr/>
                <p:nvPr/>
              </p:nvCxnSpPr>
              <p:spPr>
                <a:xfrm rot="17010000">
                  <a:off x="9688756" y="363458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接连接符 58"/>
                <p:cNvCxnSpPr/>
                <p:nvPr/>
              </p:nvCxnSpPr>
              <p:spPr>
                <a:xfrm rot="17280000">
                  <a:off x="9700692" y="359226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接连接符 59"/>
                <p:cNvCxnSpPr/>
                <p:nvPr/>
              </p:nvCxnSpPr>
              <p:spPr>
                <a:xfrm rot="17550000">
                  <a:off x="9715912" y="355100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 rot="17820000">
                  <a:off x="9734322" y="351107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 rot="18090000">
                  <a:off x="9755809" y="347270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 rot="18360000">
                  <a:off x="9780240" y="343614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直接连接符 67"/>
                <p:cNvCxnSpPr/>
                <p:nvPr/>
              </p:nvCxnSpPr>
              <p:spPr>
                <a:xfrm rot="18630000">
                  <a:off x="9807464" y="340160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直接连接符 68"/>
                <p:cNvCxnSpPr/>
                <p:nvPr/>
              </p:nvCxnSpPr>
              <p:spPr>
                <a:xfrm rot="18900000">
                  <a:off x="9837314" y="336931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直接连接符 69"/>
                <p:cNvCxnSpPr/>
                <p:nvPr/>
              </p:nvCxnSpPr>
              <p:spPr>
                <a:xfrm rot="19170000">
                  <a:off x="9869605" y="333946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直接连接符 70"/>
                <p:cNvCxnSpPr/>
                <p:nvPr/>
              </p:nvCxnSpPr>
              <p:spPr>
                <a:xfrm rot="19440000">
                  <a:off x="9904138" y="331224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直接连接符 71"/>
                <p:cNvCxnSpPr/>
                <p:nvPr/>
              </p:nvCxnSpPr>
              <p:spPr>
                <a:xfrm rot="19710000">
                  <a:off x="9940702" y="328781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直接连接符 72"/>
                <p:cNvCxnSpPr/>
                <p:nvPr/>
              </p:nvCxnSpPr>
              <p:spPr>
                <a:xfrm rot="19980000">
                  <a:off x="9979069" y="326632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直接连接符 73"/>
                <p:cNvCxnSpPr/>
                <p:nvPr/>
              </p:nvCxnSpPr>
              <p:spPr>
                <a:xfrm rot="20250000">
                  <a:off x="10019004" y="324791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直接连接符 74"/>
                <p:cNvCxnSpPr/>
                <p:nvPr/>
              </p:nvCxnSpPr>
              <p:spPr>
                <a:xfrm rot="20520000">
                  <a:off x="10060260" y="323269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直接连接符 75"/>
                <p:cNvCxnSpPr/>
                <p:nvPr/>
              </p:nvCxnSpPr>
              <p:spPr>
                <a:xfrm rot="20790000">
                  <a:off x="10102583" y="322075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直接连接符 76"/>
                <p:cNvCxnSpPr/>
                <p:nvPr/>
              </p:nvCxnSpPr>
              <p:spPr>
                <a:xfrm rot="21060000">
                  <a:off x="10145712" y="3212179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直接连接符 77"/>
                <p:cNvCxnSpPr/>
                <p:nvPr/>
              </p:nvCxnSpPr>
              <p:spPr>
                <a:xfrm rot="21330000">
                  <a:off x="10189382" y="3207010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直接连接符 78"/>
                <p:cNvCxnSpPr/>
                <p:nvPr/>
              </p:nvCxnSpPr>
              <p:spPr>
                <a:xfrm>
                  <a:off x="10233322" y="320528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直接连接符 79"/>
                <p:cNvCxnSpPr/>
                <p:nvPr/>
              </p:nvCxnSpPr>
              <p:spPr>
                <a:xfrm rot="270000">
                  <a:off x="10277262" y="3207010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直接连接符 80"/>
                <p:cNvCxnSpPr/>
                <p:nvPr/>
              </p:nvCxnSpPr>
              <p:spPr>
                <a:xfrm rot="540000">
                  <a:off x="10320931" y="3212179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直接连接符 81"/>
                <p:cNvCxnSpPr/>
                <p:nvPr/>
              </p:nvCxnSpPr>
              <p:spPr>
                <a:xfrm rot="810000">
                  <a:off x="10364061" y="322075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直接连接符 82"/>
                <p:cNvCxnSpPr/>
                <p:nvPr/>
              </p:nvCxnSpPr>
              <p:spPr>
                <a:xfrm rot="1080000">
                  <a:off x="10406384" y="323269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直接连接符 83"/>
                <p:cNvCxnSpPr/>
                <p:nvPr/>
              </p:nvCxnSpPr>
              <p:spPr>
                <a:xfrm rot="1350000">
                  <a:off x="10447640" y="324791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直接连接符 84"/>
                <p:cNvCxnSpPr/>
                <p:nvPr/>
              </p:nvCxnSpPr>
              <p:spPr>
                <a:xfrm rot="1620000">
                  <a:off x="10487575" y="326632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直接连接符 85"/>
                <p:cNvCxnSpPr/>
                <p:nvPr/>
              </p:nvCxnSpPr>
              <p:spPr>
                <a:xfrm rot="1890000">
                  <a:off x="10525942" y="328781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直接连接符 86"/>
                <p:cNvCxnSpPr/>
                <p:nvPr/>
              </p:nvCxnSpPr>
              <p:spPr>
                <a:xfrm rot="2160000">
                  <a:off x="10562505" y="331224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直接连接符 96"/>
                <p:cNvCxnSpPr/>
                <p:nvPr/>
              </p:nvCxnSpPr>
              <p:spPr>
                <a:xfrm rot="2430000">
                  <a:off x="10597039" y="333946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直接连接符 97"/>
                <p:cNvCxnSpPr/>
                <p:nvPr/>
              </p:nvCxnSpPr>
              <p:spPr>
                <a:xfrm rot="2700000">
                  <a:off x="10629330" y="336931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直接连接符 98"/>
                <p:cNvCxnSpPr/>
                <p:nvPr/>
              </p:nvCxnSpPr>
              <p:spPr>
                <a:xfrm rot="2970000">
                  <a:off x="10659180" y="340160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直接连接符 108"/>
                <p:cNvCxnSpPr/>
                <p:nvPr/>
              </p:nvCxnSpPr>
              <p:spPr>
                <a:xfrm rot="3240000">
                  <a:off x="10686404" y="343614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直接连接符 110"/>
                <p:cNvCxnSpPr/>
                <p:nvPr/>
              </p:nvCxnSpPr>
              <p:spPr>
                <a:xfrm rot="3510000">
                  <a:off x="10710835" y="347270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直接连接符 112"/>
                <p:cNvCxnSpPr/>
                <p:nvPr/>
              </p:nvCxnSpPr>
              <p:spPr>
                <a:xfrm rot="3780000">
                  <a:off x="10732322" y="351107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直接连接符 113"/>
                <p:cNvCxnSpPr/>
                <p:nvPr/>
              </p:nvCxnSpPr>
              <p:spPr>
                <a:xfrm rot="4050000">
                  <a:off x="10750732" y="355100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直接连接符 114"/>
                <p:cNvCxnSpPr/>
                <p:nvPr/>
              </p:nvCxnSpPr>
              <p:spPr>
                <a:xfrm rot="4320000">
                  <a:off x="10765952" y="359226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直接连接符 115"/>
                <p:cNvCxnSpPr/>
                <p:nvPr/>
              </p:nvCxnSpPr>
              <p:spPr>
                <a:xfrm rot="4590000">
                  <a:off x="10777888" y="363458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直接连接符 116"/>
                <p:cNvCxnSpPr/>
                <p:nvPr/>
              </p:nvCxnSpPr>
              <p:spPr>
                <a:xfrm rot="4860000">
                  <a:off x="10786467" y="367771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直接连接符 117"/>
                <p:cNvCxnSpPr/>
                <p:nvPr/>
              </p:nvCxnSpPr>
              <p:spPr>
                <a:xfrm rot="5130000">
                  <a:off x="10791636" y="372138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直接连接符 118"/>
                <p:cNvCxnSpPr/>
                <p:nvPr/>
              </p:nvCxnSpPr>
              <p:spPr>
                <a:xfrm rot="5400000">
                  <a:off x="10793362" y="376532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直接连接符 119"/>
                <p:cNvCxnSpPr/>
                <p:nvPr/>
              </p:nvCxnSpPr>
              <p:spPr>
                <a:xfrm rot="5670000">
                  <a:off x="10791636" y="380926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直接连接符 120"/>
                <p:cNvCxnSpPr/>
                <p:nvPr/>
              </p:nvCxnSpPr>
              <p:spPr>
                <a:xfrm rot="5940000">
                  <a:off x="10786467" y="385293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直接连接符 121"/>
                <p:cNvCxnSpPr/>
                <p:nvPr/>
              </p:nvCxnSpPr>
              <p:spPr>
                <a:xfrm rot="6210000">
                  <a:off x="10777888" y="389606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直接连接符 122"/>
                <p:cNvCxnSpPr/>
                <p:nvPr/>
              </p:nvCxnSpPr>
              <p:spPr>
                <a:xfrm rot="6480000">
                  <a:off x="10765952" y="393838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直接连接符 123"/>
                <p:cNvCxnSpPr/>
                <p:nvPr/>
              </p:nvCxnSpPr>
              <p:spPr>
                <a:xfrm rot="6750000">
                  <a:off x="10750732" y="397964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直接连接符 124"/>
                <p:cNvCxnSpPr/>
                <p:nvPr/>
              </p:nvCxnSpPr>
              <p:spPr>
                <a:xfrm rot="7020000">
                  <a:off x="10732322" y="401957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直接连接符 125"/>
                <p:cNvCxnSpPr/>
                <p:nvPr/>
              </p:nvCxnSpPr>
              <p:spPr>
                <a:xfrm rot="7290000">
                  <a:off x="10710835" y="405794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直接连接符 126"/>
                <p:cNvCxnSpPr/>
                <p:nvPr/>
              </p:nvCxnSpPr>
              <p:spPr>
                <a:xfrm rot="7560000">
                  <a:off x="10686404" y="409450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直接连接符 127"/>
                <p:cNvCxnSpPr/>
                <p:nvPr/>
              </p:nvCxnSpPr>
              <p:spPr>
                <a:xfrm rot="7830000">
                  <a:off x="10659180" y="412904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直接连接符 128"/>
                <p:cNvCxnSpPr/>
                <p:nvPr/>
              </p:nvCxnSpPr>
              <p:spPr>
                <a:xfrm rot="8100000">
                  <a:off x="10629330" y="416133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直接连接符 129"/>
                <p:cNvCxnSpPr/>
                <p:nvPr/>
              </p:nvCxnSpPr>
              <p:spPr>
                <a:xfrm rot="8370000">
                  <a:off x="10597039" y="419118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直接连接符 132"/>
                <p:cNvCxnSpPr/>
                <p:nvPr/>
              </p:nvCxnSpPr>
              <p:spPr>
                <a:xfrm rot="8640000">
                  <a:off x="10562505" y="421840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直接连接符 133"/>
                <p:cNvCxnSpPr/>
                <p:nvPr/>
              </p:nvCxnSpPr>
              <p:spPr>
                <a:xfrm rot="8910000">
                  <a:off x="10525942" y="424283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直接连接符 134"/>
                <p:cNvCxnSpPr/>
                <p:nvPr/>
              </p:nvCxnSpPr>
              <p:spPr>
                <a:xfrm rot="9180000">
                  <a:off x="10487575" y="426432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直接连接符 135"/>
                <p:cNvCxnSpPr/>
                <p:nvPr/>
              </p:nvCxnSpPr>
              <p:spPr>
                <a:xfrm rot="9450000">
                  <a:off x="10447640" y="428273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直接连接符 137"/>
                <p:cNvCxnSpPr/>
                <p:nvPr/>
              </p:nvCxnSpPr>
              <p:spPr>
                <a:xfrm rot="9720000">
                  <a:off x="10406384" y="429795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直接连接符 141"/>
                <p:cNvCxnSpPr/>
                <p:nvPr/>
              </p:nvCxnSpPr>
              <p:spPr>
                <a:xfrm rot="9990000">
                  <a:off x="10364061" y="430989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直接连接符 143"/>
                <p:cNvCxnSpPr/>
                <p:nvPr/>
              </p:nvCxnSpPr>
              <p:spPr>
                <a:xfrm rot="10260000">
                  <a:off x="10320931" y="4318469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直接连接符 144"/>
                <p:cNvCxnSpPr/>
                <p:nvPr/>
              </p:nvCxnSpPr>
              <p:spPr>
                <a:xfrm rot="10530000">
                  <a:off x="10277262" y="432363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直接连接符 145"/>
                <p:cNvCxnSpPr/>
                <p:nvPr/>
              </p:nvCxnSpPr>
              <p:spPr>
                <a:xfrm rot="10800000">
                  <a:off x="10233322" y="432536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直接连接符 146"/>
                <p:cNvCxnSpPr/>
                <p:nvPr/>
              </p:nvCxnSpPr>
              <p:spPr>
                <a:xfrm rot="11070000">
                  <a:off x="10189382" y="432363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直接连接符 147"/>
                <p:cNvCxnSpPr/>
                <p:nvPr/>
              </p:nvCxnSpPr>
              <p:spPr>
                <a:xfrm rot="11340000">
                  <a:off x="10145712" y="4318469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直接连接符 148"/>
                <p:cNvCxnSpPr/>
                <p:nvPr/>
              </p:nvCxnSpPr>
              <p:spPr>
                <a:xfrm rot="11610000">
                  <a:off x="10102583" y="430989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直接连接符 149"/>
                <p:cNvCxnSpPr/>
                <p:nvPr/>
              </p:nvCxnSpPr>
              <p:spPr>
                <a:xfrm rot="11880000">
                  <a:off x="10060260" y="429795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直接连接符 150"/>
                <p:cNvCxnSpPr/>
                <p:nvPr/>
              </p:nvCxnSpPr>
              <p:spPr>
                <a:xfrm rot="12150000">
                  <a:off x="10019004" y="428273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直接连接符 151"/>
                <p:cNvCxnSpPr/>
                <p:nvPr/>
              </p:nvCxnSpPr>
              <p:spPr>
                <a:xfrm rot="12420000">
                  <a:off x="9979069" y="426432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直接连接符 152"/>
                <p:cNvCxnSpPr/>
                <p:nvPr/>
              </p:nvCxnSpPr>
              <p:spPr>
                <a:xfrm rot="12690000">
                  <a:off x="9940702" y="424283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直接连接符 153"/>
                <p:cNvCxnSpPr/>
                <p:nvPr/>
              </p:nvCxnSpPr>
              <p:spPr>
                <a:xfrm rot="12960000">
                  <a:off x="9904138" y="421840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直接连接符 154"/>
                <p:cNvCxnSpPr/>
                <p:nvPr/>
              </p:nvCxnSpPr>
              <p:spPr>
                <a:xfrm rot="13230000">
                  <a:off x="9869605" y="419118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直接连接符 155"/>
                <p:cNvCxnSpPr/>
                <p:nvPr/>
              </p:nvCxnSpPr>
              <p:spPr>
                <a:xfrm rot="13500000">
                  <a:off x="9837314" y="416133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直接连接符 156"/>
                <p:cNvCxnSpPr/>
                <p:nvPr/>
              </p:nvCxnSpPr>
              <p:spPr>
                <a:xfrm rot="13770000">
                  <a:off x="9807464" y="412904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直接连接符 157"/>
                <p:cNvCxnSpPr/>
                <p:nvPr/>
              </p:nvCxnSpPr>
              <p:spPr>
                <a:xfrm rot="14040000">
                  <a:off x="9780240" y="409450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直接连接符 158"/>
                <p:cNvCxnSpPr/>
                <p:nvPr/>
              </p:nvCxnSpPr>
              <p:spPr>
                <a:xfrm rot="14310000">
                  <a:off x="9755809" y="405794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直接连接符 159"/>
                <p:cNvCxnSpPr/>
                <p:nvPr/>
              </p:nvCxnSpPr>
              <p:spPr>
                <a:xfrm rot="14580000">
                  <a:off x="9734322" y="401957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直接连接符 160"/>
                <p:cNvCxnSpPr/>
                <p:nvPr/>
              </p:nvCxnSpPr>
              <p:spPr>
                <a:xfrm rot="14850000">
                  <a:off x="9715912" y="397964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直接连接符 161"/>
                <p:cNvCxnSpPr/>
                <p:nvPr/>
              </p:nvCxnSpPr>
              <p:spPr>
                <a:xfrm rot="15120000">
                  <a:off x="9700692" y="393838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直接连接符 162"/>
                <p:cNvCxnSpPr/>
                <p:nvPr/>
              </p:nvCxnSpPr>
              <p:spPr>
                <a:xfrm rot="15390000">
                  <a:off x="9688756" y="389606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直接连接符 163"/>
                <p:cNvCxnSpPr/>
                <p:nvPr/>
              </p:nvCxnSpPr>
              <p:spPr>
                <a:xfrm rot="15660000">
                  <a:off x="9680176" y="385293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直接连接符 164"/>
                <p:cNvCxnSpPr/>
                <p:nvPr/>
              </p:nvCxnSpPr>
              <p:spPr>
                <a:xfrm rot="15930000">
                  <a:off x="9675008" y="380926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6" name="文本框 165"/>
              <p:cNvSpPr txBox="1"/>
              <p:nvPr/>
            </p:nvSpPr>
            <p:spPr>
              <a:xfrm>
                <a:off x="2773162" y="5478070"/>
                <a:ext cx="868424" cy="5167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>
                    <a:solidFill>
                      <a:schemeClr val="bg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zh-CN" altLang="en-US" dirty="0">
                    <a:solidFill>
                      <a:schemeClr val="bg1"/>
                    </a:solidFill>
                  </a:rPr>
                  <a:t>巡检系统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7" name="椭圆 166"/>
              <p:cNvSpPr/>
              <p:nvPr/>
            </p:nvSpPr>
            <p:spPr>
              <a:xfrm flipH="1">
                <a:off x="4267559" y="5169496"/>
                <a:ext cx="1133880" cy="1133880"/>
              </a:xfrm>
              <a:prstGeom prst="ellipse">
                <a:avLst/>
              </a:prstGeom>
              <a:gradFill flip="none" rotWithShape="1">
                <a:gsLst>
                  <a:gs pos="60000">
                    <a:schemeClr val="bg1">
                      <a:alpha val="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350">
                <a:gradFill>
                  <a:gsLst>
                    <a:gs pos="0">
                      <a:schemeClr val="accent1"/>
                    </a:gs>
                    <a:gs pos="10000">
                      <a:schemeClr val="bg1">
                        <a:alpha val="0"/>
                      </a:schemeClr>
                    </a:gs>
                    <a:gs pos="90000">
                      <a:schemeClr val="bg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椭圆 167"/>
              <p:cNvSpPr/>
              <p:nvPr/>
            </p:nvSpPr>
            <p:spPr>
              <a:xfrm flipH="1">
                <a:off x="4391355" y="5293293"/>
                <a:ext cx="886286" cy="886286"/>
              </a:xfrm>
              <a:prstGeom prst="ellipse">
                <a:avLst/>
              </a:prstGeom>
              <a:gradFill>
                <a:gsLst>
                  <a:gs pos="0">
                    <a:srgbClr val="56CCF2"/>
                  </a:gs>
                  <a:gs pos="100000">
                    <a:srgbClr val="2F80EC"/>
                  </a:gs>
                </a:gsLst>
                <a:path path="circle">
                  <a:fillToRect r="100000" b="100000"/>
                </a:path>
              </a:gradFill>
              <a:ln>
                <a:noFill/>
              </a:ln>
              <a:effectLst>
                <a:outerShdw blurRad="317500" dist="63500" dir="2700000" algn="tl" rotWithShape="0">
                  <a:schemeClr val="accent1">
                    <a:alpha val="5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192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9" name="组合 168"/>
              <p:cNvGrpSpPr/>
              <p:nvPr/>
            </p:nvGrpSpPr>
            <p:grpSpPr>
              <a:xfrm>
                <a:off x="4340777" y="5242715"/>
                <a:ext cx="987443" cy="987443"/>
                <a:chOff x="9657674" y="3205284"/>
                <a:chExt cx="1151295" cy="1151296"/>
              </a:xfrm>
            </p:grpSpPr>
            <p:cxnSp>
              <p:nvCxnSpPr>
                <p:cNvPr id="170" name="直接连接符 169"/>
                <p:cNvCxnSpPr/>
                <p:nvPr/>
              </p:nvCxnSpPr>
              <p:spPr>
                <a:xfrm rot="16200000">
                  <a:off x="9673282" y="376532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直接连接符 170"/>
                <p:cNvCxnSpPr/>
                <p:nvPr/>
              </p:nvCxnSpPr>
              <p:spPr>
                <a:xfrm rot="16470000">
                  <a:off x="9675008" y="372138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直接连接符 171"/>
                <p:cNvCxnSpPr/>
                <p:nvPr/>
              </p:nvCxnSpPr>
              <p:spPr>
                <a:xfrm rot="16740000">
                  <a:off x="9680176" y="367771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直接连接符 172"/>
                <p:cNvCxnSpPr/>
                <p:nvPr/>
              </p:nvCxnSpPr>
              <p:spPr>
                <a:xfrm rot="17010000">
                  <a:off x="9688756" y="363458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直接连接符 173"/>
                <p:cNvCxnSpPr/>
                <p:nvPr/>
              </p:nvCxnSpPr>
              <p:spPr>
                <a:xfrm rot="17280000">
                  <a:off x="9700692" y="359226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直接连接符 174"/>
                <p:cNvCxnSpPr/>
                <p:nvPr/>
              </p:nvCxnSpPr>
              <p:spPr>
                <a:xfrm rot="17550000">
                  <a:off x="9715912" y="355100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直接连接符 175"/>
                <p:cNvCxnSpPr/>
                <p:nvPr/>
              </p:nvCxnSpPr>
              <p:spPr>
                <a:xfrm rot="17820000">
                  <a:off x="9734322" y="351107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直接连接符 176"/>
                <p:cNvCxnSpPr/>
                <p:nvPr/>
              </p:nvCxnSpPr>
              <p:spPr>
                <a:xfrm rot="18090000">
                  <a:off x="9755809" y="347270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直接连接符 177"/>
                <p:cNvCxnSpPr/>
                <p:nvPr/>
              </p:nvCxnSpPr>
              <p:spPr>
                <a:xfrm rot="18360000">
                  <a:off x="9780240" y="343614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直接连接符 178"/>
                <p:cNvCxnSpPr/>
                <p:nvPr/>
              </p:nvCxnSpPr>
              <p:spPr>
                <a:xfrm rot="18630000">
                  <a:off x="9807464" y="340160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直接连接符 179"/>
                <p:cNvCxnSpPr/>
                <p:nvPr/>
              </p:nvCxnSpPr>
              <p:spPr>
                <a:xfrm rot="18900000">
                  <a:off x="9837314" y="336931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直接连接符 180"/>
                <p:cNvCxnSpPr/>
                <p:nvPr/>
              </p:nvCxnSpPr>
              <p:spPr>
                <a:xfrm rot="19170000">
                  <a:off x="9869605" y="333946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直接连接符 181"/>
                <p:cNvCxnSpPr/>
                <p:nvPr/>
              </p:nvCxnSpPr>
              <p:spPr>
                <a:xfrm rot="19440000">
                  <a:off x="9904138" y="331224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直接连接符 182"/>
                <p:cNvCxnSpPr/>
                <p:nvPr/>
              </p:nvCxnSpPr>
              <p:spPr>
                <a:xfrm rot="19710000">
                  <a:off x="9940702" y="328781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直接连接符 183"/>
                <p:cNvCxnSpPr/>
                <p:nvPr/>
              </p:nvCxnSpPr>
              <p:spPr>
                <a:xfrm rot="19980000">
                  <a:off x="9979069" y="326632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直接连接符 184"/>
                <p:cNvCxnSpPr/>
                <p:nvPr/>
              </p:nvCxnSpPr>
              <p:spPr>
                <a:xfrm rot="20250000">
                  <a:off x="10019004" y="324791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直接连接符 185"/>
                <p:cNvCxnSpPr/>
                <p:nvPr/>
              </p:nvCxnSpPr>
              <p:spPr>
                <a:xfrm rot="20520000">
                  <a:off x="10060260" y="323269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直接连接符 186"/>
                <p:cNvCxnSpPr/>
                <p:nvPr/>
              </p:nvCxnSpPr>
              <p:spPr>
                <a:xfrm rot="20790000">
                  <a:off x="10102583" y="322075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直接连接符 187"/>
                <p:cNvCxnSpPr/>
                <p:nvPr/>
              </p:nvCxnSpPr>
              <p:spPr>
                <a:xfrm rot="21060000">
                  <a:off x="10145712" y="3212179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直接连接符 188"/>
                <p:cNvCxnSpPr/>
                <p:nvPr/>
              </p:nvCxnSpPr>
              <p:spPr>
                <a:xfrm rot="21330000">
                  <a:off x="10189382" y="3207010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直接连接符 189"/>
                <p:cNvCxnSpPr/>
                <p:nvPr/>
              </p:nvCxnSpPr>
              <p:spPr>
                <a:xfrm>
                  <a:off x="10233322" y="320528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直接连接符 190"/>
                <p:cNvCxnSpPr/>
                <p:nvPr/>
              </p:nvCxnSpPr>
              <p:spPr>
                <a:xfrm rot="270000">
                  <a:off x="10277262" y="3207010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直接连接符 191"/>
                <p:cNvCxnSpPr/>
                <p:nvPr/>
              </p:nvCxnSpPr>
              <p:spPr>
                <a:xfrm rot="540000">
                  <a:off x="10320931" y="3212179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直接连接符 192"/>
                <p:cNvCxnSpPr/>
                <p:nvPr/>
              </p:nvCxnSpPr>
              <p:spPr>
                <a:xfrm rot="810000">
                  <a:off x="10364061" y="322075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直接连接符 193"/>
                <p:cNvCxnSpPr/>
                <p:nvPr/>
              </p:nvCxnSpPr>
              <p:spPr>
                <a:xfrm rot="1080000">
                  <a:off x="10406384" y="323269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直接连接符 194"/>
                <p:cNvCxnSpPr/>
                <p:nvPr/>
              </p:nvCxnSpPr>
              <p:spPr>
                <a:xfrm rot="1350000">
                  <a:off x="10447640" y="324791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直接连接符 195"/>
                <p:cNvCxnSpPr/>
                <p:nvPr/>
              </p:nvCxnSpPr>
              <p:spPr>
                <a:xfrm rot="1620000">
                  <a:off x="10487575" y="326632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直接连接符 196"/>
                <p:cNvCxnSpPr/>
                <p:nvPr/>
              </p:nvCxnSpPr>
              <p:spPr>
                <a:xfrm rot="1890000">
                  <a:off x="10525942" y="328781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直接连接符 197"/>
                <p:cNvCxnSpPr/>
                <p:nvPr/>
              </p:nvCxnSpPr>
              <p:spPr>
                <a:xfrm rot="2160000">
                  <a:off x="10562505" y="331224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直接连接符 198"/>
                <p:cNvCxnSpPr/>
                <p:nvPr/>
              </p:nvCxnSpPr>
              <p:spPr>
                <a:xfrm rot="2430000">
                  <a:off x="10597039" y="333946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直接连接符 199"/>
                <p:cNvCxnSpPr/>
                <p:nvPr/>
              </p:nvCxnSpPr>
              <p:spPr>
                <a:xfrm rot="2700000">
                  <a:off x="10629330" y="336931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直接连接符 200"/>
                <p:cNvCxnSpPr/>
                <p:nvPr/>
              </p:nvCxnSpPr>
              <p:spPr>
                <a:xfrm rot="2970000">
                  <a:off x="10659180" y="340160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直接连接符 201"/>
                <p:cNvCxnSpPr/>
                <p:nvPr/>
              </p:nvCxnSpPr>
              <p:spPr>
                <a:xfrm rot="3240000">
                  <a:off x="10686404" y="343614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直接连接符 202"/>
                <p:cNvCxnSpPr/>
                <p:nvPr/>
              </p:nvCxnSpPr>
              <p:spPr>
                <a:xfrm rot="3510000">
                  <a:off x="10710835" y="347270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直接连接符 203"/>
                <p:cNvCxnSpPr/>
                <p:nvPr/>
              </p:nvCxnSpPr>
              <p:spPr>
                <a:xfrm rot="3780000">
                  <a:off x="10732322" y="351107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直接连接符 204"/>
                <p:cNvCxnSpPr/>
                <p:nvPr/>
              </p:nvCxnSpPr>
              <p:spPr>
                <a:xfrm rot="4050000">
                  <a:off x="10750732" y="355100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直接连接符 205"/>
                <p:cNvCxnSpPr/>
                <p:nvPr/>
              </p:nvCxnSpPr>
              <p:spPr>
                <a:xfrm rot="4320000">
                  <a:off x="10765952" y="359226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直接连接符 206"/>
                <p:cNvCxnSpPr/>
                <p:nvPr/>
              </p:nvCxnSpPr>
              <p:spPr>
                <a:xfrm rot="4590000">
                  <a:off x="10777888" y="363458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直接连接符 207"/>
                <p:cNvCxnSpPr/>
                <p:nvPr/>
              </p:nvCxnSpPr>
              <p:spPr>
                <a:xfrm rot="4860000">
                  <a:off x="10786467" y="367771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直接连接符 208"/>
                <p:cNvCxnSpPr/>
                <p:nvPr/>
              </p:nvCxnSpPr>
              <p:spPr>
                <a:xfrm rot="5130000">
                  <a:off x="10791636" y="372138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直接连接符 209"/>
                <p:cNvCxnSpPr/>
                <p:nvPr/>
              </p:nvCxnSpPr>
              <p:spPr>
                <a:xfrm rot="5400000">
                  <a:off x="10793362" y="376532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直接连接符 210"/>
                <p:cNvCxnSpPr/>
                <p:nvPr/>
              </p:nvCxnSpPr>
              <p:spPr>
                <a:xfrm rot="5670000">
                  <a:off x="10791636" y="380926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直接连接符 211"/>
                <p:cNvCxnSpPr/>
                <p:nvPr/>
              </p:nvCxnSpPr>
              <p:spPr>
                <a:xfrm rot="5940000">
                  <a:off x="10786467" y="385293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直接连接符 212"/>
                <p:cNvCxnSpPr/>
                <p:nvPr/>
              </p:nvCxnSpPr>
              <p:spPr>
                <a:xfrm rot="6210000">
                  <a:off x="10777888" y="389606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直接连接符 213"/>
                <p:cNvCxnSpPr/>
                <p:nvPr/>
              </p:nvCxnSpPr>
              <p:spPr>
                <a:xfrm rot="6480000">
                  <a:off x="10765952" y="393838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直接连接符 214"/>
                <p:cNvCxnSpPr/>
                <p:nvPr/>
              </p:nvCxnSpPr>
              <p:spPr>
                <a:xfrm rot="6750000">
                  <a:off x="10750732" y="397964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直接连接符 215"/>
                <p:cNvCxnSpPr/>
                <p:nvPr/>
              </p:nvCxnSpPr>
              <p:spPr>
                <a:xfrm rot="7020000">
                  <a:off x="10732322" y="401957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直接连接符 216"/>
                <p:cNvCxnSpPr/>
                <p:nvPr/>
              </p:nvCxnSpPr>
              <p:spPr>
                <a:xfrm rot="7290000">
                  <a:off x="10710835" y="405794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直接连接符 217"/>
                <p:cNvCxnSpPr/>
                <p:nvPr/>
              </p:nvCxnSpPr>
              <p:spPr>
                <a:xfrm rot="7560000">
                  <a:off x="10686404" y="409450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9" name="直接连接符 218"/>
                <p:cNvCxnSpPr/>
                <p:nvPr/>
              </p:nvCxnSpPr>
              <p:spPr>
                <a:xfrm rot="7830000">
                  <a:off x="10659180" y="412904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直接连接符 219"/>
                <p:cNvCxnSpPr/>
                <p:nvPr/>
              </p:nvCxnSpPr>
              <p:spPr>
                <a:xfrm rot="8100000">
                  <a:off x="10629330" y="416133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直接连接符 220"/>
                <p:cNvCxnSpPr/>
                <p:nvPr/>
              </p:nvCxnSpPr>
              <p:spPr>
                <a:xfrm rot="8370000">
                  <a:off x="10597039" y="419118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直接连接符 221"/>
                <p:cNvCxnSpPr/>
                <p:nvPr/>
              </p:nvCxnSpPr>
              <p:spPr>
                <a:xfrm rot="8640000">
                  <a:off x="10562505" y="421840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直接连接符 222"/>
                <p:cNvCxnSpPr/>
                <p:nvPr/>
              </p:nvCxnSpPr>
              <p:spPr>
                <a:xfrm rot="8910000">
                  <a:off x="10525942" y="424283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直接连接符 223"/>
                <p:cNvCxnSpPr/>
                <p:nvPr/>
              </p:nvCxnSpPr>
              <p:spPr>
                <a:xfrm rot="9180000">
                  <a:off x="10487575" y="426432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" name="直接连接符 224"/>
                <p:cNvCxnSpPr/>
                <p:nvPr/>
              </p:nvCxnSpPr>
              <p:spPr>
                <a:xfrm rot="9450000">
                  <a:off x="10447640" y="428273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直接连接符 225"/>
                <p:cNvCxnSpPr/>
                <p:nvPr/>
              </p:nvCxnSpPr>
              <p:spPr>
                <a:xfrm rot="9720000">
                  <a:off x="10406384" y="429795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直接连接符 226"/>
                <p:cNvCxnSpPr/>
                <p:nvPr/>
              </p:nvCxnSpPr>
              <p:spPr>
                <a:xfrm rot="9990000">
                  <a:off x="10364061" y="430989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直接连接符 227"/>
                <p:cNvCxnSpPr/>
                <p:nvPr/>
              </p:nvCxnSpPr>
              <p:spPr>
                <a:xfrm rot="10260000">
                  <a:off x="10320931" y="4318469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直接连接符 228"/>
                <p:cNvCxnSpPr/>
                <p:nvPr/>
              </p:nvCxnSpPr>
              <p:spPr>
                <a:xfrm rot="10530000">
                  <a:off x="10277262" y="432363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直接连接符 229"/>
                <p:cNvCxnSpPr/>
                <p:nvPr/>
              </p:nvCxnSpPr>
              <p:spPr>
                <a:xfrm rot="10800000">
                  <a:off x="10233322" y="432536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直接连接符 230"/>
                <p:cNvCxnSpPr/>
                <p:nvPr/>
              </p:nvCxnSpPr>
              <p:spPr>
                <a:xfrm rot="11070000">
                  <a:off x="10189382" y="432363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直接连接符 231"/>
                <p:cNvCxnSpPr/>
                <p:nvPr/>
              </p:nvCxnSpPr>
              <p:spPr>
                <a:xfrm rot="11340000">
                  <a:off x="10145712" y="4318469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" name="直接连接符 232"/>
                <p:cNvCxnSpPr/>
                <p:nvPr/>
              </p:nvCxnSpPr>
              <p:spPr>
                <a:xfrm rot="11610000">
                  <a:off x="10102583" y="430989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" name="直接连接符 233"/>
                <p:cNvCxnSpPr/>
                <p:nvPr/>
              </p:nvCxnSpPr>
              <p:spPr>
                <a:xfrm rot="11880000">
                  <a:off x="10060260" y="429795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" name="直接连接符 234"/>
                <p:cNvCxnSpPr/>
                <p:nvPr/>
              </p:nvCxnSpPr>
              <p:spPr>
                <a:xfrm rot="12150000">
                  <a:off x="10019004" y="428273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" name="直接连接符 235"/>
                <p:cNvCxnSpPr/>
                <p:nvPr/>
              </p:nvCxnSpPr>
              <p:spPr>
                <a:xfrm rot="12420000">
                  <a:off x="9979069" y="426432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7" name="直接连接符 236"/>
                <p:cNvCxnSpPr/>
                <p:nvPr/>
              </p:nvCxnSpPr>
              <p:spPr>
                <a:xfrm rot="12690000">
                  <a:off x="9940702" y="424283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8" name="直接连接符 237"/>
                <p:cNvCxnSpPr/>
                <p:nvPr/>
              </p:nvCxnSpPr>
              <p:spPr>
                <a:xfrm rot="12960000">
                  <a:off x="9904138" y="421840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9" name="直接连接符 238"/>
                <p:cNvCxnSpPr/>
                <p:nvPr/>
              </p:nvCxnSpPr>
              <p:spPr>
                <a:xfrm rot="13230000">
                  <a:off x="9869605" y="419118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0" name="直接连接符 239"/>
                <p:cNvCxnSpPr/>
                <p:nvPr/>
              </p:nvCxnSpPr>
              <p:spPr>
                <a:xfrm rot="13500000">
                  <a:off x="9837314" y="416133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直接连接符 240"/>
                <p:cNvCxnSpPr/>
                <p:nvPr/>
              </p:nvCxnSpPr>
              <p:spPr>
                <a:xfrm rot="13770000">
                  <a:off x="9807464" y="412904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" name="直接连接符 241"/>
                <p:cNvCxnSpPr/>
                <p:nvPr/>
              </p:nvCxnSpPr>
              <p:spPr>
                <a:xfrm rot="14040000">
                  <a:off x="9780240" y="409450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直接连接符 242"/>
                <p:cNvCxnSpPr/>
                <p:nvPr/>
              </p:nvCxnSpPr>
              <p:spPr>
                <a:xfrm rot="14310000">
                  <a:off x="9755809" y="405794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直接连接符 243"/>
                <p:cNvCxnSpPr/>
                <p:nvPr/>
              </p:nvCxnSpPr>
              <p:spPr>
                <a:xfrm rot="14580000">
                  <a:off x="9734322" y="401957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直接连接符 244"/>
                <p:cNvCxnSpPr/>
                <p:nvPr/>
              </p:nvCxnSpPr>
              <p:spPr>
                <a:xfrm rot="14850000">
                  <a:off x="9715912" y="397964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直接连接符 245"/>
                <p:cNvCxnSpPr/>
                <p:nvPr/>
              </p:nvCxnSpPr>
              <p:spPr>
                <a:xfrm rot="15120000">
                  <a:off x="9700692" y="393838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直接连接符 246"/>
                <p:cNvCxnSpPr/>
                <p:nvPr/>
              </p:nvCxnSpPr>
              <p:spPr>
                <a:xfrm rot="15390000">
                  <a:off x="9688756" y="389606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 rot="15660000">
                  <a:off x="9680176" y="385293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 rot="15930000">
                  <a:off x="9675008" y="380926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0" name="文本框 249"/>
              <p:cNvSpPr txBox="1"/>
              <p:nvPr/>
            </p:nvSpPr>
            <p:spPr>
              <a:xfrm>
                <a:off x="4400286" y="5478070"/>
                <a:ext cx="868424" cy="5167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>
                    <a:solidFill>
                      <a:schemeClr val="bg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zh-CN" altLang="en-US" dirty="0">
                    <a:solidFill>
                      <a:schemeClr val="bg1"/>
                    </a:solidFill>
                  </a:rPr>
                  <a:t>工单系统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1" name="椭圆 250"/>
              <p:cNvSpPr/>
              <p:nvPr/>
            </p:nvSpPr>
            <p:spPr>
              <a:xfrm flipH="1">
                <a:off x="5894683" y="5169496"/>
                <a:ext cx="1133880" cy="1133880"/>
              </a:xfrm>
              <a:prstGeom prst="ellipse">
                <a:avLst/>
              </a:prstGeom>
              <a:gradFill flip="none" rotWithShape="1">
                <a:gsLst>
                  <a:gs pos="60000">
                    <a:schemeClr val="bg1">
                      <a:alpha val="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350">
                <a:gradFill>
                  <a:gsLst>
                    <a:gs pos="0">
                      <a:schemeClr val="accent1"/>
                    </a:gs>
                    <a:gs pos="10000">
                      <a:schemeClr val="bg1">
                        <a:alpha val="0"/>
                      </a:schemeClr>
                    </a:gs>
                    <a:gs pos="90000">
                      <a:schemeClr val="bg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2" name="椭圆 251"/>
              <p:cNvSpPr/>
              <p:nvPr/>
            </p:nvSpPr>
            <p:spPr>
              <a:xfrm flipH="1">
                <a:off x="6018480" y="5293293"/>
                <a:ext cx="886286" cy="886286"/>
              </a:xfrm>
              <a:prstGeom prst="ellipse">
                <a:avLst/>
              </a:prstGeom>
              <a:gradFill>
                <a:gsLst>
                  <a:gs pos="0">
                    <a:srgbClr val="56CCF2"/>
                  </a:gs>
                  <a:gs pos="100000">
                    <a:srgbClr val="2F80EC"/>
                  </a:gs>
                </a:gsLst>
                <a:path path="circle">
                  <a:fillToRect r="100000" b="100000"/>
                </a:path>
              </a:gradFill>
              <a:ln>
                <a:noFill/>
              </a:ln>
              <a:effectLst>
                <a:outerShdw blurRad="317500" dist="63500" dir="2700000" algn="tl" rotWithShape="0">
                  <a:schemeClr val="accent1">
                    <a:alpha val="5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192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53" name="组合 252"/>
              <p:cNvGrpSpPr/>
              <p:nvPr/>
            </p:nvGrpSpPr>
            <p:grpSpPr>
              <a:xfrm>
                <a:off x="5967902" y="5242715"/>
                <a:ext cx="987443" cy="987443"/>
                <a:chOff x="9657674" y="3205284"/>
                <a:chExt cx="1151295" cy="1151296"/>
              </a:xfrm>
            </p:grpSpPr>
            <p:cxnSp>
              <p:nvCxnSpPr>
                <p:cNvPr id="254" name="直接连接符 253"/>
                <p:cNvCxnSpPr/>
                <p:nvPr/>
              </p:nvCxnSpPr>
              <p:spPr>
                <a:xfrm rot="16200000">
                  <a:off x="9673282" y="376532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5" name="直接连接符 254"/>
                <p:cNvCxnSpPr/>
                <p:nvPr/>
              </p:nvCxnSpPr>
              <p:spPr>
                <a:xfrm rot="16470000">
                  <a:off x="9675008" y="372138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直接连接符 255"/>
                <p:cNvCxnSpPr/>
                <p:nvPr/>
              </p:nvCxnSpPr>
              <p:spPr>
                <a:xfrm rot="16740000">
                  <a:off x="9680176" y="367771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直接连接符 256"/>
                <p:cNvCxnSpPr/>
                <p:nvPr/>
              </p:nvCxnSpPr>
              <p:spPr>
                <a:xfrm rot="17010000">
                  <a:off x="9688756" y="363458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8" name="直接连接符 257"/>
                <p:cNvCxnSpPr/>
                <p:nvPr/>
              </p:nvCxnSpPr>
              <p:spPr>
                <a:xfrm rot="17280000">
                  <a:off x="9700692" y="359226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9" name="直接连接符 258"/>
                <p:cNvCxnSpPr/>
                <p:nvPr/>
              </p:nvCxnSpPr>
              <p:spPr>
                <a:xfrm rot="17550000">
                  <a:off x="9715912" y="355100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直接连接符 259"/>
                <p:cNvCxnSpPr/>
                <p:nvPr/>
              </p:nvCxnSpPr>
              <p:spPr>
                <a:xfrm rot="17820000">
                  <a:off x="9734322" y="351107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直接连接符 260"/>
                <p:cNvCxnSpPr/>
                <p:nvPr/>
              </p:nvCxnSpPr>
              <p:spPr>
                <a:xfrm rot="18090000">
                  <a:off x="9755809" y="347270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直接连接符 261"/>
                <p:cNvCxnSpPr/>
                <p:nvPr/>
              </p:nvCxnSpPr>
              <p:spPr>
                <a:xfrm rot="18360000">
                  <a:off x="9780240" y="343614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3" name="直接连接符 262"/>
                <p:cNvCxnSpPr/>
                <p:nvPr/>
              </p:nvCxnSpPr>
              <p:spPr>
                <a:xfrm rot="18630000">
                  <a:off x="9807464" y="340160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4" name="直接连接符 263"/>
                <p:cNvCxnSpPr/>
                <p:nvPr/>
              </p:nvCxnSpPr>
              <p:spPr>
                <a:xfrm rot="18900000">
                  <a:off x="9837314" y="336931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" name="直接连接符 264"/>
                <p:cNvCxnSpPr/>
                <p:nvPr/>
              </p:nvCxnSpPr>
              <p:spPr>
                <a:xfrm rot="19170000">
                  <a:off x="9869605" y="333946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直接连接符 265"/>
                <p:cNvCxnSpPr/>
                <p:nvPr/>
              </p:nvCxnSpPr>
              <p:spPr>
                <a:xfrm rot="19440000">
                  <a:off x="9904138" y="331224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直接连接符 266"/>
                <p:cNvCxnSpPr/>
                <p:nvPr/>
              </p:nvCxnSpPr>
              <p:spPr>
                <a:xfrm rot="19710000">
                  <a:off x="9940702" y="328781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直接连接符 267"/>
                <p:cNvCxnSpPr/>
                <p:nvPr/>
              </p:nvCxnSpPr>
              <p:spPr>
                <a:xfrm rot="19980000">
                  <a:off x="9979069" y="326632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9" name="直接连接符 268"/>
                <p:cNvCxnSpPr/>
                <p:nvPr/>
              </p:nvCxnSpPr>
              <p:spPr>
                <a:xfrm rot="20250000">
                  <a:off x="10019004" y="324791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0" name="直接连接符 269"/>
                <p:cNvCxnSpPr/>
                <p:nvPr/>
              </p:nvCxnSpPr>
              <p:spPr>
                <a:xfrm rot="20520000">
                  <a:off x="10060260" y="323269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直接连接符 270"/>
                <p:cNvCxnSpPr/>
                <p:nvPr/>
              </p:nvCxnSpPr>
              <p:spPr>
                <a:xfrm rot="20790000">
                  <a:off x="10102583" y="322075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直接连接符 271"/>
                <p:cNvCxnSpPr/>
                <p:nvPr/>
              </p:nvCxnSpPr>
              <p:spPr>
                <a:xfrm rot="21060000">
                  <a:off x="10145712" y="3212179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直接连接符 272"/>
                <p:cNvCxnSpPr/>
                <p:nvPr/>
              </p:nvCxnSpPr>
              <p:spPr>
                <a:xfrm rot="21330000">
                  <a:off x="10189382" y="3207010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4" name="直接连接符 273"/>
                <p:cNvCxnSpPr/>
                <p:nvPr/>
              </p:nvCxnSpPr>
              <p:spPr>
                <a:xfrm>
                  <a:off x="10233322" y="320528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直接连接符 274"/>
                <p:cNvCxnSpPr/>
                <p:nvPr/>
              </p:nvCxnSpPr>
              <p:spPr>
                <a:xfrm rot="270000">
                  <a:off x="10277262" y="3207010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直接连接符 275"/>
                <p:cNvCxnSpPr/>
                <p:nvPr/>
              </p:nvCxnSpPr>
              <p:spPr>
                <a:xfrm rot="540000">
                  <a:off x="10320931" y="3212179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直接连接符 276"/>
                <p:cNvCxnSpPr/>
                <p:nvPr/>
              </p:nvCxnSpPr>
              <p:spPr>
                <a:xfrm rot="810000">
                  <a:off x="10364061" y="322075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直接连接符 277"/>
                <p:cNvCxnSpPr/>
                <p:nvPr/>
              </p:nvCxnSpPr>
              <p:spPr>
                <a:xfrm rot="1080000">
                  <a:off x="10406384" y="323269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9" name="直接连接符 278"/>
                <p:cNvCxnSpPr/>
                <p:nvPr/>
              </p:nvCxnSpPr>
              <p:spPr>
                <a:xfrm rot="1350000">
                  <a:off x="10447640" y="324791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直接连接符 279"/>
                <p:cNvCxnSpPr/>
                <p:nvPr/>
              </p:nvCxnSpPr>
              <p:spPr>
                <a:xfrm rot="1620000">
                  <a:off x="10487575" y="326632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直接连接符 280"/>
                <p:cNvCxnSpPr/>
                <p:nvPr/>
              </p:nvCxnSpPr>
              <p:spPr>
                <a:xfrm rot="1890000">
                  <a:off x="10525942" y="328781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直接连接符 281"/>
                <p:cNvCxnSpPr/>
                <p:nvPr/>
              </p:nvCxnSpPr>
              <p:spPr>
                <a:xfrm rot="2160000">
                  <a:off x="10562505" y="331224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3" name="直接连接符 282"/>
                <p:cNvCxnSpPr/>
                <p:nvPr/>
              </p:nvCxnSpPr>
              <p:spPr>
                <a:xfrm rot="2430000">
                  <a:off x="10597039" y="333946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4" name="直接连接符 283"/>
                <p:cNvCxnSpPr/>
                <p:nvPr/>
              </p:nvCxnSpPr>
              <p:spPr>
                <a:xfrm rot="2700000">
                  <a:off x="10629330" y="336931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直接连接符 284"/>
                <p:cNvCxnSpPr/>
                <p:nvPr/>
              </p:nvCxnSpPr>
              <p:spPr>
                <a:xfrm rot="2970000">
                  <a:off x="10659180" y="340160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直接连接符 285"/>
                <p:cNvCxnSpPr/>
                <p:nvPr/>
              </p:nvCxnSpPr>
              <p:spPr>
                <a:xfrm rot="3240000">
                  <a:off x="10686404" y="343614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直接连接符 286"/>
                <p:cNvCxnSpPr/>
                <p:nvPr/>
              </p:nvCxnSpPr>
              <p:spPr>
                <a:xfrm rot="3510000">
                  <a:off x="10710835" y="347270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8" name="直接连接符 287"/>
                <p:cNvCxnSpPr/>
                <p:nvPr/>
              </p:nvCxnSpPr>
              <p:spPr>
                <a:xfrm rot="3780000">
                  <a:off x="10732322" y="351107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9" name="直接连接符 288"/>
                <p:cNvCxnSpPr/>
                <p:nvPr/>
              </p:nvCxnSpPr>
              <p:spPr>
                <a:xfrm rot="4050000">
                  <a:off x="10750732" y="355100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0" name="直接连接符 289"/>
                <p:cNvCxnSpPr/>
                <p:nvPr/>
              </p:nvCxnSpPr>
              <p:spPr>
                <a:xfrm rot="4320000">
                  <a:off x="10765952" y="359226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1" name="直接连接符 290"/>
                <p:cNvCxnSpPr/>
                <p:nvPr/>
              </p:nvCxnSpPr>
              <p:spPr>
                <a:xfrm rot="4590000">
                  <a:off x="10777888" y="363458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2" name="直接连接符 291"/>
                <p:cNvCxnSpPr/>
                <p:nvPr/>
              </p:nvCxnSpPr>
              <p:spPr>
                <a:xfrm rot="4860000">
                  <a:off x="10786467" y="367771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3" name="直接连接符 292"/>
                <p:cNvCxnSpPr/>
                <p:nvPr/>
              </p:nvCxnSpPr>
              <p:spPr>
                <a:xfrm rot="5130000">
                  <a:off x="10791636" y="372138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4" name="直接连接符 293"/>
                <p:cNvCxnSpPr/>
                <p:nvPr/>
              </p:nvCxnSpPr>
              <p:spPr>
                <a:xfrm rot="5400000">
                  <a:off x="10793362" y="376532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5" name="直接连接符 294"/>
                <p:cNvCxnSpPr/>
                <p:nvPr/>
              </p:nvCxnSpPr>
              <p:spPr>
                <a:xfrm rot="5670000">
                  <a:off x="10791636" y="380926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6" name="直接连接符 295"/>
                <p:cNvCxnSpPr/>
                <p:nvPr/>
              </p:nvCxnSpPr>
              <p:spPr>
                <a:xfrm rot="5940000">
                  <a:off x="10786467" y="385293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直接连接符 296"/>
                <p:cNvCxnSpPr/>
                <p:nvPr/>
              </p:nvCxnSpPr>
              <p:spPr>
                <a:xfrm rot="6210000">
                  <a:off x="10777888" y="389606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8" name="直接连接符 297"/>
                <p:cNvCxnSpPr/>
                <p:nvPr/>
              </p:nvCxnSpPr>
              <p:spPr>
                <a:xfrm rot="6480000">
                  <a:off x="10765952" y="393838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9" name="直接连接符 298"/>
                <p:cNvCxnSpPr/>
                <p:nvPr/>
              </p:nvCxnSpPr>
              <p:spPr>
                <a:xfrm rot="6750000">
                  <a:off x="10750732" y="397964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0" name="直接连接符 299"/>
                <p:cNvCxnSpPr/>
                <p:nvPr/>
              </p:nvCxnSpPr>
              <p:spPr>
                <a:xfrm rot="7020000">
                  <a:off x="10732322" y="401957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1" name="直接连接符 300"/>
                <p:cNvCxnSpPr/>
                <p:nvPr/>
              </p:nvCxnSpPr>
              <p:spPr>
                <a:xfrm rot="7290000">
                  <a:off x="10710835" y="405794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2" name="直接连接符 301"/>
                <p:cNvCxnSpPr/>
                <p:nvPr/>
              </p:nvCxnSpPr>
              <p:spPr>
                <a:xfrm rot="7560000">
                  <a:off x="10686404" y="409450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3" name="直接连接符 302"/>
                <p:cNvCxnSpPr/>
                <p:nvPr/>
              </p:nvCxnSpPr>
              <p:spPr>
                <a:xfrm rot="7830000">
                  <a:off x="10659180" y="412904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4" name="直接连接符 303"/>
                <p:cNvCxnSpPr/>
                <p:nvPr/>
              </p:nvCxnSpPr>
              <p:spPr>
                <a:xfrm rot="8100000">
                  <a:off x="10629330" y="416133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5" name="直接连接符 304"/>
                <p:cNvCxnSpPr/>
                <p:nvPr/>
              </p:nvCxnSpPr>
              <p:spPr>
                <a:xfrm rot="8370000">
                  <a:off x="10597039" y="419118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6" name="直接连接符 305"/>
                <p:cNvCxnSpPr/>
                <p:nvPr/>
              </p:nvCxnSpPr>
              <p:spPr>
                <a:xfrm rot="8640000">
                  <a:off x="10562505" y="421840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7" name="直接连接符 306"/>
                <p:cNvCxnSpPr/>
                <p:nvPr/>
              </p:nvCxnSpPr>
              <p:spPr>
                <a:xfrm rot="8910000">
                  <a:off x="10525942" y="424283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8" name="直接连接符 307"/>
                <p:cNvCxnSpPr/>
                <p:nvPr/>
              </p:nvCxnSpPr>
              <p:spPr>
                <a:xfrm rot="9180000">
                  <a:off x="10487575" y="426432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9" name="直接连接符 308"/>
                <p:cNvCxnSpPr/>
                <p:nvPr/>
              </p:nvCxnSpPr>
              <p:spPr>
                <a:xfrm rot="9450000">
                  <a:off x="10447640" y="428273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" name="直接连接符 309"/>
                <p:cNvCxnSpPr/>
                <p:nvPr/>
              </p:nvCxnSpPr>
              <p:spPr>
                <a:xfrm rot="9720000">
                  <a:off x="10406384" y="429795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1" name="直接连接符 310"/>
                <p:cNvCxnSpPr/>
                <p:nvPr/>
              </p:nvCxnSpPr>
              <p:spPr>
                <a:xfrm rot="9990000">
                  <a:off x="10364061" y="430989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2" name="直接连接符 311"/>
                <p:cNvCxnSpPr/>
                <p:nvPr/>
              </p:nvCxnSpPr>
              <p:spPr>
                <a:xfrm rot="10260000">
                  <a:off x="10320931" y="4318469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3" name="直接连接符 312"/>
                <p:cNvCxnSpPr/>
                <p:nvPr/>
              </p:nvCxnSpPr>
              <p:spPr>
                <a:xfrm rot="10530000">
                  <a:off x="10277262" y="432363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4" name="直接连接符 313"/>
                <p:cNvCxnSpPr/>
                <p:nvPr/>
              </p:nvCxnSpPr>
              <p:spPr>
                <a:xfrm rot="10800000">
                  <a:off x="10233322" y="432536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5" name="直接连接符 314"/>
                <p:cNvCxnSpPr/>
                <p:nvPr/>
              </p:nvCxnSpPr>
              <p:spPr>
                <a:xfrm rot="11070000">
                  <a:off x="10189382" y="432363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6" name="直接连接符 315"/>
                <p:cNvCxnSpPr/>
                <p:nvPr/>
              </p:nvCxnSpPr>
              <p:spPr>
                <a:xfrm rot="11340000">
                  <a:off x="10145712" y="4318469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7" name="直接连接符 316"/>
                <p:cNvCxnSpPr/>
                <p:nvPr/>
              </p:nvCxnSpPr>
              <p:spPr>
                <a:xfrm rot="11610000">
                  <a:off x="10102583" y="430989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8" name="直接连接符 317"/>
                <p:cNvCxnSpPr/>
                <p:nvPr/>
              </p:nvCxnSpPr>
              <p:spPr>
                <a:xfrm rot="11880000">
                  <a:off x="10060260" y="429795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9" name="直接连接符 318"/>
                <p:cNvCxnSpPr/>
                <p:nvPr/>
              </p:nvCxnSpPr>
              <p:spPr>
                <a:xfrm rot="12150000">
                  <a:off x="10019004" y="428273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0" name="直接连接符 319"/>
                <p:cNvCxnSpPr/>
                <p:nvPr/>
              </p:nvCxnSpPr>
              <p:spPr>
                <a:xfrm rot="12420000">
                  <a:off x="9979069" y="426432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1" name="直接连接符 320"/>
                <p:cNvCxnSpPr/>
                <p:nvPr/>
              </p:nvCxnSpPr>
              <p:spPr>
                <a:xfrm rot="12690000">
                  <a:off x="9940702" y="424283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2" name="直接连接符 321"/>
                <p:cNvCxnSpPr/>
                <p:nvPr/>
              </p:nvCxnSpPr>
              <p:spPr>
                <a:xfrm rot="12960000">
                  <a:off x="9904138" y="421840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3" name="直接连接符 322"/>
                <p:cNvCxnSpPr/>
                <p:nvPr/>
              </p:nvCxnSpPr>
              <p:spPr>
                <a:xfrm rot="13230000">
                  <a:off x="9869605" y="4191182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4" name="直接连接符 323"/>
                <p:cNvCxnSpPr/>
                <p:nvPr/>
              </p:nvCxnSpPr>
              <p:spPr>
                <a:xfrm rot="13500000">
                  <a:off x="9837314" y="416133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5" name="直接连接符 324"/>
                <p:cNvCxnSpPr/>
                <p:nvPr/>
              </p:nvCxnSpPr>
              <p:spPr>
                <a:xfrm rot="13770000">
                  <a:off x="9807464" y="4129041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6" name="直接连接符 325"/>
                <p:cNvCxnSpPr/>
                <p:nvPr/>
              </p:nvCxnSpPr>
              <p:spPr>
                <a:xfrm rot="14040000">
                  <a:off x="9780240" y="4094508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7" name="直接连接符 326"/>
                <p:cNvCxnSpPr/>
                <p:nvPr/>
              </p:nvCxnSpPr>
              <p:spPr>
                <a:xfrm rot="14310000">
                  <a:off x="9755809" y="405794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8" name="直接连接符 327"/>
                <p:cNvCxnSpPr/>
                <p:nvPr/>
              </p:nvCxnSpPr>
              <p:spPr>
                <a:xfrm rot="14580000">
                  <a:off x="9734322" y="4019577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9" name="直接连接符 328"/>
                <p:cNvCxnSpPr/>
                <p:nvPr/>
              </p:nvCxnSpPr>
              <p:spPr>
                <a:xfrm rot="14850000">
                  <a:off x="9715912" y="397964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0" name="直接连接符 329"/>
                <p:cNvCxnSpPr/>
                <p:nvPr/>
              </p:nvCxnSpPr>
              <p:spPr>
                <a:xfrm rot="15120000">
                  <a:off x="9700692" y="3938386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1" name="直接连接符 330"/>
                <p:cNvCxnSpPr/>
                <p:nvPr/>
              </p:nvCxnSpPr>
              <p:spPr>
                <a:xfrm rot="15390000">
                  <a:off x="9688756" y="3896063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2" name="直接连接符 331"/>
                <p:cNvCxnSpPr/>
                <p:nvPr/>
              </p:nvCxnSpPr>
              <p:spPr>
                <a:xfrm rot="15660000">
                  <a:off x="9680176" y="3852934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直接连接符 332"/>
                <p:cNvCxnSpPr/>
                <p:nvPr/>
              </p:nvCxnSpPr>
              <p:spPr>
                <a:xfrm rot="15930000">
                  <a:off x="9675008" y="3809265"/>
                  <a:ext cx="0" cy="31215"/>
                </a:xfrm>
                <a:prstGeom prst="line">
                  <a:avLst/>
                </a:prstGeom>
                <a:ln w="63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4" name="文本框 333"/>
              <p:cNvSpPr txBox="1"/>
              <p:nvPr/>
            </p:nvSpPr>
            <p:spPr>
              <a:xfrm>
                <a:off x="6027411" y="5478070"/>
                <a:ext cx="868424" cy="5167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>
                    <a:solidFill>
                      <a:schemeClr val="bg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zh-CN" altLang="en-US" dirty="0">
                    <a:solidFill>
                      <a:schemeClr val="bg1"/>
                    </a:solidFill>
                  </a:rPr>
                  <a:t>仓储系统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47" name="组合 446"/>
              <p:cNvGrpSpPr/>
              <p:nvPr/>
            </p:nvGrpSpPr>
            <p:grpSpPr>
              <a:xfrm>
                <a:off x="7521808" y="5169496"/>
                <a:ext cx="1133880" cy="1133880"/>
                <a:chOff x="7521808" y="5169496"/>
                <a:chExt cx="1133880" cy="1133880"/>
              </a:xfrm>
            </p:grpSpPr>
            <p:sp>
              <p:nvSpPr>
                <p:cNvPr id="335" name="椭圆 334"/>
                <p:cNvSpPr/>
                <p:nvPr/>
              </p:nvSpPr>
              <p:spPr>
                <a:xfrm flipH="1">
                  <a:off x="7521808" y="5169496"/>
                  <a:ext cx="1133880" cy="1133880"/>
                </a:xfrm>
                <a:prstGeom prst="ellipse">
                  <a:avLst/>
                </a:prstGeom>
                <a:gradFill flip="none" rotWithShape="1">
                  <a:gsLst>
                    <a:gs pos="60000">
                      <a:schemeClr val="bg1">
                        <a:alpha val="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6350">
                  <a:gradFill>
                    <a:gsLst>
                      <a:gs pos="0">
                        <a:schemeClr val="accent1"/>
                      </a:gs>
                      <a:gs pos="10000">
                        <a:schemeClr val="bg1">
                          <a:alpha val="0"/>
                        </a:schemeClr>
                      </a:gs>
                      <a:gs pos="90000">
                        <a:schemeClr val="bg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6" name="椭圆 335"/>
                <p:cNvSpPr/>
                <p:nvPr/>
              </p:nvSpPr>
              <p:spPr>
                <a:xfrm flipH="1">
                  <a:off x="7645605" y="5293293"/>
                  <a:ext cx="886286" cy="886286"/>
                </a:xfrm>
                <a:prstGeom prst="ellipse">
                  <a:avLst/>
                </a:prstGeom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path path="circle">
                    <a:fillToRect r="100000" b="100000"/>
                  </a:path>
                </a:gradFill>
                <a:ln>
                  <a:noFill/>
                </a:ln>
                <a:effectLst>
                  <a:outerShdw blurRad="317500" dist="63500" dir="2700000" algn="tl" rotWithShape="0">
                    <a:schemeClr val="accent1">
                      <a:alpha val="5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zh-CN" altLang="en-US" sz="192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337" name="组合 336"/>
                <p:cNvGrpSpPr/>
                <p:nvPr/>
              </p:nvGrpSpPr>
              <p:grpSpPr>
                <a:xfrm>
                  <a:off x="7595027" y="5242715"/>
                  <a:ext cx="987443" cy="987443"/>
                  <a:chOff x="9657674" y="3205284"/>
                  <a:chExt cx="1151295" cy="1151296"/>
                </a:xfrm>
              </p:grpSpPr>
              <p:cxnSp>
                <p:nvCxnSpPr>
                  <p:cNvPr id="338" name="直接连接符 337"/>
                  <p:cNvCxnSpPr/>
                  <p:nvPr/>
                </p:nvCxnSpPr>
                <p:spPr>
                  <a:xfrm rot="16200000">
                    <a:off x="9673282" y="376532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9" name="直接连接符 338"/>
                  <p:cNvCxnSpPr/>
                  <p:nvPr/>
                </p:nvCxnSpPr>
                <p:spPr>
                  <a:xfrm rot="16470000">
                    <a:off x="9675008" y="372138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0" name="直接连接符 339"/>
                  <p:cNvCxnSpPr/>
                  <p:nvPr/>
                </p:nvCxnSpPr>
                <p:spPr>
                  <a:xfrm rot="16740000">
                    <a:off x="9680176" y="367771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1" name="直接连接符 340"/>
                  <p:cNvCxnSpPr/>
                  <p:nvPr/>
                </p:nvCxnSpPr>
                <p:spPr>
                  <a:xfrm rot="17010000">
                    <a:off x="9688756" y="363458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2" name="直接连接符 341"/>
                  <p:cNvCxnSpPr/>
                  <p:nvPr/>
                </p:nvCxnSpPr>
                <p:spPr>
                  <a:xfrm rot="17280000">
                    <a:off x="9700692" y="3592262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3" name="直接连接符 342"/>
                  <p:cNvCxnSpPr/>
                  <p:nvPr/>
                </p:nvCxnSpPr>
                <p:spPr>
                  <a:xfrm rot="17550000">
                    <a:off x="9715912" y="355100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4" name="直接连接符 343"/>
                  <p:cNvCxnSpPr/>
                  <p:nvPr/>
                </p:nvCxnSpPr>
                <p:spPr>
                  <a:xfrm rot="17820000">
                    <a:off x="9734322" y="351107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5" name="直接连接符 344"/>
                  <p:cNvCxnSpPr/>
                  <p:nvPr/>
                </p:nvCxnSpPr>
                <p:spPr>
                  <a:xfrm rot="18090000">
                    <a:off x="9755809" y="347270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6" name="直接连接符 345"/>
                  <p:cNvCxnSpPr/>
                  <p:nvPr/>
                </p:nvCxnSpPr>
                <p:spPr>
                  <a:xfrm rot="18360000">
                    <a:off x="9780240" y="343614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7" name="直接连接符 346"/>
                  <p:cNvCxnSpPr/>
                  <p:nvPr/>
                </p:nvCxnSpPr>
                <p:spPr>
                  <a:xfrm rot="18630000">
                    <a:off x="9807464" y="3401607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8" name="直接连接符 347"/>
                  <p:cNvCxnSpPr/>
                  <p:nvPr/>
                </p:nvCxnSpPr>
                <p:spPr>
                  <a:xfrm rot="18900000">
                    <a:off x="9837314" y="336931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9" name="直接连接符 348"/>
                  <p:cNvCxnSpPr/>
                  <p:nvPr/>
                </p:nvCxnSpPr>
                <p:spPr>
                  <a:xfrm rot="19170000">
                    <a:off x="9869605" y="333946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0" name="直接连接符 349"/>
                  <p:cNvCxnSpPr/>
                  <p:nvPr/>
                </p:nvCxnSpPr>
                <p:spPr>
                  <a:xfrm rot="19440000">
                    <a:off x="9904138" y="3312242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1" name="直接连接符 350"/>
                  <p:cNvCxnSpPr/>
                  <p:nvPr/>
                </p:nvCxnSpPr>
                <p:spPr>
                  <a:xfrm rot="19710000">
                    <a:off x="9940702" y="328781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2" name="直接连接符 351"/>
                  <p:cNvCxnSpPr/>
                  <p:nvPr/>
                </p:nvCxnSpPr>
                <p:spPr>
                  <a:xfrm rot="19980000">
                    <a:off x="9979069" y="326632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3" name="直接连接符 352"/>
                  <p:cNvCxnSpPr/>
                  <p:nvPr/>
                </p:nvCxnSpPr>
                <p:spPr>
                  <a:xfrm rot="20250000">
                    <a:off x="10019004" y="324791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4" name="直接连接符 353"/>
                  <p:cNvCxnSpPr/>
                  <p:nvPr/>
                </p:nvCxnSpPr>
                <p:spPr>
                  <a:xfrm rot="20520000">
                    <a:off x="10060260" y="323269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5" name="直接连接符 354"/>
                  <p:cNvCxnSpPr/>
                  <p:nvPr/>
                </p:nvCxnSpPr>
                <p:spPr>
                  <a:xfrm rot="20790000">
                    <a:off x="10102583" y="3220758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6" name="直接连接符 355"/>
                  <p:cNvCxnSpPr/>
                  <p:nvPr/>
                </p:nvCxnSpPr>
                <p:spPr>
                  <a:xfrm rot="21060000">
                    <a:off x="10145712" y="3212179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7" name="直接连接符 356"/>
                  <p:cNvCxnSpPr/>
                  <p:nvPr/>
                </p:nvCxnSpPr>
                <p:spPr>
                  <a:xfrm rot="21330000">
                    <a:off x="10189382" y="3207010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8" name="直接连接符 357"/>
                  <p:cNvCxnSpPr/>
                  <p:nvPr/>
                </p:nvCxnSpPr>
                <p:spPr>
                  <a:xfrm>
                    <a:off x="10233322" y="320528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9" name="直接连接符 358"/>
                  <p:cNvCxnSpPr/>
                  <p:nvPr/>
                </p:nvCxnSpPr>
                <p:spPr>
                  <a:xfrm rot="270000">
                    <a:off x="10277262" y="3207010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0" name="直接连接符 359"/>
                  <p:cNvCxnSpPr/>
                  <p:nvPr/>
                </p:nvCxnSpPr>
                <p:spPr>
                  <a:xfrm rot="540000">
                    <a:off x="10320931" y="3212179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1" name="直接连接符 360"/>
                  <p:cNvCxnSpPr/>
                  <p:nvPr/>
                </p:nvCxnSpPr>
                <p:spPr>
                  <a:xfrm rot="810000">
                    <a:off x="10364061" y="3220758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2" name="直接连接符 361"/>
                  <p:cNvCxnSpPr/>
                  <p:nvPr/>
                </p:nvCxnSpPr>
                <p:spPr>
                  <a:xfrm rot="1080000">
                    <a:off x="10406384" y="323269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3" name="直接连接符 362"/>
                  <p:cNvCxnSpPr/>
                  <p:nvPr/>
                </p:nvCxnSpPr>
                <p:spPr>
                  <a:xfrm rot="1350000">
                    <a:off x="10447640" y="324791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4" name="直接连接符 363"/>
                  <p:cNvCxnSpPr/>
                  <p:nvPr/>
                </p:nvCxnSpPr>
                <p:spPr>
                  <a:xfrm rot="1620000">
                    <a:off x="10487575" y="326632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5" name="直接连接符 364"/>
                  <p:cNvCxnSpPr/>
                  <p:nvPr/>
                </p:nvCxnSpPr>
                <p:spPr>
                  <a:xfrm rot="1890000">
                    <a:off x="10525942" y="328781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6" name="直接连接符 365"/>
                  <p:cNvCxnSpPr/>
                  <p:nvPr/>
                </p:nvCxnSpPr>
                <p:spPr>
                  <a:xfrm rot="2160000">
                    <a:off x="10562505" y="3312242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7" name="直接连接符 366"/>
                  <p:cNvCxnSpPr/>
                  <p:nvPr/>
                </p:nvCxnSpPr>
                <p:spPr>
                  <a:xfrm rot="2430000">
                    <a:off x="10597039" y="333946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8" name="直接连接符 367"/>
                  <p:cNvCxnSpPr/>
                  <p:nvPr/>
                </p:nvCxnSpPr>
                <p:spPr>
                  <a:xfrm rot="2700000">
                    <a:off x="10629330" y="336931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9" name="直接连接符 368"/>
                  <p:cNvCxnSpPr/>
                  <p:nvPr/>
                </p:nvCxnSpPr>
                <p:spPr>
                  <a:xfrm rot="2970000">
                    <a:off x="10659180" y="3401607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0" name="直接连接符 369"/>
                  <p:cNvCxnSpPr/>
                  <p:nvPr/>
                </p:nvCxnSpPr>
                <p:spPr>
                  <a:xfrm rot="3240000">
                    <a:off x="10686404" y="343614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1" name="直接连接符 370"/>
                  <p:cNvCxnSpPr/>
                  <p:nvPr/>
                </p:nvCxnSpPr>
                <p:spPr>
                  <a:xfrm rot="3510000">
                    <a:off x="10710835" y="347270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2" name="直接连接符 371"/>
                  <p:cNvCxnSpPr/>
                  <p:nvPr/>
                </p:nvCxnSpPr>
                <p:spPr>
                  <a:xfrm rot="3780000">
                    <a:off x="10732322" y="351107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3" name="直接连接符 372"/>
                  <p:cNvCxnSpPr/>
                  <p:nvPr/>
                </p:nvCxnSpPr>
                <p:spPr>
                  <a:xfrm rot="4050000">
                    <a:off x="10750732" y="355100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4" name="直接连接符 373"/>
                  <p:cNvCxnSpPr/>
                  <p:nvPr/>
                </p:nvCxnSpPr>
                <p:spPr>
                  <a:xfrm rot="4320000">
                    <a:off x="10765952" y="3592262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5" name="直接连接符 374"/>
                  <p:cNvCxnSpPr/>
                  <p:nvPr/>
                </p:nvCxnSpPr>
                <p:spPr>
                  <a:xfrm rot="4590000">
                    <a:off x="10777888" y="363458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6" name="直接连接符 375"/>
                  <p:cNvCxnSpPr/>
                  <p:nvPr/>
                </p:nvCxnSpPr>
                <p:spPr>
                  <a:xfrm rot="4860000">
                    <a:off x="10786467" y="367771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7" name="直接连接符 376"/>
                  <p:cNvCxnSpPr/>
                  <p:nvPr/>
                </p:nvCxnSpPr>
                <p:spPr>
                  <a:xfrm rot="5130000">
                    <a:off x="10791636" y="372138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8" name="直接连接符 377"/>
                  <p:cNvCxnSpPr/>
                  <p:nvPr/>
                </p:nvCxnSpPr>
                <p:spPr>
                  <a:xfrm rot="5400000">
                    <a:off x="10793362" y="376532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9" name="直接连接符 378"/>
                  <p:cNvCxnSpPr/>
                  <p:nvPr/>
                </p:nvCxnSpPr>
                <p:spPr>
                  <a:xfrm rot="5670000">
                    <a:off x="10791636" y="380926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0" name="直接连接符 379"/>
                  <p:cNvCxnSpPr/>
                  <p:nvPr/>
                </p:nvCxnSpPr>
                <p:spPr>
                  <a:xfrm rot="5940000">
                    <a:off x="10786467" y="385293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1" name="直接连接符 380"/>
                  <p:cNvCxnSpPr/>
                  <p:nvPr/>
                </p:nvCxnSpPr>
                <p:spPr>
                  <a:xfrm rot="6210000">
                    <a:off x="10777888" y="3896063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2" name="直接连接符 381"/>
                  <p:cNvCxnSpPr/>
                  <p:nvPr/>
                </p:nvCxnSpPr>
                <p:spPr>
                  <a:xfrm rot="6480000">
                    <a:off x="10765952" y="393838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3" name="直接连接符 382"/>
                  <p:cNvCxnSpPr/>
                  <p:nvPr/>
                </p:nvCxnSpPr>
                <p:spPr>
                  <a:xfrm rot="6750000">
                    <a:off x="10750732" y="3979643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4" name="直接连接符 383"/>
                  <p:cNvCxnSpPr/>
                  <p:nvPr/>
                </p:nvCxnSpPr>
                <p:spPr>
                  <a:xfrm rot="7020000">
                    <a:off x="10732322" y="4019577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5" name="直接连接符 384"/>
                  <p:cNvCxnSpPr/>
                  <p:nvPr/>
                </p:nvCxnSpPr>
                <p:spPr>
                  <a:xfrm rot="7290000">
                    <a:off x="10710835" y="405794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6" name="直接连接符 385"/>
                  <p:cNvCxnSpPr/>
                  <p:nvPr/>
                </p:nvCxnSpPr>
                <p:spPr>
                  <a:xfrm rot="7560000">
                    <a:off x="10686404" y="4094508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7" name="直接连接符 386"/>
                  <p:cNvCxnSpPr/>
                  <p:nvPr/>
                </p:nvCxnSpPr>
                <p:spPr>
                  <a:xfrm rot="7830000">
                    <a:off x="10659180" y="412904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8" name="直接连接符 387"/>
                  <p:cNvCxnSpPr/>
                  <p:nvPr/>
                </p:nvCxnSpPr>
                <p:spPr>
                  <a:xfrm rot="8100000">
                    <a:off x="10629330" y="4161333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9" name="直接连接符 388"/>
                  <p:cNvCxnSpPr/>
                  <p:nvPr/>
                </p:nvCxnSpPr>
                <p:spPr>
                  <a:xfrm rot="8370000">
                    <a:off x="10597039" y="4191182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0" name="直接连接符 389"/>
                  <p:cNvCxnSpPr/>
                  <p:nvPr/>
                </p:nvCxnSpPr>
                <p:spPr>
                  <a:xfrm rot="8640000">
                    <a:off x="10562505" y="421840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1" name="直接连接符 390"/>
                  <p:cNvCxnSpPr/>
                  <p:nvPr/>
                </p:nvCxnSpPr>
                <p:spPr>
                  <a:xfrm rot="8910000">
                    <a:off x="10525942" y="4242837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2" name="直接连接符 391"/>
                  <p:cNvCxnSpPr/>
                  <p:nvPr/>
                </p:nvCxnSpPr>
                <p:spPr>
                  <a:xfrm rot="9180000">
                    <a:off x="10487575" y="426432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3" name="直接连接符 392"/>
                  <p:cNvCxnSpPr/>
                  <p:nvPr/>
                </p:nvCxnSpPr>
                <p:spPr>
                  <a:xfrm rot="9450000">
                    <a:off x="10447640" y="428273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4" name="直接连接符 393"/>
                  <p:cNvCxnSpPr/>
                  <p:nvPr/>
                </p:nvCxnSpPr>
                <p:spPr>
                  <a:xfrm rot="9720000">
                    <a:off x="10406384" y="429795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5" name="直接连接符 394"/>
                  <p:cNvCxnSpPr/>
                  <p:nvPr/>
                </p:nvCxnSpPr>
                <p:spPr>
                  <a:xfrm rot="9990000">
                    <a:off x="10364061" y="430989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6" name="直接连接符 395"/>
                  <p:cNvCxnSpPr/>
                  <p:nvPr/>
                </p:nvCxnSpPr>
                <p:spPr>
                  <a:xfrm rot="10260000">
                    <a:off x="10320931" y="4318469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7" name="直接连接符 396"/>
                  <p:cNvCxnSpPr/>
                  <p:nvPr/>
                </p:nvCxnSpPr>
                <p:spPr>
                  <a:xfrm rot="10530000">
                    <a:off x="10277262" y="4323638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8" name="直接连接符 397"/>
                  <p:cNvCxnSpPr/>
                  <p:nvPr/>
                </p:nvCxnSpPr>
                <p:spPr>
                  <a:xfrm rot="10800000">
                    <a:off x="10233322" y="432536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9" name="直接连接符 398"/>
                  <p:cNvCxnSpPr/>
                  <p:nvPr/>
                </p:nvCxnSpPr>
                <p:spPr>
                  <a:xfrm rot="11070000">
                    <a:off x="10189382" y="4323638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0" name="直接连接符 399"/>
                  <p:cNvCxnSpPr/>
                  <p:nvPr/>
                </p:nvCxnSpPr>
                <p:spPr>
                  <a:xfrm rot="11340000">
                    <a:off x="10145712" y="4318469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1" name="直接连接符 400"/>
                  <p:cNvCxnSpPr/>
                  <p:nvPr/>
                </p:nvCxnSpPr>
                <p:spPr>
                  <a:xfrm rot="11610000">
                    <a:off x="10102583" y="430989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2" name="直接连接符 401"/>
                  <p:cNvCxnSpPr/>
                  <p:nvPr/>
                </p:nvCxnSpPr>
                <p:spPr>
                  <a:xfrm rot="11880000">
                    <a:off x="10060260" y="429795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3" name="直接连接符 402"/>
                  <p:cNvCxnSpPr/>
                  <p:nvPr/>
                </p:nvCxnSpPr>
                <p:spPr>
                  <a:xfrm rot="12150000">
                    <a:off x="10019004" y="428273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4" name="直接连接符 403"/>
                  <p:cNvCxnSpPr/>
                  <p:nvPr/>
                </p:nvCxnSpPr>
                <p:spPr>
                  <a:xfrm rot="12420000">
                    <a:off x="9979069" y="426432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5" name="直接连接符 404"/>
                  <p:cNvCxnSpPr/>
                  <p:nvPr/>
                </p:nvCxnSpPr>
                <p:spPr>
                  <a:xfrm rot="12690000">
                    <a:off x="9940702" y="4242837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6" name="直接连接符 405"/>
                  <p:cNvCxnSpPr/>
                  <p:nvPr/>
                </p:nvCxnSpPr>
                <p:spPr>
                  <a:xfrm rot="12960000">
                    <a:off x="9904138" y="421840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7" name="直接连接符 406"/>
                  <p:cNvCxnSpPr/>
                  <p:nvPr/>
                </p:nvCxnSpPr>
                <p:spPr>
                  <a:xfrm rot="13230000">
                    <a:off x="9869605" y="4191182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8" name="直接连接符 407"/>
                  <p:cNvCxnSpPr/>
                  <p:nvPr/>
                </p:nvCxnSpPr>
                <p:spPr>
                  <a:xfrm rot="13500000">
                    <a:off x="9837314" y="4161333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9" name="直接连接符 408"/>
                  <p:cNvCxnSpPr/>
                  <p:nvPr/>
                </p:nvCxnSpPr>
                <p:spPr>
                  <a:xfrm rot="13770000">
                    <a:off x="9807464" y="412904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0" name="直接连接符 409"/>
                  <p:cNvCxnSpPr/>
                  <p:nvPr/>
                </p:nvCxnSpPr>
                <p:spPr>
                  <a:xfrm rot="14040000">
                    <a:off x="9780240" y="4094508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1" name="直接连接符 410"/>
                  <p:cNvCxnSpPr/>
                  <p:nvPr/>
                </p:nvCxnSpPr>
                <p:spPr>
                  <a:xfrm rot="14310000">
                    <a:off x="9755809" y="405794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2" name="直接连接符 411"/>
                  <p:cNvCxnSpPr/>
                  <p:nvPr/>
                </p:nvCxnSpPr>
                <p:spPr>
                  <a:xfrm rot="14580000">
                    <a:off x="9734322" y="4019577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3" name="直接连接符 412"/>
                  <p:cNvCxnSpPr/>
                  <p:nvPr/>
                </p:nvCxnSpPr>
                <p:spPr>
                  <a:xfrm rot="14850000">
                    <a:off x="9715912" y="3979643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4" name="直接连接符 413"/>
                  <p:cNvCxnSpPr/>
                  <p:nvPr/>
                </p:nvCxnSpPr>
                <p:spPr>
                  <a:xfrm rot="15120000">
                    <a:off x="9700692" y="393838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5" name="直接连接符 414"/>
                  <p:cNvCxnSpPr/>
                  <p:nvPr/>
                </p:nvCxnSpPr>
                <p:spPr>
                  <a:xfrm rot="15390000">
                    <a:off x="9688756" y="3896063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6" name="直接连接符 415"/>
                  <p:cNvCxnSpPr/>
                  <p:nvPr/>
                </p:nvCxnSpPr>
                <p:spPr>
                  <a:xfrm rot="15660000">
                    <a:off x="9680176" y="385293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7" name="直接连接符 416"/>
                  <p:cNvCxnSpPr/>
                  <p:nvPr/>
                </p:nvCxnSpPr>
                <p:spPr>
                  <a:xfrm rot="15930000">
                    <a:off x="9675008" y="380926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18" name="文本框 417"/>
                <p:cNvSpPr txBox="1"/>
                <p:nvPr/>
              </p:nvSpPr>
              <p:spPr>
                <a:xfrm>
                  <a:off x="7654536" y="5478070"/>
                  <a:ext cx="868424" cy="51673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/>
                  </a:defPPr>
                  <a:lvl1pPr algn="ctr">
                    <a:defRPr b="1">
                      <a:solidFill>
                        <a:schemeClr val="bg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lang="zh-CN" altLang="en-US" dirty="0">
                      <a:solidFill>
                        <a:schemeClr val="bg1"/>
                      </a:solidFill>
                    </a:rPr>
                    <a:t>客服系统</a:t>
                  </a:r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9" name="加号 418"/>
              <p:cNvSpPr/>
              <p:nvPr/>
            </p:nvSpPr>
            <p:spPr>
              <a:xfrm>
                <a:off x="3906173" y="5621673"/>
                <a:ext cx="229526" cy="229526"/>
              </a:xfrm>
              <a:prstGeom prst="mathPlus">
                <a:avLst>
                  <a:gd name="adj1" fmla="val 1529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0" name="加号 419"/>
              <p:cNvSpPr/>
              <p:nvPr/>
            </p:nvSpPr>
            <p:spPr>
              <a:xfrm>
                <a:off x="5533298" y="5621673"/>
                <a:ext cx="229526" cy="229526"/>
              </a:xfrm>
              <a:prstGeom prst="mathPlus">
                <a:avLst>
                  <a:gd name="adj1" fmla="val 1529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1" name="加号 420"/>
              <p:cNvSpPr/>
              <p:nvPr/>
            </p:nvSpPr>
            <p:spPr>
              <a:xfrm>
                <a:off x="7160422" y="5621673"/>
                <a:ext cx="229526" cy="229526"/>
              </a:xfrm>
              <a:prstGeom prst="mathPlus">
                <a:avLst>
                  <a:gd name="adj1" fmla="val 1529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48" name="组合 447"/>
              <p:cNvGrpSpPr/>
              <p:nvPr/>
            </p:nvGrpSpPr>
            <p:grpSpPr>
              <a:xfrm>
                <a:off x="9186666" y="5146745"/>
                <a:ext cx="1133880" cy="1133880"/>
                <a:chOff x="7521808" y="5169496"/>
                <a:chExt cx="1133880" cy="1133880"/>
              </a:xfrm>
            </p:grpSpPr>
            <p:sp>
              <p:nvSpPr>
                <p:cNvPr id="449" name="椭圆 448"/>
                <p:cNvSpPr/>
                <p:nvPr/>
              </p:nvSpPr>
              <p:spPr>
                <a:xfrm flipH="1">
                  <a:off x="7521808" y="5169496"/>
                  <a:ext cx="1133880" cy="1133880"/>
                </a:xfrm>
                <a:prstGeom prst="ellipse">
                  <a:avLst/>
                </a:prstGeom>
                <a:gradFill flip="none" rotWithShape="1">
                  <a:gsLst>
                    <a:gs pos="60000">
                      <a:schemeClr val="bg1">
                        <a:alpha val="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6350">
                  <a:gradFill>
                    <a:gsLst>
                      <a:gs pos="0">
                        <a:schemeClr val="accent1"/>
                      </a:gs>
                      <a:gs pos="10000">
                        <a:schemeClr val="bg1">
                          <a:alpha val="0"/>
                        </a:schemeClr>
                      </a:gs>
                      <a:gs pos="90000">
                        <a:schemeClr val="bg1">
                          <a:alpha val="0"/>
                        </a:schemeClr>
                      </a:gs>
                      <a:gs pos="100000">
                        <a:schemeClr val="accent1"/>
                      </a:gs>
                    </a:gsLst>
                    <a:lin ang="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0" name="椭圆 449"/>
                <p:cNvSpPr/>
                <p:nvPr/>
              </p:nvSpPr>
              <p:spPr>
                <a:xfrm flipH="1">
                  <a:off x="7645605" y="5293293"/>
                  <a:ext cx="886286" cy="886286"/>
                </a:xfrm>
                <a:prstGeom prst="ellipse">
                  <a:avLst/>
                </a:prstGeom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path path="circle">
                    <a:fillToRect r="100000" b="100000"/>
                  </a:path>
                </a:gradFill>
                <a:ln>
                  <a:noFill/>
                </a:ln>
                <a:effectLst>
                  <a:outerShdw blurRad="317500" dist="63500" dir="2700000" algn="tl" rotWithShape="0">
                    <a:schemeClr val="accent1">
                      <a:alpha val="5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zh-CN" altLang="en-US" sz="192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451" name="组合 450"/>
                <p:cNvGrpSpPr/>
                <p:nvPr/>
              </p:nvGrpSpPr>
              <p:grpSpPr>
                <a:xfrm>
                  <a:off x="7595027" y="5242715"/>
                  <a:ext cx="987443" cy="987443"/>
                  <a:chOff x="9657674" y="3205284"/>
                  <a:chExt cx="1151295" cy="1151296"/>
                </a:xfrm>
              </p:grpSpPr>
              <p:cxnSp>
                <p:nvCxnSpPr>
                  <p:cNvPr id="453" name="直接连接符 452"/>
                  <p:cNvCxnSpPr/>
                  <p:nvPr/>
                </p:nvCxnSpPr>
                <p:spPr>
                  <a:xfrm rot="16200000">
                    <a:off x="9673282" y="376532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4" name="直接连接符 453"/>
                  <p:cNvCxnSpPr/>
                  <p:nvPr/>
                </p:nvCxnSpPr>
                <p:spPr>
                  <a:xfrm rot="16470000">
                    <a:off x="9675008" y="372138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5" name="直接连接符 454"/>
                  <p:cNvCxnSpPr/>
                  <p:nvPr/>
                </p:nvCxnSpPr>
                <p:spPr>
                  <a:xfrm rot="16740000">
                    <a:off x="9680176" y="367771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6" name="直接连接符 455"/>
                  <p:cNvCxnSpPr/>
                  <p:nvPr/>
                </p:nvCxnSpPr>
                <p:spPr>
                  <a:xfrm rot="17010000">
                    <a:off x="9688756" y="363458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7" name="直接连接符 456"/>
                  <p:cNvCxnSpPr/>
                  <p:nvPr/>
                </p:nvCxnSpPr>
                <p:spPr>
                  <a:xfrm rot="17280000">
                    <a:off x="9700692" y="3592262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8" name="直接连接符 457"/>
                  <p:cNvCxnSpPr/>
                  <p:nvPr/>
                </p:nvCxnSpPr>
                <p:spPr>
                  <a:xfrm rot="17550000">
                    <a:off x="9715912" y="355100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9" name="直接连接符 458"/>
                  <p:cNvCxnSpPr/>
                  <p:nvPr/>
                </p:nvCxnSpPr>
                <p:spPr>
                  <a:xfrm rot="17820000">
                    <a:off x="9734322" y="351107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0" name="直接连接符 459"/>
                  <p:cNvCxnSpPr/>
                  <p:nvPr/>
                </p:nvCxnSpPr>
                <p:spPr>
                  <a:xfrm rot="18090000">
                    <a:off x="9755809" y="347270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1" name="直接连接符 460"/>
                  <p:cNvCxnSpPr/>
                  <p:nvPr/>
                </p:nvCxnSpPr>
                <p:spPr>
                  <a:xfrm rot="18360000">
                    <a:off x="9780240" y="343614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2" name="直接连接符 461"/>
                  <p:cNvCxnSpPr/>
                  <p:nvPr/>
                </p:nvCxnSpPr>
                <p:spPr>
                  <a:xfrm rot="18630000">
                    <a:off x="9807464" y="3401607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3" name="直接连接符 462"/>
                  <p:cNvCxnSpPr/>
                  <p:nvPr/>
                </p:nvCxnSpPr>
                <p:spPr>
                  <a:xfrm rot="18900000">
                    <a:off x="9837314" y="336931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4" name="直接连接符 463"/>
                  <p:cNvCxnSpPr/>
                  <p:nvPr/>
                </p:nvCxnSpPr>
                <p:spPr>
                  <a:xfrm rot="19170000">
                    <a:off x="9869605" y="333946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5" name="直接连接符 464"/>
                  <p:cNvCxnSpPr/>
                  <p:nvPr/>
                </p:nvCxnSpPr>
                <p:spPr>
                  <a:xfrm rot="19440000">
                    <a:off x="9904138" y="3312242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6" name="直接连接符 465"/>
                  <p:cNvCxnSpPr/>
                  <p:nvPr/>
                </p:nvCxnSpPr>
                <p:spPr>
                  <a:xfrm rot="19710000">
                    <a:off x="9940702" y="328781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7" name="直接连接符 466"/>
                  <p:cNvCxnSpPr/>
                  <p:nvPr/>
                </p:nvCxnSpPr>
                <p:spPr>
                  <a:xfrm rot="19980000">
                    <a:off x="9979069" y="326632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8" name="直接连接符 467"/>
                  <p:cNvCxnSpPr/>
                  <p:nvPr/>
                </p:nvCxnSpPr>
                <p:spPr>
                  <a:xfrm rot="20250000">
                    <a:off x="10019004" y="324791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9" name="直接连接符 468"/>
                  <p:cNvCxnSpPr/>
                  <p:nvPr/>
                </p:nvCxnSpPr>
                <p:spPr>
                  <a:xfrm rot="20520000">
                    <a:off x="10060260" y="323269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0" name="直接连接符 469"/>
                  <p:cNvCxnSpPr/>
                  <p:nvPr/>
                </p:nvCxnSpPr>
                <p:spPr>
                  <a:xfrm rot="20790000">
                    <a:off x="10102583" y="3220758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1" name="直接连接符 470"/>
                  <p:cNvCxnSpPr/>
                  <p:nvPr/>
                </p:nvCxnSpPr>
                <p:spPr>
                  <a:xfrm rot="21060000">
                    <a:off x="10145712" y="3212179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2" name="直接连接符 471"/>
                  <p:cNvCxnSpPr/>
                  <p:nvPr/>
                </p:nvCxnSpPr>
                <p:spPr>
                  <a:xfrm rot="21330000">
                    <a:off x="10189382" y="3207010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3" name="直接连接符 472"/>
                  <p:cNvCxnSpPr/>
                  <p:nvPr/>
                </p:nvCxnSpPr>
                <p:spPr>
                  <a:xfrm>
                    <a:off x="10233322" y="320528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4" name="直接连接符 473"/>
                  <p:cNvCxnSpPr/>
                  <p:nvPr/>
                </p:nvCxnSpPr>
                <p:spPr>
                  <a:xfrm rot="270000">
                    <a:off x="10277262" y="3207010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5" name="直接连接符 474"/>
                  <p:cNvCxnSpPr/>
                  <p:nvPr/>
                </p:nvCxnSpPr>
                <p:spPr>
                  <a:xfrm rot="540000">
                    <a:off x="10320931" y="3212179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6" name="直接连接符 475"/>
                  <p:cNvCxnSpPr/>
                  <p:nvPr/>
                </p:nvCxnSpPr>
                <p:spPr>
                  <a:xfrm rot="810000">
                    <a:off x="10364061" y="3220758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7" name="直接连接符 476"/>
                  <p:cNvCxnSpPr/>
                  <p:nvPr/>
                </p:nvCxnSpPr>
                <p:spPr>
                  <a:xfrm rot="1080000">
                    <a:off x="10406384" y="323269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8" name="直接连接符 477"/>
                  <p:cNvCxnSpPr/>
                  <p:nvPr/>
                </p:nvCxnSpPr>
                <p:spPr>
                  <a:xfrm rot="1350000">
                    <a:off x="10447640" y="324791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9" name="直接连接符 478"/>
                  <p:cNvCxnSpPr/>
                  <p:nvPr/>
                </p:nvCxnSpPr>
                <p:spPr>
                  <a:xfrm rot="1620000">
                    <a:off x="10487575" y="326632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0" name="直接连接符 479"/>
                  <p:cNvCxnSpPr/>
                  <p:nvPr/>
                </p:nvCxnSpPr>
                <p:spPr>
                  <a:xfrm rot="1890000">
                    <a:off x="10525942" y="328781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1" name="直接连接符 480"/>
                  <p:cNvCxnSpPr/>
                  <p:nvPr/>
                </p:nvCxnSpPr>
                <p:spPr>
                  <a:xfrm rot="2160000">
                    <a:off x="10562505" y="3312242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2" name="直接连接符 481"/>
                  <p:cNvCxnSpPr/>
                  <p:nvPr/>
                </p:nvCxnSpPr>
                <p:spPr>
                  <a:xfrm rot="2430000">
                    <a:off x="10597039" y="333946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3" name="直接连接符 482"/>
                  <p:cNvCxnSpPr/>
                  <p:nvPr/>
                </p:nvCxnSpPr>
                <p:spPr>
                  <a:xfrm rot="2700000">
                    <a:off x="10629330" y="336931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4" name="直接连接符 483"/>
                  <p:cNvCxnSpPr/>
                  <p:nvPr/>
                </p:nvCxnSpPr>
                <p:spPr>
                  <a:xfrm rot="2970000">
                    <a:off x="10659180" y="3401607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5" name="直接连接符 484"/>
                  <p:cNvCxnSpPr/>
                  <p:nvPr/>
                </p:nvCxnSpPr>
                <p:spPr>
                  <a:xfrm rot="3240000">
                    <a:off x="10686404" y="343614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6" name="直接连接符 485"/>
                  <p:cNvCxnSpPr/>
                  <p:nvPr/>
                </p:nvCxnSpPr>
                <p:spPr>
                  <a:xfrm rot="3510000">
                    <a:off x="10710835" y="347270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7" name="直接连接符 486"/>
                  <p:cNvCxnSpPr/>
                  <p:nvPr/>
                </p:nvCxnSpPr>
                <p:spPr>
                  <a:xfrm rot="3780000">
                    <a:off x="10732322" y="351107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8" name="直接连接符 487"/>
                  <p:cNvCxnSpPr/>
                  <p:nvPr/>
                </p:nvCxnSpPr>
                <p:spPr>
                  <a:xfrm rot="4050000">
                    <a:off x="10750732" y="355100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9" name="直接连接符 488"/>
                  <p:cNvCxnSpPr/>
                  <p:nvPr/>
                </p:nvCxnSpPr>
                <p:spPr>
                  <a:xfrm rot="4320000">
                    <a:off x="10765952" y="3592262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0" name="直接连接符 489"/>
                  <p:cNvCxnSpPr/>
                  <p:nvPr/>
                </p:nvCxnSpPr>
                <p:spPr>
                  <a:xfrm rot="4590000">
                    <a:off x="10777888" y="363458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1" name="直接连接符 490"/>
                  <p:cNvCxnSpPr/>
                  <p:nvPr/>
                </p:nvCxnSpPr>
                <p:spPr>
                  <a:xfrm rot="4860000">
                    <a:off x="10786467" y="367771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2" name="直接连接符 491"/>
                  <p:cNvCxnSpPr/>
                  <p:nvPr/>
                </p:nvCxnSpPr>
                <p:spPr>
                  <a:xfrm rot="5130000">
                    <a:off x="10791636" y="372138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3" name="直接连接符 492"/>
                  <p:cNvCxnSpPr/>
                  <p:nvPr/>
                </p:nvCxnSpPr>
                <p:spPr>
                  <a:xfrm rot="5400000">
                    <a:off x="10793362" y="376532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4" name="直接连接符 493"/>
                  <p:cNvCxnSpPr/>
                  <p:nvPr/>
                </p:nvCxnSpPr>
                <p:spPr>
                  <a:xfrm rot="5670000">
                    <a:off x="10791636" y="380926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5" name="直接连接符 494"/>
                  <p:cNvCxnSpPr/>
                  <p:nvPr/>
                </p:nvCxnSpPr>
                <p:spPr>
                  <a:xfrm rot="5940000">
                    <a:off x="10786467" y="385293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6" name="直接连接符 495"/>
                  <p:cNvCxnSpPr/>
                  <p:nvPr/>
                </p:nvCxnSpPr>
                <p:spPr>
                  <a:xfrm rot="6210000">
                    <a:off x="10777888" y="3896063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7" name="直接连接符 496"/>
                  <p:cNvCxnSpPr/>
                  <p:nvPr/>
                </p:nvCxnSpPr>
                <p:spPr>
                  <a:xfrm rot="6480000">
                    <a:off x="10765952" y="393838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8" name="直接连接符 497"/>
                  <p:cNvCxnSpPr/>
                  <p:nvPr/>
                </p:nvCxnSpPr>
                <p:spPr>
                  <a:xfrm rot="6750000">
                    <a:off x="10750732" y="3979643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9" name="直接连接符 498"/>
                  <p:cNvCxnSpPr/>
                  <p:nvPr/>
                </p:nvCxnSpPr>
                <p:spPr>
                  <a:xfrm rot="7020000">
                    <a:off x="10732322" y="4019577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0" name="直接连接符 499"/>
                  <p:cNvCxnSpPr/>
                  <p:nvPr/>
                </p:nvCxnSpPr>
                <p:spPr>
                  <a:xfrm rot="7290000">
                    <a:off x="10710835" y="405794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1" name="直接连接符 500"/>
                  <p:cNvCxnSpPr/>
                  <p:nvPr/>
                </p:nvCxnSpPr>
                <p:spPr>
                  <a:xfrm rot="7560000">
                    <a:off x="10686404" y="4094508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2" name="直接连接符 501"/>
                  <p:cNvCxnSpPr/>
                  <p:nvPr/>
                </p:nvCxnSpPr>
                <p:spPr>
                  <a:xfrm rot="7830000">
                    <a:off x="10659180" y="412904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3" name="直接连接符 502"/>
                  <p:cNvCxnSpPr/>
                  <p:nvPr/>
                </p:nvCxnSpPr>
                <p:spPr>
                  <a:xfrm rot="8100000">
                    <a:off x="10629330" y="4161333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4" name="直接连接符 503"/>
                  <p:cNvCxnSpPr/>
                  <p:nvPr/>
                </p:nvCxnSpPr>
                <p:spPr>
                  <a:xfrm rot="8370000">
                    <a:off x="10597039" y="4191182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5" name="直接连接符 504"/>
                  <p:cNvCxnSpPr/>
                  <p:nvPr/>
                </p:nvCxnSpPr>
                <p:spPr>
                  <a:xfrm rot="8640000">
                    <a:off x="10562505" y="421840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6" name="直接连接符 505"/>
                  <p:cNvCxnSpPr/>
                  <p:nvPr/>
                </p:nvCxnSpPr>
                <p:spPr>
                  <a:xfrm rot="8910000">
                    <a:off x="10525942" y="4242837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7" name="直接连接符 506"/>
                  <p:cNvCxnSpPr/>
                  <p:nvPr/>
                </p:nvCxnSpPr>
                <p:spPr>
                  <a:xfrm rot="9180000">
                    <a:off x="10487575" y="426432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8" name="直接连接符 507"/>
                  <p:cNvCxnSpPr/>
                  <p:nvPr/>
                </p:nvCxnSpPr>
                <p:spPr>
                  <a:xfrm rot="9450000">
                    <a:off x="10447640" y="428273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9" name="直接连接符 508"/>
                  <p:cNvCxnSpPr/>
                  <p:nvPr/>
                </p:nvCxnSpPr>
                <p:spPr>
                  <a:xfrm rot="9720000">
                    <a:off x="10406384" y="429795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0" name="直接连接符 509"/>
                  <p:cNvCxnSpPr/>
                  <p:nvPr/>
                </p:nvCxnSpPr>
                <p:spPr>
                  <a:xfrm rot="9990000">
                    <a:off x="10364061" y="430989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1" name="直接连接符 510"/>
                  <p:cNvCxnSpPr/>
                  <p:nvPr/>
                </p:nvCxnSpPr>
                <p:spPr>
                  <a:xfrm rot="10260000">
                    <a:off x="10320931" y="4318469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2" name="直接连接符 511"/>
                  <p:cNvCxnSpPr/>
                  <p:nvPr/>
                </p:nvCxnSpPr>
                <p:spPr>
                  <a:xfrm rot="10530000">
                    <a:off x="10277262" y="4323638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3" name="直接连接符 512"/>
                  <p:cNvCxnSpPr/>
                  <p:nvPr/>
                </p:nvCxnSpPr>
                <p:spPr>
                  <a:xfrm rot="10800000">
                    <a:off x="10233322" y="432536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4" name="直接连接符 513"/>
                  <p:cNvCxnSpPr/>
                  <p:nvPr/>
                </p:nvCxnSpPr>
                <p:spPr>
                  <a:xfrm rot="11070000">
                    <a:off x="10189382" y="4323638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5" name="直接连接符 514"/>
                  <p:cNvCxnSpPr/>
                  <p:nvPr/>
                </p:nvCxnSpPr>
                <p:spPr>
                  <a:xfrm rot="11340000">
                    <a:off x="10145712" y="4318469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6" name="直接连接符 515"/>
                  <p:cNvCxnSpPr/>
                  <p:nvPr/>
                </p:nvCxnSpPr>
                <p:spPr>
                  <a:xfrm rot="11610000">
                    <a:off x="10102583" y="430989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7" name="直接连接符 516"/>
                  <p:cNvCxnSpPr/>
                  <p:nvPr/>
                </p:nvCxnSpPr>
                <p:spPr>
                  <a:xfrm rot="11880000">
                    <a:off x="10060260" y="429795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8" name="直接连接符 517"/>
                  <p:cNvCxnSpPr/>
                  <p:nvPr/>
                </p:nvCxnSpPr>
                <p:spPr>
                  <a:xfrm rot="12150000">
                    <a:off x="10019004" y="428273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9" name="直接连接符 518"/>
                  <p:cNvCxnSpPr/>
                  <p:nvPr/>
                </p:nvCxnSpPr>
                <p:spPr>
                  <a:xfrm rot="12420000">
                    <a:off x="9979069" y="426432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0" name="直接连接符 519"/>
                  <p:cNvCxnSpPr/>
                  <p:nvPr/>
                </p:nvCxnSpPr>
                <p:spPr>
                  <a:xfrm rot="12690000">
                    <a:off x="9940702" y="4242837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1" name="直接连接符 520"/>
                  <p:cNvCxnSpPr/>
                  <p:nvPr/>
                </p:nvCxnSpPr>
                <p:spPr>
                  <a:xfrm rot="12960000">
                    <a:off x="9904138" y="421840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2" name="直接连接符 521"/>
                  <p:cNvCxnSpPr/>
                  <p:nvPr/>
                </p:nvCxnSpPr>
                <p:spPr>
                  <a:xfrm rot="13230000">
                    <a:off x="9869605" y="4191182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3" name="直接连接符 522"/>
                  <p:cNvCxnSpPr/>
                  <p:nvPr/>
                </p:nvCxnSpPr>
                <p:spPr>
                  <a:xfrm rot="13500000">
                    <a:off x="9837314" y="4161333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4" name="直接连接符 523"/>
                  <p:cNvCxnSpPr/>
                  <p:nvPr/>
                </p:nvCxnSpPr>
                <p:spPr>
                  <a:xfrm rot="13770000">
                    <a:off x="9807464" y="4129041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5" name="直接连接符 524"/>
                  <p:cNvCxnSpPr/>
                  <p:nvPr/>
                </p:nvCxnSpPr>
                <p:spPr>
                  <a:xfrm rot="14040000">
                    <a:off x="9780240" y="4094508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6" name="直接连接符 525"/>
                  <p:cNvCxnSpPr/>
                  <p:nvPr/>
                </p:nvCxnSpPr>
                <p:spPr>
                  <a:xfrm rot="14310000">
                    <a:off x="9755809" y="405794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7" name="直接连接符 526"/>
                  <p:cNvCxnSpPr/>
                  <p:nvPr/>
                </p:nvCxnSpPr>
                <p:spPr>
                  <a:xfrm rot="14580000">
                    <a:off x="9734322" y="4019577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8" name="直接连接符 527"/>
                  <p:cNvCxnSpPr/>
                  <p:nvPr/>
                </p:nvCxnSpPr>
                <p:spPr>
                  <a:xfrm rot="14850000">
                    <a:off x="9715912" y="3979643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9" name="直接连接符 528"/>
                  <p:cNvCxnSpPr/>
                  <p:nvPr/>
                </p:nvCxnSpPr>
                <p:spPr>
                  <a:xfrm rot="15120000">
                    <a:off x="9700692" y="3938386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0" name="直接连接符 529"/>
                  <p:cNvCxnSpPr/>
                  <p:nvPr/>
                </p:nvCxnSpPr>
                <p:spPr>
                  <a:xfrm rot="15390000">
                    <a:off x="9688756" y="3896063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1" name="直接连接符 530"/>
                  <p:cNvCxnSpPr/>
                  <p:nvPr/>
                </p:nvCxnSpPr>
                <p:spPr>
                  <a:xfrm rot="15660000">
                    <a:off x="9680176" y="3852934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2" name="直接连接符 531"/>
                  <p:cNvCxnSpPr/>
                  <p:nvPr/>
                </p:nvCxnSpPr>
                <p:spPr>
                  <a:xfrm rot="15930000">
                    <a:off x="9675008" y="3809265"/>
                    <a:ext cx="0" cy="31215"/>
                  </a:xfrm>
                  <a:prstGeom prst="line">
                    <a:avLst/>
                  </a:prstGeom>
                  <a:ln w="635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2" name="文本框 451"/>
                <p:cNvSpPr txBox="1"/>
                <p:nvPr/>
              </p:nvSpPr>
              <p:spPr>
                <a:xfrm>
                  <a:off x="7654535" y="5478070"/>
                  <a:ext cx="903763" cy="51673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zh-CN"/>
                  </a:defPPr>
                  <a:lvl1pPr algn="ctr">
                    <a:defRPr b="1">
                      <a:solidFill>
                        <a:schemeClr val="bg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lang="en-US" altLang="zh-CN" dirty="0">
                      <a:solidFill>
                        <a:schemeClr val="bg1"/>
                      </a:solidFill>
                    </a:rPr>
                    <a:t>OA</a:t>
                  </a:r>
                  <a:r>
                    <a:rPr lang="zh-CN" altLang="en-US" dirty="0">
                      <a:solidFill>
                        <a:schemeClr val="bg1"/>
                      </a:solidFill>
                    </a:rPr>
                    <a:t>办公系统</a:t>
                  </a:r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533" name="加号 532"/>
              <p:cNvSpPr/>
              <p:nvPr/>
            </p:nvSpPr>
            <p:spPr>
              <a:xfrm>
                <a:off x="8824465" y="5621673"/>
                <a:ext cx="229526" cy="229526"/>
              </a:xfrm>
              <a:prstGeom prst="mathPlus">
                <a:avLst>
                  <a:gd name="adj1" fmla="val 1529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923510" y="1971707"/>
              <a:ext cx="10453930" cy="2489217"/>
              <a:chOff x="923510" y="1971707"/>
              <a:chExt cx="10453930" cy="2489217"/>
            </a:xfrm>
          </p:grpSpPr>
          <p:sp>
            <p:nvSpPr>
              <p:cNvPr id="536" name="文本框 535"/>
              <p:cNvSpPr txBox="1"/>
              <p:nvPr/>
            </p:nvSpPr>
            <p:spPr>
              <a:xfrm>
                <a:off x="3418139" y="4083513"/>
                <a:ext cx="5279677" cy="3774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水务服务“提质增效”，提升居民满意度</a:t>
                </a:r>
                <a:endPara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923510" y="1971707"/>
                <a:ext cx="10453930" cy="1168928"/>
                <a:chOff x="923510" y="1971707"/>
                <a:chExt cx="10453930" cy="1168928"/>
              </a:xfrm>
            </p:grpSpPr>
            <p:sp>
              <p:nvSpPr>
                <p:cNvPr id="539" name="箭头: 右 538"/>
                <p:cNvSpPr/>
                <p:nvPr/>
              </p:nvSpPr>
              <p:spPr>
                <a:xfrm>
                  <a:off x="2382637" y="2221533"/>
                  <a:ext cx="485182" cy="519166"/>
                </a:xfrm>
                <a:prstGeom prst="rightArrow">
                  <a:avLst>
                    <a:gd name="adj1" fmla="val 50000"/>
                    <a:gd name="adj2" fmla="val 21136"/>
                  </a:avLst>
                </a:prstGeom>
                <a:gradFill flip="none" rotWithShape="1">
                  <a:gsLst>
                    <a:gs pos="42000">
                      <a:srgbClr val="56CCF2">
                        <a:alpha val="0"/>
                      </a:srgbClr>
                    </a:gs>
                    <a:gs pos="100000">
                      <a:srgbClr val="2F80EC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pic>
              <p:nvPicPr>
                <p:cNvPr id="541" name="图片 540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878171" y="1989829"/>
                  <a:ext cx="1874525" cy="885920"/>
                </a:xfrm>
                <a:prstGeom prst="rect">
                  <a:avLst/>
                </a:prstGeom>
                <a:no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reflection blurRad="6350" stA="33000" endPos="21000" dir="5400000" sy="-100000" algn="bl" rotWithShape="0"/>
                </a:effectLst>
              </p:spPr>
            </p:pic>
            <p:sp>
              <p:nvSpPr>
                <p:cNvPr id="542" name="文本框 541"/>
                <p:cNvSpPr txBox="1"/>
                <p:nvPr/>
              </p:nvSpPr>
              <p:spPr>
                <a:xfrm>
                  <a:off x="3310747" y="2872877"/>
                  <a:ext cx="132331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维修工单派发</a:t>
                  </a:r>
                  <a:endPara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pic>
              <p:nvPicPr>
                <p:cNvPr id="543" name="图片 542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069251" y="1991648"/>
                  <a:ext cx="1874525" cy="883553"/>
                </a:xfrm>
                <a:prstGeom prst="rect">
                  <a:avLst/>
                </a:prstGeom>
                <a:no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reflection blurRad="6350" stA="33000" endPos="21000" dir="5400000" sy="-100000" algn="bl" rotWithShape="0"/>
                </a:effectLst>
              </p:spPr>
            </p:pic>
            <p:sp>
              <p:nvSpPr>
                <p:cNvPr id="544" name="文本框 543"/>
                <p:cNvSpPr txBox="1"/>
                <p:nvPr/>
              </p:nvSpPr>
              <p:spPr>
                <a:xfrm>
                  <a:off x="5568956" y="2865796"/>
                  <a:ext cx="132331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仓储备件调拨</a:t>
                  </a:r>
                  <a:endPara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555" name="组合 554"/>
                <p:cNvGrpSpPr/>
                <p:nvPr/>
              </p:nvGrpSpPr>
              <p:grpSpPr>
                <a:xfrm>
                  <a:off x="923510" y="2002487"/>
                  <a:ext cx="1633487" cy="908306"/>
                  <a:chOff x="1047861" y="2496036"/>
                  <a:chExt cx="1633487" cy="908306"/>
                </a:xfrm>
              </p:grpSpPr>
              <p:pic>
                <p:nvPicPr>
                  <p:cNvPr id="546" name="图片 545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047861" y="2496036"/>
                    <a:ext cx="1487346" cy="700823"/>
                  </a:xfrm>
                  <a:prstGeom prst="rect">
                    <a:avLst/>
                  </a:prstGeom>
                  <a:noFill/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>
                    <a:reflection blurRad="6350" stA="33000" endPos="21000" dir="5400000" sy="-100000" algn="bl" rotWithShape="0"/>
                  </a:effectLst>
                </p:spPr>
              </p:pic>
              <p:pic>
                <p:nvPicPr>
                  <p:cNvPr id="537" name="图片 536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1255185" y="2746572"/>
                    <a:ext cx="1426163" cy="657770"/>
                  </a:xfrm>
                  <a:prstGeom prst="rect">
                    <a:avLst/>
                  </a:prstGeom>
                  <a:noFill/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>
                    <a:reflection blurRad="6350" stA="33000" endPos="21000" dir="5400000" sy="-100000" algn="bl" rotWithShape="0"/>
                  </a:effectLst>
                </p:spPr>
              </p:pic>
            </p:grpSp>
            <p:sp>
              <p:nvSpPr>
                <p:cNvPr id="538" name="文本框 537"/>
                <p:cNvSpPr txBox="1"/>
                <p:nvPr/>
              </p:nvSpPr>
              <p:spPr>
                <a:xfrm>
                  <a:off x="1030966" y="2864496"/>
                  <a:ext cx="2119592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巡检异常</a:t>
                  </a:r>
                  <a:r>
                    <a:rPr lang="en-US" altLang="zh-CN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/</a:t>
                  </a:r>
                  <a:r>
                    <a:rPr lang="zh-CN" altLang="en-US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用户问题反馈</a:t>
                  </a:r>
                  <a:endPara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7" name="箭头: 右 546"/>
                <p:cNvSpPr/>
                <p:nvPr/>
              </p:nvSpPr>
              <p:spPr>
                <a:xfrm>
                  <a:off x="4578601" y="2177495"/>
                  <a:ext cx="485182" cy="519166"/>
                </a:xfrm>
                <a:prstGeom prst="rightArrow">
                  <a:avLst>
                    <a:gd name="adj1" fmla="val 50000"/>
                    <a:gd name="adj2" fmla="val 21136"/>
                  </a:avLst>
                </a:prstGeom>
                <a:gradFill flip="none" rotWithShape="1">
                  <a:gsLst>
                    <a:gs pos="42000">
                      <a:srgbClr val="56CCF2">
                        <a:alpha val="0"/>
                      </a:srgbClr>
                    </a:gs>
                    <a:gs pos="100000">
                      <a:srgbClr val="2F80EC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pic>
              <p:nvPicPr>
                <p:cNvPr id="549" name="图片 548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33010" y="1984865"/>
                  <a:ext cx="1937042" cy="890618"/>
                </a:xfrm>
                <a:prstGeom prst="rect">
                  <a:avLst/>
                </a:prstGeom>
                <a:no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reflection blurRad="6350" stA="33000" endPos="21000" dir="5400000" sy="-100000" algn="bl" rotWithShape="0"/>
                </a:effectLst>
              </p:spPr>
            </p:pic>
            <p:sp>
              <p:nvSpPr>
                <p:cNvPr id="550" name="文本框 549"/>
                <p:cNvSpPr txBox="1"/>
                <p:nvPr/>
              </p:nvSpPr>
              <p:spPr>
                <a:xfrm>
                  <a:off x="7803574" y="2879025"/>
                  <a:ext cx="132331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工单审批</a:t>
                  </a:r>
                  <a:endPara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pic>
              <p:nvPicPr>
                <p:cNvPr id="552" name="图片 551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437980" y="1971707"/>
                  <a:ext cx="1939460" cy="914899"/>
                </a:xfrm>
                <a:prstGeom prst="rect">
                  <a:avLst/>
                </a:prstGeom>
                <a:noFill/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reflection blurRad="6350" stA="33000" endPos="21000" dir="5400000" sy="-100000" algn="bl" rotWithShape="0"/>
                </a:effectLst>
              </p:spPr>
            </p:pic>
            <p:sp>
              <p:nvSpPr>
                <p:cNvPr id="553" name="箭头: 右 552"/>
                <p:cNvSpPr/>
                <p:nvPr/>
              </p:nvSpPr>
              <p:spPr>
                <a:xfrm>
                  <a:off x="6717266" y="2176585"/>
                  <a:ext cx="485182" cy="519166"/>
                </a:xfrm>
                <a:prstGeom prst="rightArrow">
                  <a:avLst>
                    <a:gd name="adj1" fmla="val 50000"/>
                    <a:gd name="adj2" fmla="val 21136"/>
                  </a:avLst>
                </a:prstGeom>
                <a:gradFill flip="none" rotWithShape="1">
                  <a:gsLst>
                    <a:gs pos="42000">
                      <a:srgbClr val="56CCF2">
                        <a:alpha val="0"/>
                      </a:srgbClr>
                    </a:gs>
                    <a:gs pos="100000">
                      <a:srgbClr val="2F80EC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4" name="箭头: 右 553"/>
                <p:cNvSpPr/>
                <p:nvPr/>
              </p:nvSpPr>
              <p:spPr>
                <a:xfrm>
                  <a:off x="8943542" y="2224740"/>
                  <a:ext cx="485182" cy="519166"/>
                </a:xfrm>
                <a:prstGeom prst="rightArrow">
                  <a:avLst>
                    <a:gd name="adj1" fmla="val 50000"/>
                    <a:gd name="adj2" fmla="val 21136"/>
                  </a:avLst>
                </a:prstGeom>
                <a:gradFill flip="none" rotWithShape="1">
                  <a:gsLst>
                    <a:gs pos="42000">
                      <a:srgbClr val="56CCF2">
                        <a:alpha val="0"/>
                      </a:srgbClr>
                    </a:gs>
                    <a:gs pos="100000">
                      <a:srgbClr val="2F80EC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8" name="文本框 557"/>
                <p:cNvSpPr txBox="1"/>
                <p:nvPr/>
              </p:nvSpPr>
              <p:spPr>
                <a:xfrm>
                  <a:off x="9838973" y="2850026"/>
                  <a:ext cx="132331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OA</a:t>
                  </a:r>
                  <a:r>
                    <a:rPr lang="zh-CN" altLang="en-US" sz="1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人员考核</a:t>
                  </a:r>
                  <a:endPara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" name="文本框 4"/>
            <p:cNvSpPr txBox="1"/>
            <p:nvPr/>
          </p:nvSpPr>
          <p:spPr>
            <a:xfrm>
              <a:off x="2274742" y="305598"/>
              <a:ext cx="1928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核心应用系统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9" name="图片 18" descr="12.9 LOG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" y="-9012"/>
            <a:ext cx="12328225" cy="6944161"/>
            <a:chOff x="-1" y="-9012"/>
            <a:chExt cx="12328225" cy="6944161"/>
          </a:xfrm>
        </p:grpSpPr>
        <p:pic>
          <p:nvPicPr>
            <p:cNvPr id="32" name="图片 31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730606" y="-2739618"/>
              <a:ext cx="6867012" cy="12328224"/>
            </a:xfrm>
            <a:prstGeom prst="rect">
              <a:avLst/>
            </a:prstGeom>
          </p:spPr>
        </p:pic>
        <p:pic>
          <p:nvPicPr>
            <p:cNvPr id="8" name="图片 7" descr="形状&#10;&#10;AI 生成的内容可能不正确。"/>
            <p:cNvPicPr>
              <a:picLocks noChangeAspect="1"/>
            </p:cNvPicPr>
            <p:nvPr/>
          </p:nvPicPr>
          <p:blipFill>
            <a:blip r:embed="rId2"/>
            <a:srcRect l="64623" r="8807"/>
            <a:stretch>
              <a:fillRect/>
            </a:stretch>
          </p:blipFill>
          <p:spPr>
            <a:xfrm>
              <a:off x="-1" y="3587668"/>
              <a:ext cx="12328225" cy="3347481"/>
            </a:xfrm>
            <a:prstGeom prst="rect">
              <a:avLst/>
            </a:prstGeom>
          </p:spPr>
        </p:pic>
        <p:grpSp>
          <p:nvGrpSpPr>
            <p:cNvPr id="13" name="组合 12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软件产品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1" name="文本框 30"/>
            <p:cNvSpPr txBox="1"/>
            <p:nvPr/>
          </p:nvSpPr>
          <p:spPr>
            <a:xfrm>
              <a:off x="628572" y="2429126"/>
              <a:ext cx="5373207" cy="15139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整合水务业务全领域移动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APP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，提供给领导和具体使用人员远程查看水务生产数据（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GIS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地图、实时监测、业务总览）、重要通告、报警信息、视频监控和设备巡检养护等的信息，实时掌握生产运行关键数据、管网及设备的运行状态，实现设备及异常事件的跟踪、处理及移动办公等功能。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578682" y="1256899"/>
              <a:ext cx="3483646" cy="1016166"/>
              <a:chOff x="578682" y="1307699"/>
              <a:chExt cx="3483646" cy="1016166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578682" y="1307699"/>
                <a:ext cx="3483646" cy="523220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schemeClr val="tx1">
                    <a:alpha val="40000"/>
                  </a:scheme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gradFill>
                      <a:gsLst>
                        <a:gs pos="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智慧水务</a:t>
                </a:r>
                <a:r>
                  <a:rPr lang="en-US" altLang="zh-CN" sz="2800" b="1" dirty="0">
                    <a:gradFill>
                      <a:gsLst>
                        <a:gs pos="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APP</a:t>
                </a:r>
                <a:endParaRPr lang="zh-CN" altLang="en-US" sz="2800" b="1" dirty="0"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578682" y="1800645"/>
                <a:ext cx="348364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gradFill>
                      <a:gsLst>
                        <a:gs pos="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水务业务“掌上”办</a:t>
                </a:r>
                <a:endParaRPr lang="zh-CN" altLang="en-US" sz="2800" b="1" dirty="0"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" name="矩形: 圆角 35"/>
            <p:cNvSpPr/>
            <p:nvPr/>
          </p:nvSpPr>
          <p:spPr>
            <a:xfrm>
              <a:off x="745036" y="4226957"/>
              <a:ext cx="1084634" cy="763245"/>
            </a:xfrm>
            <a:prstGeom prst="roundRect">
              <a:avLst>
                <a:gd name="adj" fmla="val 9314"/>
              </a:avLst>
            </a:prstGeom>
            <a:gradFill>
              <a:gsLst>
                <a:gs pos="0">
                  <a:srgbClr val="56CCF2"/>
                </a:gs>
                <a:gs pos="100000">
                  <a:srgbClr val="2F80EC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: 圆角 36"/>
            <p:cNvSpPr/>
            <p:nvPr/>
          </p:nvSpPr>
          <p:spPr>
            <a:xfrm>
              <a:off x="1986885" y="4226957"/>
              <a:ext cx="1084634" cy="763246"/>
            </a:xfrm>
            <a:prstGeom prst="roundRect">
              <a:avLst>
                <a:gd name="adj" fmla="val 9314"/>
              </a:avLst>
            </a:prstGeom>
            <a:gradFill>
              <a:gsLst>
                <a:gs pos="0">
                  <a:srgbClr val="56CCF2"/>
                </a:gs>
                <a:gs pos="100000">
                  <a:srgbClr val="2F80EC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: 圆角 37"/>
            <p:cNvSpPr/>
            <p:nvPr/>
          </p:nvSpPr>
          <p:spPr>
            <a:xfrm>
              <a:off x="3234896" y="4226957"/>
              <a:ext cx="1084634" cy="763246"/>
            </a:xfrm>
            <a:prstGeom prst="roundRect">
              <a:avLst>
                <a:gd name="adj" fmla="val 9314"/>
              </a:avLst>
            </a:prstGeom>
            <a:gradFill>
              <a:gsLst>
                <a:gs pos="0">
                  <a:srgbClr val="56CCF2"/>
                </a:gs>
                <a:gs pos="100000">
                  <a:srgbClr val="2F80EC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: 圆角 38"/>
            <p:cNvSpPr/>
            <p:nvPr/>
          </p:nvSpPr>
          <p:spPr>
            <a:xfrm>
              <a:off x="4493335" y="4226955"/>
              <a:ext cx="1084634" cy="763247"/>
            </a:xfrm>
            <a:prstGeom prst="roundRect">
              <a:avLst>
                <a:gd name="adj" fmla="val 9314"/>
              </a:avLst>
            </a:prstGeom>
            <a:gradFill>
              <a:gsLst>
                <a:gs pos="0">
                  <a:srgbClr val="56CCF2"/>
                </a:gs>
                <a:gs pos="100000">
                  <a:srgbClr val="2F80EC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67029" y="4304156"/>
              <a:ext cx="10712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实时数据监测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070563" y="4304155"/>
              <a:ext cx="9651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GIS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地图展示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395017" y="4314079"/>
              <a:ext cx="9192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业务概况总览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609142" y="4321411"/>
              <a:ext cx="9192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在线巡检运维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745036" y="5096871"/>
              <a:ext cx="4832933" cy="765582"/>
              <a:chOff x="745036" y="4224621"/>
              <a:chExt cx="4832933" cy="765582"/>
            </a:xfrm>
          </p:grpSpPr>
          <p:sp>
            <p:nvSpPr>
              <p:cNvPr id="42" name="矩形: 圆角 41"/>
              <p:cNvSpPr/>
              <p:nvPr/>
            </p:nvSpPr>
            <p:spPr>
              <a:xfrm>
                <a:off x="745036" y="4224621"/>
                <a:ext cx="1084634" cy="765581"/>
              </a:xfrm>
              <a:prstGeom prst="roundRect">
                <a:avLst>
                  <a:gd name="adj" fmla="val 9314"/>
                </a:avLst>
              </a:prstGeom>
              <a:gradFill>
                <a:gsLst>
                  <a:gs pos="0">
                    <a:srgbClr val="56CCF2"/>
                  </a:gs>
                  <a:gs pos="100000">
                    <a:srgbClr val="2F80E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矩形: 圆角 42"/>
              <p:cNvSpPr/>
              <p:nvPr/>
            </p:nvSpPr>
            <p:spPr>
              <a:xfrm>
                <a:off x="1986885" y="4224621"/>
                <a:ext cx="1084634" cy="765582"/>
              </a:xfrm>
              <a:prstGeom prst="roundRect">
                <a:avLst>
                  <a:gd name="adj" fmla="val 9314"/>
                </a:avLst>
              </a:prstGeom>
              <a:gradFill>
                <a:gsLst>
                  <a:gs pos="0">
                    <a:srgbClr val="56CCF2"/>
                  </a:gs>
                  <a:gs pos="100000">
                    <a:srgbClr val="2F80E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矩形: 圆角 43"/>
              <p:cNvSpPr/>
              <p:nvPr/>
            </p:nvSpPr>
            <p:spPr>
              <a:xfrm>
                <a:off x="3234896" y="4234545"/>
                <a:ext cx="1084634" cy="755658"/>
              </a:xfrm>
              <a:prstGeom prst="roundRect">
                <a:avLst>
                  <a:gd name="adj" fmla="val 9314"/>
                </a:avLst>
              </a:prstGeom>
              <a:gradFill>
                <a:gsLst>
                  <a:gs pos="0">
                    <a:srgbClr val="56CCF2"/>
                  </a:gs>
                  <a:gs pos="100000">
                    <a:srgbClr val="2F80E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矩形: 圆角 44"/>
              <p:cNvSpPr/>
              <p:nvPr/>
            </p:nvSpPr>
            <p:spPr>
              <a:xfrm>
                <a:off x="4493335" y="4234545"/>
                <a:ext cx="1084634" cy="755658"/>
              </a:xfrm>
              <a:prstGeom prst="roundRect">
                <a:avLst>
                  <a:gd name="adj" fmla="val 9314"/>
                </a:avLst>
              </a:prstGeom>
              <a:gradFill>
                <a:gsLst>
                  <a:gs pos="0">
                    <a:srgbClr val="56CCF2"/>
                  </a:gs>
                  <a:gs pos="100000">
                    <a:srgbClr val="2F80E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874205" y="5198308"/>
              <a:ext cx="9192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数据统计分析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2107325" y="5198307"/>
              <a:ext cx="9192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视频监控查看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349263" y="5188474"/>
              <a:ext cx="9192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工单在线处理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4576046" y="5196994"/>
              <a:ext cx="9192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OA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办公管理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7767375" y="1501583"/>
              <a:ext cx="1962120" cy="4002010"/>
              <a:chOff x="7669229" y="1295400"/>
              <a:chExt cx="1723212" cy="3514725"/>
            </a:xfrm>
          </p:grpSpPr>
          <p:sp>
            <p:nvSpPr>
              <p:cNvPr id="7" name="矩形: 圆角 6"/>
              <p:cNvSpPr/>
              <p:nvPr/>
            </p:nvSpPr>
            <p:spPr>
              <a:xfrm>
                <a:off x="7669229" y="1295400"/>
                <a:ext cx="1723212" cy="3514725"/>
              </a:xfrm>
              <a:prstGeom prst="roundRect">
                <a:avLst>
                  <a:gd name="adj" fmla="val 6290"/>
                </a:avLst>
              </a:prstGeom>
              <a:gradFill>
                <a:gsLst>
                  <a:gs pos="0">
                    <a:srgbClr val="56CCF2"/>
                  </a:gs>
                  <a:gs pos="38000">
                    <a:srgbClr val="2F80EC"/>
                  </a:gs>
                </a:gsLst>
                <a:lin ang="5400000" scaled="1"/>
              </a:gradFill>
              <a:ln>
                <a:noFill/>
              </a:ln>
              <a:scene3d>
                <a:camera prst="perspectiveRight" fov="7200000">
                  <a:rot lat="0" lon="20399999" rev="60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4" name="图片 13" descr="图形用户界面, 应用程序, 图标&#10;&#10;AI 生成的内容可能不正确。"/>
              <p:cNvPicPr>
                <a:picLocks noChangeAspect="1"/>
              </p:cNvPicPr>
              <p:nvPr/>
            </p:nvPicPr>
            <p:blipFill>
              <a:blip r:embed="rId3"/>
              <a:srcRect l="2367" t="2059" r="1135"/>
              <a:stretch>
                <a:fillRect/>
              </a:stretch>
            </p:blipFill>
            <p:spPr>
              <a:xfrm>
                <a:off x="7721665" y="1323975"/>
                <a:ext cx="1670776" cy="3486150"/>
              </a:xfrm>
              <a:prstGeom prst="roundRect">
                <a:avLst>
                  <a:gd name="adj" fmla="val 5687"/>
                </a:avLst>
              </a:prstGeom>
              <a:ln>
                <a:solidFill>
                  <a:schemeClr val="bg1">
                    <a:lumMod val="75000"/>
                  </a:schemeClr>
                </a:solidFill>
              </a:ln>
              <a:scene3d>
                <a:camera prst="perspectiveRight" fov="7200000">
                  <a:rot lat="0" lon="20399999" rev="600000"/>
                </a:camera>
                <a:lightRig rig="threePt" dir="t"/>
              </a:scene3d>
            </p:spPr>
          </p:pic>
        </p:grpSp>
        <p:grpSp>
          <p:nvGrpSpPr>
            <p:cNvPr id="20" name="组合 19"/>
            <p:cNvGrpSpPr/>
            <p:nvPr/>
          </p:nvGrpSpPr>
          <p:grpSpPr>
            <a:xfrm>
              <a:off x="8982612" y="1345392"/>
              <a:ext cx="2136573" cy="3767723"/>
              <a:chOff x="8874942" y="462934"/>
              <a:chExt cx="1876424" cy="3308965"/>
            </a:xfrm>
          </p:grpSpPr>
          <p:sp>
            <p:nvSpPr>
              <p:cNvPr id="19" name="矩形: 圆角 18"/>
              <p:cNvSpPr/>
              <p:nvPr/>
            </p:nvSpPr>
            <p:spPr>
              <a:xfrm>
                <a:off x="8913041" y="462934"/>
                <a:ext cx="1838325" cy="3308965"/>
              </a:xfrm>
              <a:prstGeom prst="roundRect">
                <a:avLst>
                  <a:gd name="adj" fmla="val 6290"/>
                </a:avLst>
              </a:prstGeom>
              <a:gradFill>
                <a:gsLst>
                  <a:gs pos="0">
                    <a:srgbClr val="56CCF2"/>
                  </a:gs>
                  <a:gs pos="38000">
                    <a:srgbClr val="2F80EC"/>
                  </a:gs>
                </a:gsLst>
                <a:lin ang="5400000" scaled="1"/>
              </a:gradFill>
              <a:ln>
                <a:noFill/>
              </a:ln>
              <a:scene3d>
                <a:camera prst="perspectiveHeroicExtremeLeftFacing">
                  <a:rot lat="487347" lon="2067641" rev="21000000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8" name="图片 17" descr="图形用户界面, 应用程序, Teams&#10;&#10;AI 生成的内容可能不正确。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74942" y="464828"/>
                <a:ext cx="1838325" cy="3268971"/>
              </a:xfrm>
              <a:prstGeom prst="roundRect">
                <a:avLst>
                  <a:gd name="adj" fmla="val 3455"/>
                </a:avLst>
              </a:prstGeom>
              <a:gradFill>
                <a:gsLst>
                  <a:gs pos="0">
                    <a:srgbClr val="56CCF2"/>
                  </a:gs>
                  <a:gs pos="38000">
                    <a:srgbClr val="2F80EC"/>
                  </a:gs>
                </a:gsLst>
                <a:lin ang="5400000" scaled="1"/>
              </a:gradFill>
              <a:ln>
                <a:solidFill>
                  <a:schemeClr val="bg1">
                    <a:lumMod val="75000"/>
                  </a:schemeClr>
                </a:solidFill>
              </a:ln>
              <a:scene3d>
                <a:camera prst="perspectiveHeroicExtremeLeftFacing">
                  <a:rot lat="487347" lon="2067641" rev="21000000"/>
                </a:camera>
                <a:lightRig rig="threePt" dir="t"/>
              </a:scene3d>
            </p:spPr>
          </p:pic>
        </p:grpSp>
        <p:sp>
          <p:nvSpPr>
            <p:cNvPr id="21" name="椭圆 20"/>
            <p:cNvSpPr/>
            <p:nvPr/>
          </p:nvSpPr>
          <p:spPr>
            <a:xfrm rot="20348488">
              <a:off x="6610866" y="2901607"/>
              <a:ext cx="5478257" cy="923925"/>
            </a:xfrm>
            <a:prstGeom prst="ellipse">
              <a:avLst/>
            </a:prstGeom>
            <a:noFill/>
            <a:ln>
              <a:gradFill>
                <a:gsLst>
                  <a:gs pos="13000">
                    <a:srgbClr val="A7C9F7">
                      <a:alpha val="0"/>
                    </a:srgbClr>
                  </a:gs>
                  <a:gs pos="44000">
                    <a:schemeClr val="accent1">
                      <a:lumMod val="45000"/>
                      <a:lumOff val="55000"/>
                    </a:schemeClr>
                  </a:gs>
                  <a:gs pos="67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7207373" y="3948713"/>
              <a:ext cx="1016189" cy="779300"/>
              <a:chOff x="7079464" y="3713955"/>
              <a:chExt cx="1068578" cy="819476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7187147" y="3713955"/>
                <a:ext cx="819477" cy="819476"/>
              </a:xfrm>
              <a:prstGeom prst="ellipse">
                <a:avLst/>
              </a:prstGeom>
              <a:gradFill flip="none" rotWithShape="1">
                <a:gsLst>
                  <a:gs pos="6000">
                    <a:schemeClr val="accent2"/>
                  </a:gs>
                  <a:gs pos="100000">
                    <a:schemeClr val="accent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7079464" y="3954416"/>
                <a:ext cx="1068578" cy="356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掌上办</a:t>
                </a:r>
                <a:endPara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9025814" y="3398085"/>
              <a:ext cx="1016189" cy="779300"/>
              <a:chOff x="8491337" y="3326091"/>
              <a:chExt cx="1068578" cy="819476"/>
            </a:xfrm>
          </p:grpSpPr>
          <p:sp>
            <p:nvSpPr>
              <p:cNvPr id="84" name="椭圆 83"/>
              <p:cNvSpPr/>
              <p:nvPr/>
            </p:nvSpPr>
            <p:spPr>
              <a:xfrm>
                <a:off x="8615889" y="3326091"/>
                <a:ext cx="819477" cy="819476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56CCF2"/>
                  </a:gs>
                  <a:gs pos="0">
                    <a:srgbClr val="B0E2F8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5" name="文本框 84"/>
              <p:cNvSpPr txBox="1"/>
              <p:nvPr/>
            </p:nvSpPr>
            <p:spPr>
              <a:xfrm>
                <a:off x="8491337" y="3567976"/>
                <a:ext cx="1068578" cy="356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秒响应</a:t>
                </a:r>
                <a:endPara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>
              <a:off x="10463304" y="2701260"/>
              <a:ext cx="1016189" cy="779300"/>
              <a:chOff x="7042848" y="3713955"/>
              <a:chExt cx="1068578" cy="819476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7187147" y="3713955"/>
                <a:ext cx="819477" cy="819476"/>
              </a:xfrm>
              <a:prstGeom prst="ellipse">
                <a:avLst/>
              </a:prstGeom>
              <a:gradFill flip="none" rotWithShape="1">
                <a:gsLst>
                  <a:gs pos="6000">
                    <a:schemeClr val="accent2"/>
                  </a:gs>
                  <a:gs pos="100000">
                    <a:schemeClr val="accent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3" name="文本框 92"/>
              <p:cNvSpPr txBox="1"/>
              <p:nvPr/>
            </p:nvSpPr>
            <p:spPr>
              <a:xfrm>
                <a:off x="7042848" y="3967650"/>
                <a:ext cx="1068578" cy="356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全域通</a:t>
                </a:r>
                <a:endPara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98" name="直接连接符 97"/>
            <p:cNvCxnSpPr/>
            <p:nvPr/>
          </p:nvCxnSpPr>
          <p:spPr>
            <a:xfrm>
              <a:off x="670907" y="2323397"/>
              <a:ext cx="662903" cy="0"/>
            </a:xfrm>
            <a:prstGeom prst="line">
              <a:avLst/>
            </a:prstGeom>
            <a:ln w="38100">
              <a:solidFill>
                <a:srgbClr val="FB86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文本框 99"/>
            <p:cNvSpPr txBox="1"/>
            <p:nvPr/>
          </p:nvSpPr>
          <p:spPr>
            <a:xfrm>
              <a:off x="2274742" y="305598"/>
              <a:ext cx="1928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2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核心应用系统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图片 3" descr="12.9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4853" y="-9012"/>
            <a:ext cx="12343075" cy="6858000"/>
            <a:chOff x="-14853" y="-9012"/>
            <a:chExt cx="12343075" cy="68580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727685" y="-2751550"/>
              <a:ext cx="6858000" cy="12343075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硬件产品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2410730" y="312329"/>
              <a:ext cx="2288598" cy="400110"/>
              <a:chOff x="555349" y="1496386"/>
              <a:chExt cx="2281187" cy="40011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804664" y="1496386"/>
                <a:ext cx="20318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 b="1" kern="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水源地智能终端</a:t>
                </a:r>
                <a:endParaRPr lang="zh-CN" altLang="en-US" sz="20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555349" y="1607929"/>
                <a:ext cx="252360" cy="163753"/>
                <a:chOff x="682007" y="2696573"/>
                <a:chExt cx="252360" cy="163753"/>
              </a:xfrm>
            </p:grpSpPr>
            <p:sp>
              <p:nvSpPr>
                <p:cNvPr id="11" name="等腰三角形 10"/>
                <p:cNvSpPr/>
                <p:nvPr/>
              </p:nvSpPr>
              <p:spPr>
                <a:xfrm rot="5400000">
                  <a:off x="767425" y="2693384"/>
                  <a:ext cx="163753" cy="170131"/>
                </a:xfrm>
                <a:prstGeom prst="triangle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等腰三角形 11"/>
                <p:cNvSpPr/>
                <p:nvPr/>
              </p:nvSpPr>
              <p:spPr>
                <a:xfrm rot="5400000">
                  <a:off x="684671" y="2703849"/>
                  <a:ext cx="136799" cy="142127"/>
                </a:xfrm>
                <a:prstGeom prst="triangle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0" name="任意多边形: 形状 19"/>
            <p:cNvSpPr/>
            <p:nvPr/>
          </p:nvSpPr>
          <p:spPr>
            <a:xfrm rot="5400000" flipH="1">
              <a:off x="319311" y="1591779"/>
              <a:ext cx="3450776" cy="3878646"/>
            </a:xfrm>
            <a:custGeom>
              <a:avLst/>
              <a:gdLst>
                <a:gd name="connsiteX0" fmla="*/ 3084443 w 3084443"/>
                <a:gd name="connsiteY0" fmla="*/ 3466890 h 3466890"/>
                <a:gd name="connsiteX1" fmla="*/ 0 w 3084443"/>
                <a:gd name="connsiteY1" fmla="*/ 3466890 h 3466890"/>
                <a:gd name="connsiteX2" fmla="*/ 69626 w 3084443"/>
                <a:gd name="connsiteY2" fmla="*/ 3285626 h 3466890"/>
                <a:gd name="connsiteX3" fmla="*/ 405747 w 3084443"/>
                <a:gd name="connsiteY3" fmla="*/ 1844168 h 3466890"/>
                <a:gd name="connsiteX4" fmla="*/ 434316 w 3084443"/>
                <a:gd name="connsiteY4" fmla="*/ 157439 h 3466890"/>
                <a:gd name="connsiteX5" fmla="*/ 410205 w 3084443"/>
                <a:gd name="connsiteY5" fmla="*/ 0 h 3466890"/>
                <a:gd name="connsiteX6" fmla="*/ 2674239 w 3084443"/>
                <a:gd name="connsiteY6" fmla="*/ 0 h 3466890"/>
                <a:gd name="connsiteX7" fmla="*/ 2650127 w 3084443"/>
                <a:gd name="connsiteY7" fmla="*/ 157439 h 3466890"/>
                <a:gd name="connsiteX8" fmla="*/ 2678696 w 3084443"/>
                <a:gd name="connsiteY8" fmla="*/ 1844168 h 3466890"/>
                <a:gd name="connsiteX9" fmla="*/ 3014817 w 3084443"/>
                <a:gd name="connsiteY9" fmla="*/ 3285626 h 346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84443" h="3466890">
                  <a:moveTo>
                    <a:pt x="3084443" y="3466890"/>
                  </a:moveTo>
                  <a:lnTo>
                    <a:pt x="0" y="3466890"/>
                  </a:lnTo>
                  <a:lnTo>
                    <a:pt x="69626" y="3285626"/>
                  </a:lnTo>
                  <a:cubicBezTo>
                    <a:pt x="215028" y="2880694"/>
                    <a:pt x="334202" y="2385121"/>
                    <a:pt x="405747" y="1844168"/>
                  </a:cubicBezTo>
                  <a:cubicBezTo>
                    <a:pt x="489217" y="1213056"/>
                    <a:pt x="494030" y="624734"/>
                    <a:pt x="434316" y="157439"/>
                  </a:cubicBezTo>
                  <a:lnTo>
                    <a:pt x="410205" y="0"/>
                  </a:lnTo>
                  <a:lnTo>
                    <a:pt x="2674239" y="0"/>
                  </a:lnTo>
                  <a:lnTo>
                    <a:pt x="2650127" y="157439"/>
                  </a:lnTo>
                  <a:cubicBezTo>
                    <a:pt x="2590414" y="624734"/>
                    <a:pt x="2595227" y="1213056"/>
                    <a:pt x="2678696" y="1844168"/>
                  </a:cubicBezTo>
                  <a:cubicBezTo>
                    <a:pt x="2750241" y="2385121"/>
                    <a:pt x="2869415" y="2880694"/>
                    <a:pt x="3014817" y="328562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3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5400000" scaled="0"/>
              <a:tileRect/>
            </a:gradFill>
            <a:ln>
              <a:gradFill>
                <a:gsLst>
                  <a:gs pos="0">
                    <a:schemeClr val="accent1"/>
                  </a:gs>
                  <a:gs pos="91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/>
            <p:nvPr/>
          </p:nvSpPr>
          <p:spPr>
            <a:xfrm rot="16200000">
              <a:off x="8415561" y="1591779"/>
              <a:ext cx="3450776" cy="3878646"/>
            </a:xfrm>
            <a:custGeom>
              <a:avLst/>
              <a:gdLst>
                <a:gd name="connsiteX0" fmla="*/ 3084443 w 3084443"/>
                <a:gd name="connsiteY0" fmla="*/ 3466890 h 3466890"/>
                <a:gd name="connsiteX1" fmla="*/ 0 w 3084443"/>
                <a:gd name="connsiteY1" fmla="*/ 3466890 h 3466890"/>
                <a:gd name="connsiteX2" fmla="*/ 69626 w 3084443"/>
                <a:gd name="connsiteY2" fmla="*/ 3285626 h 3466890"/>
                <a:gd name="connsiteX3" fmla="*/ 405747 w 3084443"/>
                <a:gd name="connsiteY3" fmla="*/ 1844168 h 3466890"/>
                <a:gd name="connsiteX4" fmla="*/ 434316 w 3084443"/>
                <a:gd name="connsiteY4" fmla="*/ 157439 h 3466890"/>
                <a:gd name="connsiteX5" fmla="*/ 410205 w 3084443"/>
                <a:gd name="connsiteY5" fmla="*/ 0 h 3466890"/>
                <a:gd name="connsiteX6" fmla="*/ 2674239 w 3084443"/>
                <a:gd name="connsiteY6" fmla="*/ 0 h 3466890"/>
                <a:gd name="connsiteX7" fmla="*/ 2650127 w 3084443"/>
                <a:gd name="connsiteY7" fmla="*/ 157439 h 3466890"/>
                <a:gd name="connsiteX8" fmla="*/ 2678696 w 3084443"/>
                <a:gd name="connsiteY8" fmla="*/ 1844168 h 3466890"/>
                <a:gd name="connsiteX9" fmla="*/ 3014817 w 3084443"/>
                <a:gd name="connsiteY9" fmla="*/ 3285626 h 346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84443" h="3466890">
                  <a:moveTo>
                    <a:pt x="3084443" y="3466890"/>
                  </a:moveTo>
                  <a:lnTo>
                    <a:pt x="0" y="3466890"/>
                  </a:lnTo>
                  <a:lnTo>
                    <a:pt x="69626" y="3285626"/>
                  </a:lnTo>
                  <a:cubicBezTo>
                    <a:pt x="215028" y="2880694"/>
                    <a:pt x="334202" y="2385121"/>
                    <a:pt x="405747" y="1844168"/>
                  </a:cubicBezTo>
                  <a:cubicBezTo>
                    <a:pt x="489217" y="1213056"/>
                    <a:pt x="494030" y="624734"/>
                    <a:pt x="434316" y="157439"/>
                  </a:cubicBezTo>
                  <a:lnTo>
                    <a:pt x="410205" y="0"/>
                  </a:lnTo>
                  <a:lnTo>
                    <a:pt x="2674239" y="0"/>
                  </a:lnTo>
                  <a:lnTo>
                    <a:pt x="2650127" y="157439"/>
                  </a:lnTo>
                  <a:cubicBezTo>
                    <a:pt x="2590414" y="624734"/>
                    <a:pt x="2595227" y="1213056"/>
                    <a:pt x="2678696" y="1844168"/>
                  </a:cubicBezTo>
                  <a:cubicBezTo>
                    <a:pt x="2750241" y="2385121"/>
                    <a:pt x="2869415" y="2880694"/>
                    <a:pt x="3014817" y="328562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56CCF2"/>
                </a:gs>
                <a:gs pos="100000">
                  <a:srgbClr val="B0E2F8">
                    <a:alpha val="0"/>
                  </a:srgbClr>
                </a:gs>
              </a:gsLst>
              <a:lin ang="5400000" scaled="0"/>
              <a:tileRect/>
            </a:gradFill>
            <a:ln>
              <a:gradFill>
                <a:gsLst>
                  <a:gs pos="0">
                    <a:srgbClr val="56CCF2"/>
                  </a:gs>
                  <a:gs pos="91000">
                    <a:srgbClr val="B0E2F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1276423" y="2582898"/>
              <a:ext cx="1951458" cy="1601268"/>
              <a:chOff x="1259947" y="2466165"/>
              <a:chExt cx="1951458" cy="1601268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1407145" y="2466165"/>
                <a:ext cx="567026" cy="567026"/>
                <a:chOff x="1373807" y="-3996660"/>
                <a:chExt cx="567026" cy="567026"/>
              </a:xfrm>
            </p:grpSpPr>
            <p:sp>
              <p:nvSpPr>
                <p:cNvPr id="33" name="椭圆 32"/>
                <p:cNvSpPr/>
                <p:nvPr/>
              </p:nvSpPr>
              <p:spPr>
                <a:xfrm>
                  <a:off x="1373807" y="-3996660"/>
                  <a:ext cx="567026" cy="5670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glow rad="63500">
                    <a:schemeClr val="accent1">
                      <a:alpha val="10000"/>
                    </a:schemeClr>
                  </a:glow>
                  <a:outerShdw blurRad="317500" dist="63500" dir="2700000" algn="tl" rotWithShape="0">
                    <a:schemeClr val="accent1">
                      <a:alpha val="3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文本框 33"/>
                <p:cNvSpPr txBox="1"/>
                <p:nvPr/>
              </p:nvSpPr>
              <p:spPr>
                <a:xfrm>
                  <a:off x="1407669" y="-3956475"/>
                  <a:ext cx="511608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>
                    <a:spcBef>
                      <a:spcPts val="100"/>
                    </a:spcBef>
                  </a:pPr>
                  <a:r>
                    <a:rPr lang="zh-CN" altLang="en-US" sz="1200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数据采集</a:t>
                  </a:r>
                  <a:endParaRPr lang="zh-CN" altLang="en-US" sz="1200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2644379" y="2609025"/>
                <a:ext cx="567026" cy="567026"/>
                <a:chOff x="1373807" y="-3996660"/>
                <a:chExt cx="567026" cy="567026"/>
              </a:xfrm>
            </p:grpSpPr>
            <p:sp>
              <p:nvSpPr>
                <p:cNvPr id="31" name="椭圆 30"/>
                <p:cNvSpPr/>
                <p:nvPr/>
              </p:nvSpPr>
              <p:spPr>
                <a:xfrm>
                  <a:off x="1373807" y="-3996660"/>
                  <a:ext cx="567026" cy="5670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glow rad="63500">
                    <a:schemeClr val="accent1">
                      <a:alpha val="10000"/>
                    </a:schemeClr>
                  </a:glow>
                  <a:outerShdw blurRad="317500" dist="63500" dir="2700000" algn="tl" rotWithShape="0">
                    <a:schemeClr val="accent1">
                      <a:alpha val="3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文本框 31"/>
                <p:cNvSpPr txBox="1"/>
                <p:nvPr/>
              </p:nvSpPr>
              <p:spPr>
                <a:xfrm>
                  <a:off x="1411099" y="-3944602"/>
                  <a:ext cx="514048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>
                    <a:spcBef>
                      <a:spcPts val="100"/>
                    </a:spcBef>
                  </a:pPr>
                  <a:r>
                    <a:rPr lang="zh-CN" altLang="en-US" sz="1200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智能控制</a:t>
                  </a:r>
                  <a:endParaRPr lang="zh-CN" altLang="en-US" sz="1200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5" name="组合 24"/>
              <p:cNvGrpSpPr/>
              <p:nvPr/>
            </p:nvGrpSpPr>
            <p:grpSpPr>
              <a:xfrm>
                <a:off x="1920495" y="3096089"/>
                <a:ext cx="572896" cy="567026"/>
                <a:chOff x="1373807" y="-3996660"/>
                <a:chExt cx="572896" cy="567026"/>
              </a:xfrm>
            </p:grpSpPr>
            <p:sp>
              <p:nvSpPr>
                <p:cNvPr id="29" name="椭圆 28"/>
                <p:cNvSpPr/>
                <p:nvPr/>
              </p:nvSpPr>
              <p:spPr>
                <a:xfrm>
                  <a:off x="1373807" y="-3996660"/>
                  <a:ext cx="567026" cy="5670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glow rad="63500">
                    <a:schemeClr val="accent1">
                      <a:alpha val="10000"/>
                    </a:schemeClr>
                  </a:glow>
                  <a:outerShdw blurRad="317500" dist="63500" dir="2700000" algn="tl" rotWithShape="0">
                    <a:schemeClr val="accent1">
                      <a:alpha val="3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文本框 29"/>
                <p:cNvSpPr txBox="1"/>
                <p:nvPr/>
              </p:nvSpPr>
              <p:spPr>
                <a:xfrm>
                  <a:off x="1411099" y="-3943574"/>
                  <a:ext cx="535604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>
                    <a:spcBef>
                      <a:spcPts val="100"/>
                    </a:spcBef>
                  </a:pPr>
                  <a:r>
                    <a:rPr lang="zh-CN" altLang="en-US" sz="1200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云端运维</a:t>
                  </a:r>
                  <a:endParaRPr lang="zh-CN" altLang="en-US" sz="1200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>
                <a:off x="1259947" y="3500407"/>
                <a:ext cx="567026" cy="567026"/>
                <a:chOff x="1373807" y="-3996660"/>
                <a:chExt cx="567026" cy="567026"/>
              </a:xfrm>
            </p:grpSpPr>
            <p:sp>
              <p:nvSpPr>
                <p:cNvPr id="27" name="椭圆 26"/>
                <p:cNvSpPr/>
                <p:nvPr/>
              </p:nvSpPr>
              <p:spPr>
                <a:xfrm>
                  <a:off x="1373807" y="-3996660"/>
                  <a:ext cx="567026" cy="5670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glow rad="63500">
                    <a:schemeClr val="accent1">
                      <a:alpha val="10000"/>
                    </a:schemeClr>
                  </a:glow>
                  <a:outerShdw blurRad="317500" dist="63500" dir="2700000" algn="tl" rotWithShape="0">
                    <a:schemeClr val="accent1">
                      <a:alpha val="3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文本框 27"/>
                <p:cNvSpPr txBox="1"/>
                <p:nvPr/>
              </p:nvSpPr>
              <p:spPr>
                <a:xfrm>
                  <a:off x="1404005" y="-3917525"/>
                  <a:ext cx="502563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>
                    <a:spcBef>
                      <a:spcPts val="100"/>
                    </a:spcBef>
                  </a:pPr>
                  <a:r>
                    <a:rPr lang="zh-CN" altLang="en-US" sz="1200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异常报警</a:t>
                  </a:r>
                  <a:endParaRPr lang="zh-CN" altLang="en-US" sz="1200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5" name="组合 34"/>
            <p:cNvGrpSpPr/>
            <p:nvPr/>
          </p:nvGrpSpPr>
          <p:grpSpPr>
            <a:xfrm>
              <a:off x="9206907" y="2582898"/>
              <a:ext cx="1978363" cy="1623171"/>
              <a:chOff x="8936431" y="2466165"/>
              <a:chExt cx="1978363" cy="1623171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8936431" y="2609025"/>
                <a:ext cx="578137" cy="567026"/>
                <a:chOff x="1373807" y="-3996660"/>
                <a:chExt cx="578137" cy="567026"/>
              </a:xfrm>
            </p:grpSpPr>
            <p:sp>
              <p:nvSpPr>
                <p:cNvPr id="46" name="椭圆 45"/>
                <p:cNvSpPr/>
                <p:nvPr/>
              </p:nvSpPr>
              <p:spPr>
                <a:xfrm>
                  <a:off x="1373807" y="-3996660"/>
                  <a:ext cx="567026" cy="5670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glow rad="63500">
                    <a:schemeClr val="bg1">
                      <a:lumMod val="50000"/>
                      <a:alpha val="10000"/>
                    </a:schemeClr>
                  </a:glow>
                  <a:outerShdw blurRad="317500" dist="63500" dir="2700000" algn="tl" rotWithShape="0">
                    <a:srgbClr val="56CCF2">
                      <a:alpha val="3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文本框 46"/>
                <p:cNvSpPr txBox="1"/>
                <p:nvPr/>
              </p:nvSpPr>
              <p:spPr>
                <a:xfrm>
                  <a:off x="1411100" y="-3947378"/>
                  <a:ext cx="540844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>
                    <a:spcBef>
                      <a:spcPts val="100"/>
                    </a:spcBef>
                  </a:pPr>
                  <a:r>
                    <a:rPr lang="zh-CN" altLang="en-US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图像识别</a:t>
                  </a:r>
                  <a:endPara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7" name="组合 36"/>
              <p:cNvGrpSpPr/>
              <p:nvPr/>
            </p:nvGrpSpPr>
            <p:grpSpPr>
              <a:xfrm>
                <a:off x="10176660" y="2466165"/>
                <a:ext cx="567026" cy="567026"/>
                <a:chOff x="1373807" y="-3996660"/>
                <a:chExt cx="567026" cy="567026"/>
              </a:xfrm>
            </p:grpSpPr>
            <p:sp>
              <p:nvSpPr>
                <p:cNvPr id="44" name="椭圆 43"/>
                <p:cNvSpPr/>
                <p:nvPr/>
              </p:nvSpPr>
              <p:spPr>
                <a:xfrm>
                  <a:off x="1373807" y="-3996660"/>
                  <a:ext cx="567026" cy="5670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glow rad="63500">
                    <a:schemeClr val="bg1">
                      <a:lumMod val="50000"/>
                      <a:alpha val="10000"/>
                    </a:schemeClr>
                  </a:glow>
                  <a:outerShdw blurRad="317500" dist="63500" dir="2700000" algn="tl" rotWithShape="0">
                    <a:srgbClr val="56CCF2">
                      <a:alpha val="3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文本框 44"/>
                <p:cNvSpPr txBox="1"/>
                <p:nvPr/>
              </p:nvSpPr>
              <p:spPr>
                <a:xfrm>
                  <a:off x="1411099" y="-3947378"/>
                  <a:ext cx="529733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>
                    <a:spcBef>
                      <a:spcPts val="100"/>
                    </a:spcBef>
                  </a:pPr>
                  <a:r>
                    <a:rPr lang="zh-CN" altLang="en-US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灾害预警</a:t>
                  </a:r>
                  <a:endPara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>
                <a:off x="9661601" y="3093838"/>
                <a:ext cx="604318" cy="567026"/>
                <a:chOff x="1373807" y="-3996660"/>
                <a:chExt cx="604318" cy="567026"/>
              </a:xfrm>
            </p:grpSpPr>
            <p:sp>
              <p:nvSpPr>
                <p:cNvPr id="42" name="椭圆 41"/>
                <p:cNvSpPr/>
                <p:nvPr/>
              </p:nvSpPr>
              <p:spPr>
                <a:xfrm>
                  <a:off x="1373807" y="-3996660"/>
                  <a:ext cx="567026" cy="5670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glow rad="63500">
                    <a:schemeClr val="bg1">
                      <a:lumMod val="50000"/>
                      <a:alpha val="10000"/>
                    </a:schemeClr>
                  </a:glow>
                  <a:outerShdw blurRad="317500" dist="63500" dir="2700000" algn="tl" rotWithShape="0">
                    <a:srgbClr val="56CCF2">
                      <a:alpha val="3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文本框 42"/>
                <p:cNvSpPr txBox="1"/>
                <p:nvPr/>
              </p:nvSpPr>
              <p:spPr>
                <a:xfrm>
                  <a:off x="1411099" y="-3947378"/>
                  <a:ext cx="567026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>
                    <a:spcBef>
                      <a:spcPts val="100"/>
                    </a:spcBef>
                  </a:pPr>
                  <a:r>
                    <a:rPr lang="zh-CN" altLang="en-US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入侵监测</a:t>
                  </a:r>
                  <a:endPara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10347768" y="3522310"/>
                <a:ext cx="567026" cy="567026"/>
                <a:chOff x="1373807" y="-3996660"/>
                <a:chExt cx="567026" cy="567026"/>
              </a:xfrm>
            </p:grpSpPr>
            <p:sp>
              <p:nvSpPr>
                <p:cNvPr id="40" name="椭圆 39"/>
                <p:cNvSpPr/>
                <p:nvPr/>
              </p:nvSpPr>
              <p:spPr>
                <a:xfrm>
                  <a:off x="1373807" y="-3996660"/>
                  <a:ext cx="567026" cy="5670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glow rad="63500">
                    <a:schemeClr val="bg1">
                      <a:lumMod val="50000"/>
                      <a:alpha val="10000"/>
                    </a:schemeClr>
                  </a:glow>
                  <a:outerShdw blurRad="317500" dist="63500" dir="2700000" algn="tl" rotWithShape="0">
                    <a:srgbClr val="56CCF2">
                      <a:alpha val="3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文本框 40"/>
                <p:cNvSpPr txBox="1"/>
                <p:nvPr/>
              </p:nvSpPr>
              <p:spPr>
                <a:xfrm>
                  <a:off x="1411099" y="-3932962"/>
                  <a:ext cx="529733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>
                    <a:spcBef>
                      <a:spcPts val="100"/>
                    </a:spcBef>
                  </a:pPr>
                  <a:r>
                    <a:rPr lang="zh-CN" altLang="en-US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边缘计算</a:t>
                  </a:r>
                  <a:endPara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48" name="任意多边形: 形状 47"/>
            <p:cNvSpPr/>
            <p:nvPr/>
          </p:nvSpPr>
          <p:spPr>
            <a:xfrm>
              <a:off x="3747101" y="1613208"/>
              <a:ext cx="4730750" cy="3733800"/>
            </a:xfrm>
            <a:custGeom>
              <a:avLst/>
              <a:gdLst>
                <a:gd name="connsiteX0" fmla="*/ 202150 w 4730750"/>
                <a:gd name="connsiteY0" fmla="*/ 0 h 3733800"/>
                <a:gd name="connsiteX1" fmla="*/ 4528600 w 4730750"/>
                <a:gd name="connsiteY1" fmla="*/ 0 h 3733800"/>
                <a:gd name="connsiteX2" fmla="*/ 4632325 w 4730750"/>
                <a:gd name="connsiteY2" fmla="*/ 103725 h 3733800"/>
                <a:gd name="connsiteX3" fmla="*/ 4632325 w 4730750"/>
                <a:gd name="connsiteY3" fmla="*/ 1866900 h 3733800"/>
                <a:gd name="connsiteX4" fmla="*/ 4627025 w 4730750"/>
                <a:gd name="connsiteY4" fmla="*/ 1866900 h 3733800"/>
                <a:gd name="connsiteX5" fmla="*/ 4730750 w 4730750"/>
                <a:gd name="connsiteY5" fmla="*/ 1970625 h 3733800"/>
                <a:gd name="connsiteX6" fmla="*/ 4730750 w 4730750"/>
                <a:gd name="connsiteY6" fmla="*/ 3733800 h 3733800"/>
                <a:gd name="connsiteX7" fmla="*/ 0 w 4730750"/>
                <a:gd name="connsiteY7" fmla="*/ 3733800 h 3733800"/>
                <a:gd name="connsiteX8" fmla="*/ 0 w 4730750"/>
                <a:gd name="connsiteY8" fmla="*/ 1970625 h 3733800"/>
                <a:gd name="connsiteX9" fmla="*/ 103725 w 4730750"/>
                <a:gd name="connsiteY9" fmla="*/ 1866900 h 3733800"/>
                <a:gd name="connsiteX10" fmla="*/ 98425 w 4730750"/>
                <a:gd name="connsiteY10" fmla="*/ 1866900 h 3733800"/>
                <a:gd name="connsiteX11" fmla="*/ 98425 w 4730750"/>
                <a:gd name="connsiteY11" fmla="*/ 103725 h 3733800"/>
                <a:gd name="connsiteX0-1" fmla="*/ 202150 w 4730750"/>
                <a:gd name="connsiteY0-2" fmla="*/ 0 h 3733800"/>
                <a:gd name="connsiteX1-3" fmla="*/ 4528600 w 4730750"/>
                <a:gd name="connsiteY1-4" fmla="*/ 0 h 3733800"/>
                <a:gd name="connsiteX2-5" fmla="*/ 4632325 w 4730750"/>
                <a:gd name="connsiteY2-6" fmla="*/ 103725 h 3733800"/>
                <a:gd name="connsiteX3-7" fmla="*/ 4632325 w 4730750"/>
                <a:gd name="connsiteY3-8" fmla="*/ 1866900 h 3733800"/>
                <a:gd name="connsiteX4-9" fmla="*/ 4665125 w 4730750"/>
                <a:gd name="connsiteY4-10" fmla="*/ 1805940 h 3733800"/>
                <a:gd name="connsiteX5-11" fmla="*/ 4730750 w 4730750"/>
                <a:gd name="connsiteY5-12" fmla="*/ 1970625 h 3733800"/>
                <a:gd name="connsiteX6-13" fmla="*/ 4730750 w 4730750"/>
                <a:gd name="connsiteY6-14" fmla="*/ 3733800 h 3733800"/>
                <a:gd name="connsiteX7-15" fmla="*/ 0 w 4730750"/>
                <a:gd name="connsiteY7-16" fmla="*/ 3733800 h 3733800"/>
                <a:gd name="connsiteX8-17" fmla="*/ 0 w 4730750"/>
                <a:gd name="connsiteY8-18" fmla="*/ 1970625 h 3733800"/>
                <a:gd name="connsiteX9-19" fmla="*/ 103725 w 4730750"/>
                <a:gd name="connsiteY9-20" fmla="*/ 1866900 h 3733800"/>
                <a:gd name="connsiteX10-21" fmla="*/ 98425 w 4730750"/>
                <a:gd name="connsiteY10-22" fmla="*/ 1866900 h 3733800"/>
                <a:gd name="connsiteX11-23" fmla="*/ 98425 w 4730750"/>
                <a:gd name="connsiteY11-24" fmla="*/ 103725 h 3733800"/>
                <a:gd name="connsiteX12" fmla="*/ 202150 w 4730750"/>
                <a:gd name="connsiteY12" fmla="*/ 0 h 3733800"/>
                <a:gd name="connsiteX0-25" fmla="*/ 202150 w 4730750"/>
                <a:gd name="connsiteY0-26" fmla="*/ 0 h 3733800"/>
                <a:gd name="connsiteX1-27" fmla="*/ 4528600 w 4730750"/>
                <a:gd name="connsiteY1-28" fmla="*/ 0 h 3733800"/>
                <a:gd name="connsiteX2-29" fmla="*/ 4632325 w 4730750"/>
                <a:gd name="connsiteY2-30" fmla="*/ 103725 h 3733800"/>
                <a:gd name="connsiteX3-31" fmla="*/ 4632325 w 4730750"/>
                <a:gd name="connsiteY3-32" fmla="*/ 1866900 h 3733800"/>
                <a:gd name="connsiteX4-33" fmla="*/ 4730750 w 4730750"/>
                <a:gd name="connsiteY4-34" fmla="*/ 1970625 h 3733800"/>
                <a:gd name="connsiteX5-35" fmla="*/ 4730750 w 4730750"/>
                <a:gd name="connsiteY5-36" fmla="*/ 3733800 h 3733800"/>
                <a:gd name="connsiteX6-37" fmla="*/ 0 w 4730750"/>
                <a:gd name="connsiteY6-38" fmla="*/ 3733800 h 3733800"/>
                <a:gd name="connsiteX7-39" fmla="*/ 0 w 4730750"/>
                <a:gd name="connsiteY7-40" fmla="*/ 1970625 h 3733800"/>
                <a:gd name="connsiteX8-41" fmla="*/ 103725 w 4730750"/>
                <a:gd name="connsiteY8-42" fmla="*/ 1866900 h 3733800"/>
                <a:gd name="connsiteX9-43" fmla="*/ 98425 w 4730750"/>
                <a:gd name="connsiteY9-44" fmla="*/ 1866900 h 3733800"/>
                <a:gd name="connsiteX10-45" fmla="*/ 98425 w 4730750"/>
                <a:gd name="connsiteY10-46" fmla="*/ 103725 h 3733800"/>
                <a:gd name="connsiteX11-47" fmla="*/ 202150 w 4730750"/>
                <a:gd name="connsiteY11-48" fmla="*/ 0 h 3733800"/>
                <a:gd name="connsiteX0-49" fmla="*/ 202150 w 4730750"/>
                <a:gd name="connsiteY0-50" fmla="*/ 0 h 3733800"/>
                <a:gd name="connsiteX1-51" fmla="*/ 4528600 w 4730750"/>
                <a:gd name="connsiteY1-52" fmla="*/ 0 h 3733800"/>
                <a:gd name="connsiteX2-53" fmla="*/ 4632325 w 4730750"/>
                <a:gd name="connsiteY2-54" fmla="*/ 103725 h 3733800"/>
                <a:gd name="connsiteX3-55" fmla="*/ 4632325 w 4730750"/>
                <a:gd name="connsiteY3-56" fmla="*/ 1866900 h 3733800"/>
                <a:gd name="connsiteX4-57" fmla="*/ 4730750 w 4730750"/>
                <a:gd name="connsiteY4-58" fmla="*/ 1970625 h 3733800"/>
                <a:gd name="connsiteX5-59" fmla="*/ 4730750 w 4730750"/>
                <a:gd name="connsiteY5-60" fmla="*/ 3733800 h 3733800"/>
                <a:gd name="connsiteX6-61" fmla="*/ 0 w 4730750"/>
                <a:gd name="connsiteY6-62" fmla="*/ 3733800 h 3733800"/>
                <a:gd name="connsiteX7-63" fmla="*/ 0 w 4730750"/>
                <a:gd name="connsiteY7-64" fmla="*/ 1970625 h 3733800"/>
                <a:gd name="connsiteX8-65" fmla="*/ 103725 w 4730750"/>
                <a:gd name="connsiteY8-66" fmla="*/ 1866900 h 3733800"/>
                <a:gd name="connsiteX9-67" fmla="*/ 98425 w 4730750"/>
                <a:gd name="connsiteY9-68" fmla="*/ 1960245 h 3733800"/>
                <a:gd name="connsiteX10-69" fmla="*/ 98425 w 4730750"/>
                <a:gd name="connsiteY10-70" fmla="*/ 103725 h 3733800"/>
                <a:gd name="connsiteX11-71" fmla="*/ 202150 w 4730750"/>
                <a:gd name="connsiteY11-72" fmla="*/ 0 h 3733800"/>
                <a:gd name="connsiteX0-73" fmla="*/ 202150 w 4730750"/>
                <a:gd name="connsiteY0-74" fmla="*/ 0 h 3733800"/>
                <a:gd name="connsiteX1-75" fmla="*/ 4528600 w 4730750"/>
                <a:gd name="connsiteY1-76" fmla="*/ 0 h 3733800"/>
                <a:gd name="connsiteX2-77" fmla="*/ 4632325 w 4730750"/>
                <a:gd name="connsiteY2-78" fmla="*/ 103725 h 3733800"/>
                <a:gd name="connsiteX3-79" fmla="*/ 4632325 w 4730750"/>
                <a:gd name="connsiteY3-80" fmla="*/ 1866900 h 3733800"/>
                <a:gd name="connsiteX4-81" fmla="*/ 4730750 w 4730750"/>
                <a:gd name="connsiteY4-82" fmla="*/ 1970625 h 3733800"/>
                <a:gd name="connsiteX5-83" fmla="*/ 4730750 w 4730750"/>
                <a:gd name="connsiteY5-84" fmla="*/ 3733800 h 3733800"/>
                <a:gd name="connsiteX6-85" fmla="*/ 0 w 4730750"/>
                <a:gd name="connsiteY6-86" fmla="*/ 3733800 h 3733800"/>
                <a:gd name="connsiteX7-87" fmla="*/ 0 w 4730750"/>
                <a:gd name="connsiteY7-88" fmla="*/ 1970625 h 3733800"/>
                <a:gd name="connsiteX8-89" fmla="*/ 103725 w 4730750"/>
                <a:gd name="connsiteY8-90" fmla="*/ 1866900 h 3733800"/>
                <a:gd name="connsiteX9-91" fmla="*/ 98425 w 4730750"/>
                <a:gd name="connsiteY9-92" fmla="*/ 103725 h 3733800"/>
                <a:gd name="connsiteX10-93" fmla="*/ 202150 w 4730750"/>
                <a:gd name="connsiteY10-94" fmla="*/ 0 h 37338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4730750" h="3733800">
                  <a:moveTo>
                    <a:pt x="202150" y="0"/>
                  </a:moveTo>
                  <a:lnTo>
                    <a:pt x="4528600" y="0"/>
                  </a:lnTo>
                  <a:lnTo>
                    <a:pt x="4632325" y="103725"/>
                  </a:lnTo>
                  <a:lnTo>
                    <a:pt x="4632325" y="1866900"/>
                  </a:lnTo>
                  <a:lnTo>
                    <a:pt x="4730750" y="1970625"/>
                  </a:lnTo>
                  <a:lnTo>
                    <a:pt x="4730750" y="3733800"/>
                  </a:lnTo>
                  <a:lnTo>
                    <a:pt x="0" y="3733800"/>
                  </a:lnTo>
                  <a:lnTo>
                    <a:pt x="0" y="1970625"/>
                  </a:lnTo>
                  <a:lnTo>
                    <a:pt x="103725" y="1866900"/>
                  </a:lnTo>
                  <a:cubicBezTo>
                    <a:pt x="101958" y="1279175"/>
                    <a:pt x="100192" y="691450"/>
                    <a:pt x="98425" y="103725"/>
                  </a:cubicBezTo>
                  <a:lnTo>
                    <a:pt x="202150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4002687" y="2125998"/>
              <a:ext cx="2124075" cy="563399"/>
            </a:xfrm>
            <a:custGeom>
              <a:avLst/>
              <a:gdLst>
                <a:gd name="connsiteX0" fmla="*/ 1367067 w 3571942"/>
                <a:gd name="connsiteY0" fmla="*/ 0 h 947437"/>
                <a:gd name="connsiteX1" fmla="*/ 1367067 w 3571942"/>
                <a:gd name="connsiteY1" fmla="*/ 470987 h 947437"/>
                <a:gd name="connsiteX2" fmla="*/ 3571942 w 3571942"/>
                <a:gd name="connsiteY2" fmla="*/ 470987 h 947437"/>
                <a:gd name="connsiteX3" fmla="*/ 3571942 w 3571942"/>
                <a:gd name="connsiteY3" fmla="*/ 947437 h 947437"/>
                <a:gd name="connsiteX4" fmla="*/ 7930 w 3571942"/>
                <a:gd name="connsiteY4" fmla="*/ 947437 h 947437"/>
                <a:gd name="connsiteX5" fmla="*/ 0 w 3571942"/>
                <a:gd name="connsiteY5" fmla="*/ 941973 h 947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71942" h="947437">
                  <a:moveTo>
                    <a:pt x="1367067" y="0"/>
                  </a:moveTo>
                  <a:lnTo>
                    <a:pt x="1367067" y="470987"/>
                  </a:lnTo>
                  <a:lnTo>
                    <a:pt x="3571942" y="470987"/>
                  </a:lnTo>
                  <a:lnTo>
                    <a:pt x="3571942" y="947437"/>
                  </a:lnTo>
                  <a:lnTo>
                    <a:pt x="7930" y="947437"/>
                  </a:lnTo>
                  <a:lnTo>
                    <a:pt x="0" y="941973"/>
                  </a:lnTo>
                  <a:close/>
                </a:path>
              </a:pathLst>
            </a:custGeom>
            <a:gradFill flip="none" rotWithShape="1">
              <a:gsLst>
                <a:gs pos="17000">
                  <a:schemeClr val="accent1">
                    <a:alpha val="5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0" scaled="0"/>
              <a:tileRect/>
            </a:gradFill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340951" y="2385759"/>
              <a:ext cx="1415772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水情监测终端</a:t>
              </a:r>
              <a:endPara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任意多边形: 形状 50"/>
            <p:cNvSpPr/>
            <p:nvPr/>
          </p:nvSpPr>
          <p:spPr>
            <a:xfrm flipH="1" flipV="1">
              <a:off x="6066440" y="2416521"/>
              <a:ext cx="2124075" cy="563399"/>
            </a:xfrm>
            <a:custGeom>
              <a:avLst/>
              <a:gdLst>
                <a:gd name="connsiteX0" fmla="*/ 1367067 w 3571942"/>
                <a:gd name="connsiteY0" fmla="*/ 0 h 947437"/>
                <a:gd name="connsiteX1" fmla="*/ 1367067 w 3571942"/>
                <a:gd name="connsiteY1" fmla="*/ 470987 h 947437"/>
                <a:gd name="connsiteX2" fmla="*/ 3571942 w 3571942"/>
                <a:gd name="connsiteY2" fmla="*/ 470987 h 947437"/>
                <a:gd name="connsiteX3" fmla="*/ 3571942 w 3571942"/>
                <a:gd name="connsiteY3" fmla="*/ 947437 h 947437"/>
                <a:gd name="connsiteX4" fmla="*/ 7930 w 3571942"/>
                <a:gd name="connsiteY4" fmla="*/ 947437 h 947437"/>
                <a:gd name="connsiteX5" fmla="*/ 0 w 3571942"/>
                <a:gd name="connsiteY5" fmla="*/ 941973 h 947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71942" h="947437">
                  <a:moveTo>
                    <a:pt x="1367067" y="0"/>
                  </a:moveTo>
                  <a:lnTo>
                    <a:pt x="1367067" y="470987"/>
                  </a:lnTo>
                  <a:lnTo>
                    <a:pt x="3571942" y="470987"/>
                  </a:lnTo>
                  <a:lnTo>
                    <a:pt x="3571942" y="947437"/>
                  </a:lnTo>
                  <a:lnTo>
                    <a:pt x="7930" y="947437"/>
                  </a:lnTo>
                  <a:lnTo>
                    <a:pt x="0" y="941973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56CCF2">
                    <a:alpha val="50000"/>
                    <a:lumMod val="95000"/>
                  </a:srgbClr>
                </a:gs>
                <a:gs pos="90000">
                  <a:srgbClr val="B0E2F8">
                    <a:alpha val="0"/>
                  </a:srgbClr>
                </a:gs>
              </a:gsLst>
              <a:lin ang="0" scaled="0"/>
              <a:tileRect/>
            </a:gradFill>
            <a:ln>
              <a:gradFill>
                <a:gsLst>
                  <a:gs pos="0">
                    <a:srgbClr val="56CCF2"/>
                  </a:gs>
                  <a:gs pos="100000">
                    <a:srgbClr val="B0E2F8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 flipH="1">
              <a:off x="6577616" y="2383158"/>
              <a:ext cx="1229824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56CC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AI</a:t>
              </a:r>
              <a:r>
                <a:rPr lang="zh-CN" altLang="en-US" sz="1600" b="1" dirty="0">
                  <a:solidFill>
                    <a:srgbClr val="56CC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识别终端</a:t>
              </a:r>
              <a:endParaRPr lang="zh-CN" altLang="en-US" sz="1600" b="1" dirty="0">
                <a:solidFill>
                  <a:srgbClr val="56CCF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6112476" y="2606743"/>
              <a:ext cx="0" cy="2661706"/>
            </a:xfrm>
            <a:prstGeom prst="line">
              <a:avLst/>
            </a:prstGeom>
            <a:ln w="12700">
              <a:gradFill>
                <a:gsLst>
                  <a:gs pos="63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/>
            <p:cNvSpPr txBox="1"/>
            <p:nvPr/>
          </p:nvSpPr>
          <p:spPr>
            <a:xfrm>
              <a:off x="4023326" y="2952272"/>
              <a:ext cx="1871961" cy="521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雨量、水位、水质、进出口压力、流量监测。</a:t>
              </a:r>
              <a:endPara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048402" y="4399910"/>
              <a:ext cx="1733917" cy="5213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水泵、阀门远程、自动控制。</a:t>
              </a:r>
              <a:endPara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015928" y="3549709"/>
              <a:ext cx="1742507" cy="7983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水泵启停状态、运行时间、工作电流、工作电压、电能等电参数监测。</a:t>
              </a:r>
              <a:endPara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068819" y="5028385"/>
              <a:ext cx="1558119" cy="2443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异常状态自动报警。</a:t>
              </a:r>
              <a:endPara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414507" y="3131382"/>
              <a:ext cx="1741505" cy="4244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b="1" dirty="0">
                  <a:solidFill>
                    <a:srgbClr val="56CC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行为识别</a:t>
              </a:r>
              <a:r>
                <a:rPr lang="zh-CN" altLang="en-US" sz="1200" dirty="0">
                  <a:solidFill>
                    <a:srgbClr val="56CC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：识别非法排污、垃圾倾倒。</a:t>
              </a:r>
              <a:endParaRPr lang="zh-CN" altLang="en-US" sz="1200" dirty="0">
                <a:solidFill>
                  <a:srgbClr val="56CCF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1565881" y="5434049"/>
              <a:ext cx="2717800" cy="571172"/>
              <a:chOff x="2092325" y="-1564481"/>
              <a:chExt cx="2717800" cy="571172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2092325" y="-1410447"/>
                <a:ext cx="2717800" cy="417138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alpha val="10000"/>
                    </a:schemeClr>
                  </a:gs>
                  <a:gs pos="0">
                    <a:schemeClr val="accent1">
                      <a:alpha val="0"/>
                    </a:schemeClr>
                  </a:gs>
                </a:gsLst>
                <a:lin ang="5400000" scaled="0"/>
                <a:tileRect/>
              </a:gradFill>
              <a:ln>
                <a:gradFill>
                  <a:gsLst>
                    <a:gs pos="99000">
                      <a:schemeClr val="accent1"/>
                    </a:gs>
                    <a:gs pos="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2092325" y="-1487464"/>
                <a:ext cx="2717800" cy="417138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alpha val="40000"/>
                    </a:schemeClr>
                  </a:gs>
                  <a:gs pos="0">
                    <a:schemeClr val="accent1">
                      <a:alpha val="0"/>
                    </a:schemeClr>
                  </a:gs>
                </a:gsLst>
                <a:lin ang="5400000" scaled="0"/>
                <a:tileRect/>
              </a:gradFill>
              <a:ln>
                <a:gradFill>
                  <a:gsLst>
                    <a:gs pos="99000">
                      <a:schemeClr val="accent1"/>
                    </a:gs>
                    <a:gs pos="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2092325" y="-1564481"/>
                <a:ext cx="2717800" cy="417138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alpha val="70000"/>
                    </a:schemeClr>
                  </a:gs>
                  <a:gs pos="0">
                    <a:schemeClr val="accent1">
                      <a:alpha val="0"/>
                    </a:schemeClr>
                  </a:gs>
                </a:gsLst>
                <a:lin ang="5400000" scaled="0"/>
                <a:tileRect/>
              </a:gradFill>
              <a:ln>
                <a:gradFill>
                  <a:gsLst>
                    <a:gs pos="99000">
                      <a:schemeClr val="accent1"/>
                    </a:gs>
                    <a:gs pos="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7941271" y="5434049"/>
              <a:ext cx="2717800" cy="571172"/>
              <a:chOff x="2092325" y="-1564481"/>
              <a:chExt cx="2717800" cy="571172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2092325" y="-1410447"/>
                <a:ext cx="2717800" cy="41713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56CCF2">
                      <a:alpha val="10000"/>
                    </a:srgbClr>
                  </a:gs>
                  <a:gs pos="0">
                    <a:srgbClr val="B0E2F8">
                      <a:alpha val="0"/>
                    </a:srgbClr>
                  </a:gs>
                </a:gsLst>
                <a:lin ang="5400000" scaled="0"/>
                <a:tileRect/>
              </a:gradFill>
              <a:ln>
                <a:gradFill>
                  <a:gsLst>
                    <a:gs pos="99000">
                      <a:srgbClr val="56CCF2"/>
                    </a:gs>
                    <a:gs pos="39000">
                      <a:srgbClr val="B0E2F8">
                        <a:alpha val="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2092325" y="-1487464"/>
                <a:ext cx="2717800" cy="41713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56CCF2">
                      <a:alpha val="40000"/>
                    </a:srgbClr>
                  </a:gs>
                  <a:gs pos="0">
                    <a:srgbClr val="B0E2F8">
                      <a:alpha val="0"/>
                    </a:srgbClr>
                  </a:gs>
                </a:gsLst>
                <a:lin ang="5400000" scaled="0"/>
                <a:tileRect/>
              </a:gradFill>
              <a:ln>
                <a:gradFill>
                  <a:gsLst>
                    <a:gs pos="99000">
                      <a:srgbClr val="56CCF2"/>
                    </a:gs>
                    <a:gs pos="39000">
                      <a:srgbClr val="B0E2F8">
                        <a:alpha val="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2092325" y="-1564481"/>
                <a:ext cx="2717800" cy="41713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56CCF2">
                      <a:alpha val="70000"/>
                    </a:srgbClr>
                  </a:gs>
                  <a:gs pos="0">
                    <a:srgbClr val="B0E2F8">
                      <a:alpha val="0"/>
                    </a:srgbClr>
                  </a:gs>
                </a:gsLst>
                <a:lin ang="5400000" scaled="0"/>
                <a:tileRect/>
              </a:gradFill>
              <a:ln>
                <a:gradFill>
                  <a:gsLst>
                    <a:gs pos="99000">
                      <a:srgbClr val="56CCF2"/>
                    </a:gs>
                    <a:gs pos="39000">
                      <a:srgbClr val="B0E2F8">
                        <a:alpha val="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78" name="椭圆 77"/>
            <p:cNvSpPr/>
            <p:nvPr/>
          </p:nvSpPr>
          <p:spPr>
            <a:xfrm>
              <a:off x="747520" y="5407968"/>
              <a:ext cx="10729913" cy="920044"/>
            </a:xfrm>
            <a:prstGeom prst="ellipse">
              <a:avLst/>
            </a:prstGeom>
            <a:noFill/>
            <a:ln w="28575">
              <a:gradFill>
                <a:gsLst>
                  <a:gs pos="99000">
                    <a:schemeClr val="accent1"/>
                  </a:gs>
                  <a:gs pos="18000">
                    <a:schemeClr val="accent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17" name="图片 16" descr="图片包含 文本&#10;&#10;AI 生成的内容可能不正确。"/>
            <p:cNvPicPr>
              <a:picLocks noChangeAspect="1"/>
            </p:cNvPicPr>
            <p:nvPr/>
          </p:nvPicPr>
          <p:blipFill>
            <a:blip r:embed="rId2"/>
            <a:srcRect l="27477" t="24188" r="24865" b="28289"/>
            <a:stretch>
              <a:fillRect/>
            </a:stretch>
          </p:blipFill>
          <p:spPr>
            <a:xfrm>
              <a:off x="2042553" y="4452187"/>
              <a:ext cx="1644434" cy="1229839"/>
            </a:xfrm>
            <a:prstGeom prst="rect">
              <a:avLst/>
            </a:prstGeom>
          </p:spPr>
        </p:pic>
        <p:pic>
          <p:nvPicPr>
            <p:cNvPr id="19" name="图片 18" descr="图片包含 游戏机, 梳子&#10;&#10;AI 生成的内容可能不正确。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00631" y="4212829"/>
              <a:ext cx="2095864" cy="1571899"/>
            </a:xfrm>
            <a:prstGeom prst="rect">
              <a:avLst/>
            </a:prstGeom>
          </p:spPr>
        </p:pic>
        <p:sp>
          <p:nvSpPr>
            <p:cNvPr id="90" name="文本框 89"/>
            <p:cNvSpPr txBox="1"/>
            <p:nvPr/>
          </p:nvSpPr>
          <p:spPr>
            <a:xfrm>
              <a:off x="6414507" y="3646685"/>
              <a:ext cx="1741505" cy="6460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b="1" dirty="0">
                  <a:solidFill>
                    <a:srgbClr val="56CC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漂浮物识别</a:t>
              </a:r>
              <a:r>
                <a:rPr lang="zh-CN" altLang="en-US" sz="1200" dirty="0">
                  <a:solidFill>
                    <a:srgbClr val="56CC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：识别水体中的浮游生物、鱼类等，评估生态健康状态。</a:t>
              </a:r>
              <a:endParaRPr lang="zh-CN" altLang="en-US" sz="1200" dirty="0">
                <a:solidFill>
                  <a:srgbClr val="56CCF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6385801" y="4399910"/>
              <a:ext cx="1741505" cy="6481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b="1" dirty="0">
                  <a:solidFill>
                    <a:srgbClr val="56CC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灾害预警</a:t>
              </a:r>
              <a:r>
                <a:rPr lang="zh-CN" altLang="en-US" sz="1200" dirty="0">
                  <a:solidFill>
                    <a:srgbClr val="56CC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：</a:t>
              </a:r>
              <a:r>
                <a:rPr lang="zh-CN" altLang="en-US" sz="1200" dirty="0">
                  <a:solidFill>
                    <a:srgbClr val="56CC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结合气象数据和</a:t>
              </a:r>
              <a:r>
                <a:rPr lang="en-US" altLang="zh-CN" sz="1200" dirty="0">
                  <a:solidFill>
                    <a:srgbClr val="56CC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CN" altLang="en-US" sz="1200" dirty="0">
                  <a:solidFill>
                    <a:srgbClr val="56CC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算法，预测洪水或干旱对水源地的影响。</a:t>
              </a:r>
              <a:endParaRPr lang="zh-CN" altLang="en-US" sz="1200" dirty="0">
                <a:solidFill>
                  <a:srgbClr val="56CCF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14" name="图片 13" descr="12.9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" y="-3131"/>
            <a:ext cx="12343075" cy="7395363"/>
            <a:chOff x="-1" y="-3131"/>
            <a:chExt cx="12343075" cy="7395363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742537" y="-2745669"/>
              <a:ext cx="6858000" cy="12343075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硬件产品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1" name="椭圆 20"/>
            <p:cNvSpPr/>
            <p:nvPr/>
          </p:nvSpPr>
          <p:spPr>
            <a:xfrm>
              <a:off x="4351205" y="3208237"/>
              <a:ext cx="3568700" cy="35687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>
                <a:gd name="connsiteX0" fmla="*/ 2196083 w 12192000"/>
                <a:gd name="connsiteY0" fmla="*/ 0 h 6858000"/>
                <a:gd name="connsiteX1" fmla="*/ 9995917 w 12192000"/>
                <a:gd name="connsiteY1" fmla="*/ 0 h 6858000"/>
                <a:gd name="connsiteX2" fmla="*/ 10130864 w 12192000"/>
                <a:gd name="connsiteY2" fmla="*/ 95963 h 6858000"/>
                <a:gd name="connsiteX3" fmla="*/ 12174698 w 12192000"/>
                <a:gd name="connsiteY3" fmla="*/ 2576255 h 6858000"/>
                <a:gd name="connsiteX4" fmla="*/ 12192000 w 12192000"/>
                <a:gd name="connsiteY4" fmla="*/ 2614526 h 6858000"/>
                <a:gd name="connsiteX5" fmla="*/ 12192000 w 12192000"/>
                <a:gd name="connsiteY5" fmla="*/ 6858000 h 6858000"/>
                <a:gd name="connsiteX6" fmla="*/ 10528589 w 12192000"/>
                <a:gd name="connsiteY6" fmla="*/ 6858000 h 6858000"/>
                <a:gd name="connsiteX7" fmla="*/ 10585286 w 12192000"/>
                <a:gd name="connsiteY7" fmla="*/ 6658341 h 6858000"/>
                <a:gd name="connsiteX8" fmla="*/ 10731215 w 12192000"/>
                <a:gd name="connsiteY8" fmla="*/ 5499928 h 6858000"/>
                <a:gd name="connsiteX9" fmla="*/ 6096000 w 12192000"/>
                <a:gd name="connsiteY9" fmla="*/ 864713 h 6858000"/>
                <a:gd name="connsiteX10" fmla="*/ 1460785 w 12192000"/>
                <a:gd name="connsiteY10" fmla="*/ 5499928 h 6858000"/>
                <a:gd name="connsiteX11" fmla="*/ 1606714 w 12192000"/>
                <a:gd name="connsiteY11" fmla="*/ 6658341 h 6858000"/>
                <a:gd name="connsiteX12" fmla="*/ 1663411 w 12192000"/>
                <a:gd name="connsiteY12" fmla="*/ 6858000 h 6858000"/>
                <a:gd name="connsiteX13" fmla="*/ 0 w 12192000"/>
                <a:gd name="connsiteY13" fmla="*/ 6858000 h 6858000"/>
                <a:gd name="connsiteX14" fmla="*/ 0 w 12192000"/>
                <a:gd name="connsiteY14" fmla="*/ 2614526 h 6858000"/>
                <a:gd name="connsiteX15" fmla="*/ 17302 w 12192000"/>
                <a:gd name="connsiteY15" fmla="*/ 2576255 h 6858000"/>
                <a:gd name="connsiteX16" fmla="*/ 2061137 w 12192000"/>
                <a:gd name="connsiteY16" fmla="*/ 9596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192000" h="6858000">
                  <a:moveTo>
                    <a:pt x="2196083" y="0"/>
                  </a:moveTo>
                  <a:lnTo>
                    <a:pt x="9995917" y="0"/>
                  </a:lnTo>
                  <a:lnTo>
                    <a:pt x="10130864" y="95963"/>
                  </a:lnTo>
                  <a:cubicBezTo>
                    <a:pt x="10996353" y="743223"/>
                    <a:pt x="11701171" y="1593527"/>
                    <a:pt x="12174698" y="2576255"/>
                  </a:cubicBezTo>
                  <a:lnTo>
                    <a:pt x="12192000" y="2614526"/>
                  </a:lnTo>
                  <a:lnTo>
                    <a:pt x="12192000" y="6858000"/>
                  </a:lnTo>
                  <a:lnTo>
                    <a:pt x="10528589" y="6858000"/>
                  </a:lnTo>
                  <a:lnTo>
                    <a:pt x="10585286" y="6658341"/>
                  </a:lnTo>
                  <a:cubicBezTo>
                    <a:pt x="10680549" y="6288082"/>
                    <a:pt x="10731215" y="5899922"/>
                    <a:pt x="10731215" y="5499928"/>
                  </a:cubicBezTo>
                  <a:cubicBezTo>
                    <a:pt x="10731215" y="2939969"/>
                    <a:pt x="8655959" y="864713"/>
                    <a:pt x="6096000" y="864713"/>
                  </a:cubicBezTo>
                  <a:cubicBezTo>
                    <a:pt x="3536041" y="864713"/>
                    <a:pt x="1460785" y="2939969"/>
                    <a:pt x="1460785" y="5499928"/>
                  </a:cubicBezTo>
                  <a:cubicBezTo>
                    <a:pt x="1460785" y="5899922"/>
                    <a:pt x="1511451" y="6288082"/>
                    <a:pt x="1606714" y="6658341"/>
                  </a:cubicBezTo>
                  <a:lnTo>
                    <a:pt x="1663411" y="6858000"/>
                  </a:lnTo>
                  <a:lnTo>
                    <a:pt x="0" y="6858000"/>
                  </a:lnTo>
                  <a:lnTo>
                    <a:pt x="0" y="2614526"/>
                  </a:lnTo>
                  <a:lnTo>
                    <a:pt x="17302" y="2576255"/>
                  </a:lnTo>
                  <a:cubicBezTo>
                    <a:pt x="490829" y="1593527"/>
                    <a:pt x="1195647" y="743223"/>
                    <a:pt x="2061137" y="9596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alpha val="0"/>
                  </a:schemeClr>
                </a:gs>
                <a:gs pos="0">
                  <a:schemeClr val="accent1">
                    <a:alpha val="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351205" y="1573373"/>
              <a:ext cx="3916816" cy="890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/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调度柜配备</a:t>
              </a: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可视化触控屏与智能语音助手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，支持触摸屏操作水泵、阀的开关，语音查询实时压力、流量等数据，实现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“</a:t>
              </a: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可见即可控</a:t>
              </a:r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”</a:t>
              </a: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、“动口不动手”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的高效操作模式‌。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792964" y="1209256"/>
              <a:ext cx="27571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000">
                  <a:gradFill>
                    <a:gsLst>
                      <a:gs pos="80000">
                        <a:srgbClr val="035AA7"/>
                      </a:gs>
                      <a:gs pos="0">
                        <a:srgbClr val="029FE8"/>
                      </a:gs>
                    </a:gsLst>
                    <a:lin ang="0" scaled="1"/>
                  </a:gradFill>
                  <a:latin typeface="+mj-ea"/>
                  <a:ea typeface="+mj-ea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80000">
                        <a:schemeClr val="accent1"/>
                      </a:gs>
                      <a:gs pos="0">
                        <a:schemeClr val="accent2"/>
                      </a:gs>
                    </a:gsLst>
                    <a:lin ang="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视觉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80000">
                        <a:schemeClr val="accent1"/>
                      </a:gs>
                      <a:gs pos="0">
                        <a:schemeClr val="accent2"/>
                      </a:gs>
                    </a:gsLst>
                    <a:lin ang="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+</a:t>
              </a:r>
              <a:r>
                <a:rPr lang="zh-CN" altLang="en-US" b="1" dirty="0">
                  <a:gradFill>
                    <a:gsLst>
                      <a:gs pos="80000">
                        <a:schemeClr val="accent1"/>
                      </a:gs>
                      <a:gs pos="0">
                        <a:schemeClr val="accent2"/>
                      </a:gs>
                    </a:gsLst>
                    <a:lin ang="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语音智能化交互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80000">
                      <a:schemeClr val="accent1"/>
                    </a:gs>
                    <a:gs pos="0">
                      <a:schemeClr val="accent2"/>
                    </a:gs>
                  </a:gsLst>
                  <a:lin ang="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905553" y="2207316"/>
              <a:ext cx="202818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000">
                  <a:gradFill>
                    <a:gsLst>
                      <a:gs pos="80000">
                        <a:srgbClr val="035AA7"/>
                      </a:gs>
                      <a:gs pos="0">
                        <a:srgbClr val="029FE8"/>
                      </a:gs>
                    </a:gsLst>
                    <a:lin ang="0" scaled="1"/>
                  </a:gradFill>
                  <a:latin typeface="+mj-ea"/>
                  <a:ea typeface="+mj-ea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80000">
                        <a:schemeClr val="accent1"/>
                      </a:gs>
                      <a:gs pos="0">
                        <a:schemeClr val="accent2"/>
                      </a:gs>
                    </a:gsLst>
                    <a:lin ang="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一体化高度集成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80000">
                      <a:schemeClr val="accent1"/>
                    </a:gs>
                    <a:gs pos="0">
                      <a:schemeClr val="accent2"/>
                    </a:gs>
                  </a:gsLst>
                  <a:lin ang="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19004" y="2559796"/>
              <a:ext cx="3267287" cy="11676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集成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PLC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、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I/O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模块、冗余电源及触控屏，构建智能控制中枢。可实时解析多维数据，动态优化设备运行策略，实现水泵控制、压力调节等环节的毫秒级精准协同控制。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256614" y="2576350"/>
              <a:ext cx="3103163" cy="11676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r">
                <a:lnSpc>
                  <a:spcPct val="120000"/>
                </a:lnSpc>
                <a:defRPr sz="1200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通过组态软件可对水厂设备名称、工艺流程、显示风格、进行编辑，可直观、清晰的方式展示水厂的运行状态和各项数据，轻松查看水厂的实时画面和数据。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256616" y="2207316"/>
              <a:ext cx="249660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r">
                <a:defRPr sz="2000">
                  <a:gradFill>
                    <a:gsLst>
                      <a:gs pos="80000">
                        <a:srgbClr val="035AA7"/>
                      </a:gs>
                      <a:gs pos="0">
                        <a:srgbClr val="029FE8"/>
                      </a:gs>
                    </a:gsLst>
                    <a:lin ang="0" scaled="1"/>
                  </a:gradFill>
                  <a:latin typeface="+mj-ea"/>
                  <a:ea typeface="+mj-ea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80000">
                        <a:schemeClr val="accent1"/>
                      </a:gs>
                      <a:gs pos="0">
                        <a:schemeClr val="accent2"/>
                      </a:gs>
                    </a:gsLst>
                    <a:lin ang="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灵活组态界面设置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80000">
                      <a:schemeClr val="accent1"/>
                    </a:gs>
                    <a:gs pos="0">
                      <a:schemeClr val="accent2"/>
                    </a:gs>
                  </a:gsLst>
                  <a:lin ang="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487680" y="4562620"/>
              <a:ext cx="2889858" cy="14446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r">
                <a:lnSpc>
                  <a:spcPct val="120000"/>
                </a:lnSpc>
                <a:defRPr sz="1200"/>
              </a:lvl1pPr>
            </a:lstStyle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实时监测水厂内各设备的运行状态，包括水池水位、进</a:t>
              </a:r>
              <a:r>
                <a: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</a:t>
              </a: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出厂流量、压力、水质、水池水位变化、等关键参数，通过图形化界面展示，操作人员可以直观地了解水厂的实时运行状况。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778273" y="4162510"/>
              <a:ext cx="256232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r">
                <a:defRPr sz="2000">
                  <a:gradFill>
                    <a:gsLst>
                      <a:gs pos="80000">
                        <a:srgbClr val="035AA7"/>
                      </a:gs>
                      <a:gs pos="0">
                        <a:srgbClr val="029FE8"/>
                      </a:gs>
                    </a:gsLst>
                    <a:lin ang="0" scaled="1"/>
                  </a:gradFill>
                  <a:latin typeface="+mj-ea"/>
                  <a:ea typeface="+mj-ea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TW" b="1" dirty="0">
                  <a:gradFill>
                    <a:gsLst>
                      <a:gs pos="80000">
                        <a:schemeClr val="accent1"/>
                      </a:gs>
                      <a:gs pos="0">
                        <a:schemeClr val="accent2"/>
                      </a:gs>
                    </a:gsLst>
                    <a:lin ang="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</a:t>
              </a:r>
              <a:r>
                <a:rPr lang="zh-CN" altLang="en-US" b="1" dirty="0">
                  <a:gradFill>
                    <a:gsLst>
                      <a:gs pos="80000">
                        <a:schemeClr val="accent1"/>
                      </a:gs>
                      <a:gs pos="0">
                        <a:schemeClr val="accent2"/>
                      </a:gs>
                    </a:gsLst>
                    <a:lin ang="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寸</a:t>
              </a:r>
              <a:r>
                <a:rPr lang="zh-TW" altLang="en-US" b="1" dirty="0">
                  <a:gradFill>
                    <a:gsLst>
                      <a:gs pos="80000">
                        <a:schemeClr val="accent1"/>
                      </a:gs>
                      <a:gs pos="0">
                        <a:schemeClr val="accent2"/>
                      </a:gs>
                    </a:gsLst>
                    <a:lin ang="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交互式人机界面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80000">
                      <a:schemeClr val="accent1"/>
                    </a:gs>
                    <a:gs pos="0">
                      <a:schemeClr val="accent2"/>
                    </a:gs>
                  </a:gsLst>
                  <a:lin ang="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9092883" y="4562620"/>
              <a:ext cx="2505120" cy="11676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支持手动控制、自动控制、远程控制三种控制方式。操作人员可以在本地控制水厂内设备的启停，如加压泵、阀门等。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9092882" y="4193586"/>
              <a:ext cx="212545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000">
                  <a:gradFill>
                    <a:gsLst>
                      <a:gs pos="80000">
                        <a:srgbClr val="035AA7"/>
                      </a:gs>
                      <a:gs pos="0">
                        <a:srgbClr val="029FE8"/>
                      </a:gs>
                    </a:gsLst>
                    <a:lin ang="0" scaled="1"/>
                  </a:gradFill>
                  <a:latin typeface="+mj-ea"/>
                  <a:ea typeface="+mj-ea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80000">
                        <a:schemeClr val="accent1"/>
                      </a:gs>
                      <a:gs pos="0">
                        <a:schemeClr val="accent2"/>
                      </a:gs>
                    </a:gsLst>
                    <a:lin ang="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多样化控制方式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80000">
                      <a:schemeClr val="accent1"/>
                    </a:gs>
                    <a:gs pos="0">
                      <a:schemeClr val="accent2"/>
                    </a:gs>
                  </a:gsLst>
                  <a:lin ang="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680460" y="2561152"/>
              <a:ext cx="4831080" cy="4831080"/>
            </a:xfrm>
            <a:prstGeom prst="ellipse">
              <a:avLst/>
            </a:prstGeom>
            <a:noFill/>
            <a:ln w="12700">
              <a:gradFill>
                <a:gsLst>
                  <a:gs pos="0">
                    <a:srgbClr val="5A9AF0"/>
                  </a:gs>
                  <a:gs pos="100000">
                    <a:srgbClr val="A7C9F7">
                      <a:alpha val="0"/>
                    </a:srgb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20" name="图片 19" descr="在门上&#10;&#10;AI 生成的内容可能不正确。"/>
            <p:cNvPicPr>
              <a:picLocks noChangeAspect="1"/>
            </p:cNvPicPr>
            <p:nvPr/>
          </p:nvPicPr>
          <p:blipFill>
            <a:blip r:embed="rId2"/>
            <a:srcRect l="19841" t="6723" r="19198" b="4525"/>
            <a:stretch>
              <a:fillRect/>
            </a:stretch>
          </p:blipFill>
          <p:spPr>
            <a:xfrm>
              <a:off x="5190008" y="2817774"/>
              <a:ext cx="1811983" cy="3517379"/>
            </a:xfrm>
            <a:prstGeom prst="rect">
              <a:avLst/>
            </a:prstGeom>
          </p:spPr>
        </p:pic>
        <p:grpSp>
          <p:nvGrpSpPr>
            <p:cNvPr id="85" name="组合 84"/>
            <p:cNvGrpSpPr/>
            <p:nvPr/>
          </p:nvGrpSpPr>
          <p:grpSpPr>
            <a:xfrm>
              <a:off x="2410730" y="312329"/>
              <a:ext cx="2288598" cy="400110"/>
              <a:chOff x="555349" y="1496386"/>
              <a:chExt cx="2281187" cy="400110"/>
            </a:xfrm>
          </p:grpSpPr>
          <p:sp>
            <p:nvSpPr>
              <p:cNvPr id="86" name="文本框 85"/>
              <p:cNvSpPr txBox="1"/>
              <p:nvPr/>
            </p:nvSpPr>
            <p:spPr>
              <a:xfrm>
                <a:off x="804664" y="1496386"/>
                <a:ext cx="20318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 b="1" kern="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水厂综合调度柜</a:t>
                </a:r>
                <a:endParaRPr lang="zh-CN" altLang="en-US" sz="20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8" name="组合 87"/>
              <p:cNvGrpSpPr/>
              <p:nvPr/>
            </p:nvGrpSpPr>
            <p:grpSpPr>
              <a:xfrm>
                <a:off x="555349" y="1607929"/>
                <a:ext cx="252360" cy="163753"/>
                <a:chOff x="682007" y="2696573"/>
                <a:chExt cx="252360" cy="163753"/>
              </a:xfrm>
            </p:grpSpPr>
            <p:sp>
              <p:nvSpPr>
                <p:cNvPr id="89" name="等腰三角形 88"/>
                <p:cNvSpPr/>
                <p:nvPr/>
              </p:nvSpPr>
              <p:spPr>
                <a:xfrm rot="5400000">
                  <a:off x="767425" y="2693384"/>
                  <a:ext cx="163753" cy="170131"/>
                </a:xfrm>
                <a:prstGeom prst="triangle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1" name="等腰三角形 90"/>
                <p:cNvSpPr/>
                <p:nvPr/>
              </p:nvSpPr>
              <p:spPr>
                <a:xfrm rot="5400000">
                  <a:off x="684671" y="2703849"/>
                  <a:ext cx="136799" cy="142127"/>
                </a:xfrm>
                <a:prstGeom prst="triangle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pic>
        <p:nvPicPr>
          <p:cNvPr id="7" name="图片 6" descr="12.9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" y="-3132"/>
            <a:ext cx="12343075" cy="6858000"/>
            <a:chOff x="-1" y="-3132"/>
            <a:chExt cx="12343075" cy="68580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742537" y="-2745669"/>
              <a:ext cx="6858000" cy="12343075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硬件产品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2409509" y="299538"/>
              <a:ext cx="2182414" cy="400110"/>
              <a:chOff x="555349" y="1495701"/>
              <a:chExt cx="2014546" cy="40011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863412" y="1495701"/>
                <a:ext cx="17064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 b="1" kern="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泵站监控终端</a:t>
                </a:r>
                <a:endParaRPr lang="zh-CN" altLang="en-US" sz="20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555349" y="1607929"/>
                <a:ext cx="252360" cy="163753"/>
                <a:chOff x="682007" y="2696573"/>
                <a:chExt cx="252360" cy="163753"/>
              </a:xfrm>
            </p:grpSpPr>
            <p:sp>
              <p:nvSpPr>
                <p:cNvPr id="11" name="等腰三角形 10"/>
                <p:cNvSpPr/>
                <p:nvPr/>
              </p:nvSpPr>
              <p:spPr>
                <a:xfrm rot="5400000">
                  <a:off x="767425" y="2693384"/>
                  <a:ext cx="163753" cy="170131"/>
                </a:xfrm>
                <a:prstGeom prst="triangle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等腰三角形 11"/>
                <p:cNvSpPr/>
                <p:nvPr/>
              </p:nvSpPr>
              <p:spPr>
                <a:xfrm rot="5400000">
                  <a:off x="684671" y="2703849"/>
                  <a:ext cx="136799" cy="142127"/>
                </a:xfrm>
                <a:prstGeom prst="triangle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2" name="椭圆 31"/>
            <p:cNvSpPr/>
            <p:nvPr/>
          </p:nvSpPr>
          <p:spPr>
            <a:xfrm>
              <a:off x="1853775" y="3227276"/>
              <a:ext cx="1029730" cy="1029730"/>
            </a:xfrm>
            <a:prstGeom prst="ellipse">
              <a:avLst/>
            </a:prstGeom>
            <a:solidFill>
              <a:srgbClr val="5A9AF0">
                <a:alpha val="2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2F80E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8670155" y="4769356"/>
              <a:ext cx="1077395" cy="1077395"/>
            </a:xfrm>
            <a:prstGeom prst="ellipse">
              <a:avLst/>
            </a:prstGeom>
            <a:solidFill>
              <a:srgbClr val="5A9AF0">
                <a:alpha val="2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10016947" y="2325468"/>
              <a:ext cx="1100401" cy="1100401"/>
            </a:xfrm>
            <a:prstGeom prst="ellipse">
              <a:avLst/>
            </a:prstGeom>
            <a:solidFill>
              <a:srgbClr val="2F80EC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3057449" y="5002313"/>
              <a:ext cx="1255981" cy="1255981"/>
              <a:chOff x="2658783" y="4059363"/>
              <a:chExt cx="1349096" cy="1349096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2658783" y="4059363"/>
                <a:ext cx="1349096" cy="1349096"/>
              </a:xfrm>
              <a:prstGeom prst="ellipse">
                <a:avLst/>
              </a:prstGeom>
              <a:noFill/>
              <a:ln>
                <a:solidFill>
                  <a:srgbClr val="2F80EC"/>
                </a:solidFill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2761831" y="4481722"/>
                <a:ext cx="1246048" cy="628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远程</a:t>
                </a:r>
                <a:r>
                  <a:rPr lang="en-US" altLang="zh-CN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本地</a:t>
                </a:r>
                <a:r>
                  <a:rPr lang="en-US" altLang="zh-CN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自动控制</a:t>
                </a:r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椭圆 38"/>
            <p:cNvSpPr/>
            <p:nvPr/>
          </p:nvSpPr>
          <p:spPr>
            <a:xfrm>
              <a:off x="7969423" y="3530790"/>
              <a:ext cx="795772" cy="795772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2F80EC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087265" y="3636288"/>
              <a:ext cx="7623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故障报警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204397" y="2451963"/>
              <a:ext cx="84932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人机交互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8826125" y="5070655"/>
              <a:ext cx="7887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10.1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寸显示屏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4217189" y="1700417"/>
              <a:ext cx="1035281" cy="1035281"/>
              <a:chOff x="2658783" y="4059363"/>
              <a:chExt cx="1349096" cy="1349096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2658783" y="4059363"/>
                <a:ext cx="1349096" cy="1349096"/>
              </a:xfrm>
              <a:prstGeom prst="ellipse">
                <a:avLst/>
              </a:prstGeom>
              <a:noFill/>
              <a:ln>
                <a:solidFill>
                  <a:srgbClr val="2F80EC"/>
                </a:solidFill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2804686" y="4359207"/>
                <a:ext cx="1056015" cy="7620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灵活二次开发</a:t>
                </a:r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9" name="任意多边形: 形状 48"/>
            <p:cNvSpPr/>
            <p:nvPr/>
          </p:nvSpPr>
          <p:spPr>
            <a:xfrm>
              <a:off x="2350166" y="4221063"/>
              <a:ext cx="806389" cy="1086991"/>
            </a:xfrm>
            <a:custGeom>
              <a:avLst/>
              <a:gdLst>
                <a:gd name="connsiteX0" fmla="*/ 90616 w 691978"/>
                <a:gd name="connsiteY0" fmla="*/ 0 h 535459"/>
                <a:gd name="connsiteX1" fmla="*/ 0 w 691978"/>
                <a:gd name="connsiteY1" fmla="*/ 535459 h 535459"/>
                <a:gd name="connsiteX2" fmla="*/ 691978 w 691978"/>
                <a:gd name="connsiteY2" fmla="*/ 527221 h 535459"/>
                <a:gd name="connsiteX3" fmla="*/ 691978 w 691978"/>
                <a:gd name="connsiteY3" fmla="*/ 527221 h 535459"/>
                <a:gd name="connsiteX4" fmla="*/ 683741 w 691978"/>
                <a:gd name="connsiteY4" fmla="*/ 527221 h 53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1978" h="535459">
                  <a:moveTo>
                    <a:pt x="90616" y="0"/>
                  </a:moveTo>
                  <a:lnTo>
                    <a:pt x="0" y="535459"/>
                  </a:lnTo>
                  <a:lnTo>
                    <a:pt x="691978" y="527221"/>
                  </a:lnTo>
                  <a:lnTo>
                    <a:pt x="691978" y="527221"/>
                  </a:lnTo>
                  <a:lnTo>
                    <a:pt x="683741" y="527221"/>
                  </a:lnTo>
                </a:path>
              </a:pathLst>
            </a:custGeom>
            <a:noFill/>
            <a:ln w="6350">
              <a:solidFill>
                <a:srgbClr val="D5E5F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067825" y="2269576"/>
              <a:ext cx="245713" cy="245713"/>
            </a:xfrm>
            <a:prstGeom prst="ellipse">
              <a:avLst/>
            </a:prstGeom>
            <a:solidFill>
              <a:srgbClr val="B9D4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3" name="直接连接符 52"/>
            <p:cNvCxnSpPr>
              <a:stCxn id="50" idx="3"/>
              <a:endCxn id="49" idx="1"/>
            </p:cNvCxnSpPr>
            <p:nvPr/>
          </p:nvCxnSpPr>
          <p:spPr>
            <a:xfrm flipH="1">
              <a:off x="2350166" y="3981833"/>
              <a:ext cx="1386907" cy="1326221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>
              <a:endCxn id="50" idx="1"/>
            </p:cNvCxnSpPr>
            <p:nvPr/>
          </p:nvCxnSpPr>
          <p:spPr>
            <a:xfrm>
              <a:off x="3283140" y="2515289"/>
              <a:ext cx="453933" cy="1297763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flipV="1">
              <a:off x="3914669" y="2641500"/>
              <a:ext cx="553588" cy="1171552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 flipV="1">
              <a:off x="3821463" y="3993221"/>
              <a:ext cx="107628" cy="1044048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椭圆 49"/>
            <p:cNvSpPr/>
            <p:nvPr/>
          </p:nvSpPr>
          <p:spPr>
            <a:xfrm>
              <a:off x="3702117" y="3778096"/>
              <a:ext cx="238693" cy="23869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4945086" y="2698682"/>
              <a:ext cx="21757" cy="73098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V="1">
              <a:off x="4257592" y="5077162"/>
              <a:ext cx="493931" cy="280931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组合 18"/>
            <p:cNvGrpSpPr/>
            <p:nvPr/>
          </p:nvGrpSpPr>
          <p:grpSpPr>
            <a:xfrm>
              <a:off x="4390266" y="2402953"/>
              <a:ext cx="3382902" cy="3382902"/>
              <a:chOff x="4510832" y="2385469"/>
              <a:chExt cx="2890249" cy="2890249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4687330" y="2561967"/>
                <a:ext cx="2537254" cy="2537254"/>
              </a:xfrm>
              <a:prstGeom prst="ellipse">
                <a:avLst/>
              </a:prstGeom>
              <a:solidFill>
                <a:schemeClr val="accent1">
                  <a:alpha val="1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510832" y="2385469"/>
                <a:ext cx="2890249" cy="2890249"/>
              </a:xfrm>
              <a:prstGeom prst="ellipse">
                <a:avLst/>
              </a:prstGeom>
              <a:solidFill>
                <a:schemeClr val="accent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4819479" y="2694116"/>
                <a:ext cx="2272954" cy="2272954"/>
              </a:xfrm>
              <a:prstGeom prst="ellipse">
                <a:avLst/>
              </a:prstGeom>
              <a:solidFill>
                <a:srgbClr val="56CCF2">
                  <a:alpha val="1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4746275" y="2783032"/>
              <a:ext cx="2806134" cy="2427297"/>
              <a:chOff x="4348183" y="3252052"/>
              <a:chExt cx="3423376" cy="2961209"/>
            </a:xfrm>
          </p:grpSpPr>
          <p:pic>
            <p:nvPicPr>
              <p:cNvPr id="23" name="图片 22" descr="白色的冰箱&#10;&#10;AI 生成的内容可能不正确。"/>
              <p:cNvPicPr>
                <a:picLocks noChangeAspect="1"/>
              </p:cNvPicPr>
              <p:nvPr/>
            </p:nvPicPr>
            <p:blipFill>
              <a:blip r:embed="rId2"/>
              <a:srcRect l="15529" t="1133" r="48604" b="1133"/>
              <a:stretch>
                <a:fillRect/>
              </a:stretch>
            </p:blipFill>
            <p:spPr>
              <a:xfrm>
                <a:off x="4348183" y="3252052"/>
                <a:ext cx="1932850" cy="2961209"/>
              </a:xfrm>
              <a:prstGeom prst="rect">
                <a:avLst/>
              </a:prstGeom>
            </p:spPr>
          </p:pic>
          <p:grpSp>
            <p:nvGrpSpPr>
              <p:cNvPr id="29" name="组合 28"/>
              <p:cNvGrpSpPr/>
              <p:nvPr/>
            </p:nvGrpSpPr>
            <p:grpSpPr>
              <a:xfrm>
                <a:off x="6166179" y="4045067"/>
                <a:ext cx="1605380" cy="1128296"/>
                <a:chOff x="6212551" y="3947648"/>
                <a:chExt cx="2203041" cy="1548345"/>
              </a:xfrm>
            </p:grpSpPr>
            <p:sp>
              <p:nvSpPr>
                <p:cNvPr id="28" name="对话气泡: 圆角矩形 27"/>
                <p:cNvSpPr/>
                <p:nvPr/>
              </p:nvSpPr>
              <p:spPr>
                <a:xfrm>
                  <a:off x="6212551" y="3947648"/>
                  <a:ext cx="2173079" cy="1548345"/>
                </a:xfrm>
                <a:prstGeom prst="wedgeRoundRectCallout">
                  <a:avLst>
                    <a:gd name="adj1" fmla="val -78089"/>
                    <a:gd name="adj2" fmla="val -12853"/>
                    <a:gd name="adj3" fmla="val 16667"/>
                  </a:avLst>
                </a:prstGeom>
                <a:noFill/>
                <a:ln>
                  <a:solidFill>
                    <a:srgbClr val="56CCF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pic>
              <p:nvPicPr>
                <p:cNvPr id="27" name="图片 26" descr="屏幕上有字&#10;&#10;AI 生成的内容可能不正确。"/>
                <p:cNvPicPr>
                  <a:picLocks noChangeAspect="1"/>
                </p:cNvPicPr>
                <p:nvPr/>
              </p:nvPicPr>
              <p:blipFill>
                <a:blip r:embed="rId3"/>
                <a:srcRect l="10059" t="7214" r="6887" b="8187"/>
                <a:stretch>
                  <a:fillRect/>
                </a:stretch>
              </p:blipFill>
              <p:spPr>
                <a:xfrm>
                  <a:off x="6242513" y="3968685"/>
                  <a:ext cx="2173079" cy="1475676"/>
                </a:xfrm>
                <a:prstGeom prst="rect">
                  <a:avLst/>
                </a:prstGeom>
                <a:effectLst>
                  <a:outerShdw blurRad="63500" sx="99000" sy="99000" algn="ctr" rotWithShape="0">
                    <a:srgbClr val="5A9AF0">
                      <a:alpha val="40000"/>
                    </a:srgbClr>
                  </a:outerShdw>
                </a:effectLst>
              </p:spPr>
            </p:pic>
          </p:grpSp>
        </p:grpSp>
        <p:cxnSp>
          <p:nvCxnSpPr>
            <p:cNvPr id="71" name="直接连接符 70"/>
            <p:cNvCxnSpPr>
              <a:stCxn id="35" idx="1"/>
            </p:cNvCxnSpPr>
            <p:nvPr/>
          </p:nvCxnSpPr>
          <p:spPr>
            <a:xfrm flipH="1" flipV="1">
              <a:off x="8886899" y="2004177"/>
              <a:ext cx="1291198" cy="482441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>
              <a:endCxn id="80" idx="0"/>
            </p:cNvCxnSpPr>
            <p:nvPr/>
          </p:nvCxnSpPr>
          <p:spPr>
            <a:xfrm>
              <a:off x="10696981" y="3425868"/>
              <a:ext cx="68094" cy="572367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>
              <a:endCxn id="115" idx="6"/>
            </p:cNvCxnSpPr>
            <p:nvPr/>
          </p:nvCxnSpPr>
          <p:spPr>
            <a:xfrm flipH="1">
              <a:off x="8940619" y="2845435"/>
              <a:ext cx="1076328" cy="87926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>
              <a:endCxn id="17" idx="5"/>
            </p:cNvCxnSpPr>
            <p:nvPr/>
          </p:nvCxnSpPr>
          <p:spPr>
            <a:xfrm flipH="1" flipV="1">
              <a:off x="7277753" y="5290440"/>
              <a:ext cx="1487442" cy="171585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椭圆 79"/>
            <p:cNvSpPr/>
            <p:nvPr/>
          </p:nvSpPr>
          <p:spPr>
            <a:xfrm>
              <a:off x="10642218" y="3998235"/>
              <a:ext cx="245713" cy="245713"/>
            </a:xfrm>
            <a:prstGeom prst="ellipse">
              <a:avLst/>
            </a:prstGeom>
            <a:solidFill>
              <a:srgbClr val="B9D4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4" name="直接连接符 83"/>
            <p:cNvCxnSpPr>
              <a:endCxn id="80" idx="3"/>
            </p:cNvCxnSpPr>
            <p:nvPr/>
          </p:nvCxnSpPr>
          <p:spPr>
            <a:xfrm flipV="1">
              <a:off x="9737259" y="4207964"/>
              <a:ext cx="940943" cy="862691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>
              <a:stCxn id="40" idx="3"/>
              <a:endCxn id="80" idx="2"/>
            </p:cNvCxnSpPr>
            <p:nvPr/>
          </p:nvCxnSpPr>
          <p:spPr>
            <a:xfrm>
              <a:off x="8849616" y="3928676"/>
              <a:ext cx="1792602" cy="192416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 flipH="1" flipV="1">
              <a:off x="8538651" y="4294559"/>
              <a:ext cx="453793" cy="532444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>
              <a:endCxn id="39" idx="2"/>
            </p:cNvCxnSpPr>
            <p:nvPr/>
          </p:nvCxnSpPr>
          <p:spPr>
            <a:xfrm>
              <a:off x="7773168" y="3928674"/>
              <a:ext cx="196255" cy="2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文本框 100"/>
            <p:cNvSpPr txBox="1"/>
            <p:nvPr/>
          </p:nvSpPr>
          <p:spPr>
            <a:xfrm>
              <a:off x="2040940" y="3425869"/>
              <a:ext cx="8621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2F80E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数据采集</a:t>
              </a:r>
              <a:endParaRPr lang="zh-CN" altLang="en-US" dirty="0">
                <a:solidFill>
                  <a:srgbClr val="2F80E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7" name="直接连接符 106"/>
            <p:cNvCxnSpPr>
              <a:endCxn id="51" idx="3"/>
            </p:cNvCxnSpPr>
            <p:nvPr/>
          </p:nvCxnSpPr>
          <p:spPr>
            <a:xfrm flipV="1">
              <a:off x="2537254" y="2479305"/>
              <a:ext cx="566555" cy="791518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>
              <a:endCxn id="46" idx="2"/>
            </p:cNvCxnSpPr>
            <p:nvPr/>
          </p:nvCxnSpPr>
          <p:spPr>
            <a:xfrm flipV="1">
              <a:off x="3272643" y="2218058"/>
              <a:ext cx="944546" cy="87502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椭圆 111"/>
            <p:cNvSpPr/>
            <p:nvPr/>
          </p:nvSpPr>
          <p:spPr>
            <a:xfrm>
              <a:off x="7662177" y="1391816"/>
              <a:ext cx="1224722" cy="1224722"/>
            </a:xfrm>
            <a:prstGeom prst="ellipse">
              <a:avLst/>
            </a:prstGeom>
            <a:solidFill>
              <a:srgbClr val="5A9AF0">
                <a:alpha val="2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7818722" y="1631553"/>
              <a:ext cx="98558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Android+Linux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双操作系统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1" name="直接连接符 120"/>
            <p:cNvCxnSpPr>
              <a:stCxn id="112" idx="2"/>
            </p:cNvCxnSpPr>
            <p:nvPr/>
          </p:nvCxnSpPr>
          <p:spPr>
            <a:xfrm flipH="1">
              <a:off x="6831645" y="2004177"/>
              <a:ext cx="830532" cy="572272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>
              <a:endCxn id="115" idx="1"/>
            </p:cNvCxnSpPr>
            <p:nvPr/>
          </p:nvCxnSpPr>
          <p:spPr>
            <a:xfrm>
              <a:off x="8581902" y="2543684"/>
              <a:ext cx="208618" cy="327504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>
              <a:stCxn id="115" idx="2"/>
              <a:endCxn id="39" idx="1"/>
            </p:cNvCxnSpPr>
            <p:nvPr/>
          </p:nvCxnSpPr>
          <p:spPr>
            <a:xfrm flipH="1">
              <a:off x="8085961" y="2933361"/>
              <a:ext cx="678806" cy="713967"/>
            </a:xfrm>
            <a:prstGeom prst="line">
              <a:avLst/>
            </a:prstGeom>
            <a:ln>
              <a:solidFill>
                <a:srgbClr val="D5E5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椭圆 114"/>
            <p:cNvSpPr/>
            <p:nvPr/>
          </p:nvSpPr>
          <p:spPr>
            <a:xfrm>
              <a:off x="8764767" y="2845435"/>
              <a:ext cx="175852" cy="17585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5" name="图片 14" descr="12.9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53939" y="8238"/>
            <a:ext cx="12343075" cy="6858000"/>
            <a:chOff x="-53939" y="8238"/>
            <a:chExt cx="12343075" cy="68580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688599" y="-2734300"/>
              <a:ext cx="6858000" cy="12343075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硬件产品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2399061" y="313508"/>
              <a:ext cx="2563494" cy="398869"/>
              <a:chOff x="555349" y="1495701"/>
              <a:chExt cx="2366314" cy="398869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863667" y="1495701"/>
                <a:ext cx="2057996" cy="398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 b="1" kern="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管网智能监测终端</a:t>
                </a:r>
                <a:endParaRPr lang="zh-CN" altLang="en-US" sz="20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555349" y="1607929"/>
                <a:ext cx="252360" cy="163753"/>
                <a:chOff x="682007" y="2696573"/>
                <a:chExt cx="252360" cy="163753"/>
              </a:xfrm>
            </p:grpSpPr>
            <p:sp>
              <p:nvSpPr>
                <p:cNvPr id="11" name="等腰三角形 10"/>
                <p:cNvSpPr/>
                <p:nvPr/>
              </p:nvSpPr>
              <p:spPr>
                <a:xfrm rot="5400000">
                  <a:off x="767425" y="2693384"/>
                  <a:ext cx="163753" cy="170131"/>
                </a:xfrm>
                <a:prstGeom prst="triangle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等腰三角形 11"/>
                <p:cNvSpPr/>
                <p:nvPr/>
              </p:nvSpPr>
              <p:spPr>
                <a:xfrm rot="5400000">
                  <a:off x="684671" y="2703849"/>
                  <a:ext cx="136799" cy="142127"/>
                </a:xfrm>
                <a:prstGeom prst="triangle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4" name="组合 13"/>
            <p:cNvGrpSpPr/>
            <p:nvPr/>
          </p:nvGrpSpPr>
          <p:grpSpPr>
            <a:xfrm>
              <a:off x="1100054" y="1147019"/>
              <a:ext cx="10153072" cy="4950454"/>
              <a:chOff x="1100054" y="1646549"/>
              <a:chExt cx="10153072" cy="4950454"/>
            </a:xfrm>
          </p:grpSpPr>
          <p:sp>
            <p:nvSpPr>
              <p:cNvPr id="144" name="任意多边形: 形状 143"/>
              <p:cNvSpPr/>
              <p:nvPr/>
            </p:nvSpPr>
            <p:spPr>
              <a:xfrm>
                <a:off x="6578172" y="1646549"/>
                <a:ext cx="4588328" cy="4631022"/>
              </a:xfrm>
              <a:custGeom>
                <a:avLst/>
                <a:gdLst>
                  <a:gd name="connsiteX0" fmla="*/ 1147082 w 4588328"/>
                  <a:gd name="connsiteY0" fmla="*/ 0 h 4631022"/>
                  <a:gd name="connsiteX1" fmla="*/ 4588328 w 4588328"/>
                  <a:gd name="connsiteY1" fmla="*/ 0 h 4631022"/>
                  <a:gd name="connsiteX2" fmla="*/ 3441246 w 4588328"/>
                  <a:gd name="connsiteY2" fmla="*/ 4631022 h 4631022"/>
                  <a:gd name="connsiteX3" fmla="*/ 0 w 4588328"/>
                  <a:gd name="connsiteY3" fmla="*/ 4631022 h 4631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88328" h="4631022">
                    <a:moveTo>
                      <a:pt x="1147082" y="0"/>
                    </a:moveTo>
                    <a:lnTo>
                      <a:pt x="4588328" y="0"/>
                    </a:lnTo>
                    <a:lnTo>
                      <a:pt x="3441246" y="4631022"/>
                    </a:lnTo>
                    <a:lnTo>
                      <a:pt x="0" y="4631022"/>
                    </a:lnTo>
                    <a:close/>
                  </a:path>
                </a:pathLst>
              </a:custGeom>
              <a:noFill/>
              <a:ln>
                <a:gradFill>
                  <a:gsLst>
                    <a:gs pos="0">
                      <a:schemeClr val="accent1">
                        <a:lumMod val="50000"/>
                        <a:lumOff val="50000"/>
                      </a:schemeClr>
                    </a:gs>
                    <a:gs pos="90000">
                      <a:schemeClr val="accent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</a:ln>
              <a:effectLst>
                <a:outerShdw blurRad="254000" dist="50800" dir="5400000" algn="ctr" rotWithShape="0">
                  <a:schemeClr val="accent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5" name="任意多边形: 形状 144"/>
              <p:cNvSpPr/>
              <p:nvPr/>
            </p:nvSpPr>
            <p:spPr>
              <a:xfrm>
                <a:off x="6664798" y="1778308"/>
                <a:ext cx="4588328" cy="4631022"/>
              </a:xfrm>
              <a:custGeom>
                <a:avLst/>
                <a:gdLst>
                  <a:gd name="connsiteX0" fmla="*/ 1147082 w 4588328"/>
                  <a:gd name="connsiteY0" fmla="*/ 0 h 4631022"/>
                  <a:gd name="connsiteX1" fmla="*/ 4588328 w 4588328"/>
                  <a:gd name="connsiteY1" fmla="*/ 0 h 4631022"/>
                  <a:gd name="connsiteX2" fmla="*/ 3441246 w 4588328"/>
                  <a:gd name="connsiteY2" fmla="*/ 4631022 h 4631022"/>
                  <a:gd name="connsiteX3" fmla="*/ 0 w 4588328"/>
                  <a:gd name="connsiteY3" fmla="*/ 4631022 h 4631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88328" h="4631022">
                    <a:moveTo>
                      <a:pt x="1147082" y="0"/>
                    </a:moveTo>
                    <a:lnTo>
                      <a:pt x="4588328" y="0"/>
                    </a:lnTo>
                    <a:lnTo>
                      <a:pt x="3441246" y="4631022"/>
                    </a:lnTo>
                    <a:lnTo>
                      <a:pt x="0" y="4631022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chemeClr val="accent1">
                      <a:lumMod val="25000"/>
                      <a:lumOff val="75000"/>
                    </a:schemeClr>
                  </a:gs>
                </a:gsLst>
                <a:lin ang="5400000" scaled="1"/>
              </a:gradFill>
              <a:ln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  <a:effectLst>
                <a:outerShdw blurRad="254000" dist="50800" dir="5400000" algn="ctr" rotWithShape="0">
                  <a:schemeClr val="accent1">
                    <a:lumMod val="7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6" name="任意多边形: 形状 145"/>
              <p:cNvSpPr/>
              <p:nvPr/>
            </p:nvSpPr>
            <p:spPr>
              <a:xfrm flipH="1">
                <a:off x="1188492" y="1668274"/>
                <a:ext cx="4588328" cy="4631022"/>
              </a:xfrm>
              <a:custGeom>
                <a:avLst/>
                <a:gdLst>
                  <a:gd name="connsiteX0" fmla="*/ 4588328 w 4588328"/>
                  <a:gd name="connsiteY0" fmla="*/ 0 h 4631022"/>
                  <a:gd name="connsiteX1" fmla="*/ 1147082 w 4588328"/>
                  <a:gd name="connsiteY1" fmla="*/ 0 h 4631022"/>
                  <a:gd name="connsiteX2" fmla="*/ 0 w 4588328"/>
                  <a:gd name="connsiteY2" fmla="*/ 4631022 h 4631022"/>
                  <a:gd name="connsiteX3" fmla="*/ 3441246 w 4588328"/>
                  <a:gd name="connsiteY3" fmla="*/ 4631022 h 4631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88328" h="4631022">
                    <a:moveTo>
                      <a:pt x="4588328" y="0"/>
                    </a:moveTo>
                    <a:lnTo>
                      <a:pt x="1147082" y="0"/>
                    </a:lnTo>
                    <a:lnTo>
                      <a:pt x="0" y="4631022"/>
                    </a:lnTo>
                    <a:lnTo>
                      <a:pt x="3441246" y="4631022"/>
                    </a:lnTo>
                    <a:close/>
                  </a:path>
                </a:pathLst>
              </a:custGeom>
              <a:noFill/>
              <a:ln>
                <a:gradFill>
                  <a:gsLst>
                    <a:gs pos="0">
                      <a:srgbClr val="B0E2F8"/>
                    </a:gs>
                    <a:gs pos="90000">
                      <a:srgbClr val="B0E2F8">
                        <a:alpha val="0"/>
                      </a:srgbClr>
                    </a:gs>
                  </a:gsLst>
                  <a:lin ang="5400000" scaled="1"/>
                </a:gradFill>
              </a:ln>
              <a:effectLst>
                <a:outerShdw blurRad="254000" dist="50800" dir="5400000" algn="ctr" rotWithShape="0">
                  <a:schemeClr val="bg1">
                    <a:lumMod val="50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7" name="任意多边形: 形状 146"/>
              <p:cNvSpPr/>
              <p:nvPr/>
            </p:nvSpPr>
            <p:spPr>
              <a:xfrm flipH="1">
                <a:off x="1100054" y="1778308"/>
                <a:ext cx="4588328" cy="4631022"/>
              </a:xfrm>
              <a:custGeom>
                <a:avLst/>
                <a:gdLst>
                  <a:gd name="connsiteX0" fmla="*/ 4588328 w 4588328"/>
                  <a:gd name="connsiteY0" fmla="*/ 0 h 4631022"/>
                  <a:gd name="connsiteX1" fmla="*/ 1147082 w 4588328"/>
                  <a:gd name="connsiteY1" fmla="*/ 0 h 4631022"/>
                  <a:gd name="connsiteX2" fmla="*/ 0 w 4588328"/>
                  <a:gd name="connsiteY2" fmla="*/ 4631022 h 4631022"/>
                  <a:gd name="connsiteX3" fmla="*/ 3441246 w 4588328"/>
                  <a:gd name="connsiteY3" fmla="*/ 4631022 h 4631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88328" h="4631022">
                    <a:moveTo>
                      <a:pt x="4588328" y="0"/>
                    </a:moveTo>
                    <a:lnTo>
                      <a:pt x="1147082" y="0"/>
                    </a:lnTo>
                    <a:lnTo>
                      <a:pt x="0" y="4631022"/>
                    </a:lnTo>
                    <a:lnTo>
                      <a:pt x="3441246" y="4631022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B0E2F8"/>
                  </a:gs>
                </a:gsLst>
                <a:lin ang="5400000" scaled="1"/>
              </a:gradFill>
              <a:ln>
                <a:gradFill>
                  <a:gsLst>
                    <a:gs pos="0">
                      <a:srgbClr val="B0E2F8"/>
                    </a:gs>
                    <a:gs pos="100000">
                      <a:srgbClr val="B0E2F8">
                        <a:alpha val="0"/>
                      </a:srgbClr>
                    </a:gs>
                  </a:gsLst>
                  <a:lin ang="5400000" scaled="1"/>
                </a:gradFill>
              </a:ln>
              <a:effectLst>
                <a:outerShdw blurRad="254000" dist="50800" dir="5400000" algn="ctr" rotWithShape="0">
                  <a:srgbClr val="56CCF2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151" name="组合 150"/>
              <p:cNvGrpSpPr/>
              <p:nvPr/>
            </p:nvGrpSpPr>
            <p:grpSpPr>
              <a:xfrm>
                <a:off x="1725062" y="2181674"/>
                <a:ext cx="696050" cy="2657075"/>
                <a:chOff x="1927341" y="1794580"/>
                <a:chExt cx="696050" cy="2657075"/>
              </a:xfrm>
            </p:grpSpPr>
            <p:sp>
              <p:nvSpPr>
                <p:cNvPr id="152" name="任意多边形: 形状 151"/>
                <p:cNvSpPr/>
                <p:nvPr/>
              </p:nvSpPr>
              <p:spPr>
                <a:xfrm>
                  <a:off x="1972586" y="1836602"/>
                  <a:ext cx="650805" cy="2615053"/>
                </a:xfrm>
                <a:custGeom>
                  <a:avLst/>
                  <a:gdLst>
                    <a:gd name="connsiteX0" fmla="*/ 279404 w 558800"/>
                    <a:gd name="connsiteY0" fmla="*/ 1122693 h 2245360"/>
                    <a:gd name="connsiteX1" fmla="*/ 303386 w 558800"/>
                    <a:gd name="connsiteY1" fmla="*/ 1218322 h 2245360"/>
                    <a:gd name="connsiteX2" fmla="*/ 558800 w 558800"/>
                    <a:gd name="connsiteY2" fmla="*/ 2245360 h 2245360"/>
                    <a:gd name="connsiteX3" fmla="*/ 0 w 558800"/>
                    <a:gd name="connsiteY3" fmla="*/ 0 h 2245360"/>
                    <a:gd name="connsiteX4" fmla="*/ 279404 w 558800"/>
                    <a:gd name="connsiteY4" fmla="*/ 1122693 h 2245360"/>
                    <a:gd name="connsiteX5" fmla="*/ 279400 w 558800"/>
                    <a:gd name="connsiteY5" fmla="*/ 1122680 h 2245360"/>
                    <a:gd name="connsiteX6" fmla="*/ 0 w 558800"/>
                    <a:gd name="connsiteY6" fmla="*/ 0 h 2245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8800" h="2245360">
                      <a:moveTo>
                        <a:pt x="279404" y="1122693"/>
                      </a:moveTo>
                      <a:lnTo>
                        <a:pt x="303386" y="1218322"/>
                      </a:lnTo>
                      <a:cubicBezTo>
                        <a:pt x="360164" y="1444797"/>
                        <a:pt x="425450" y="1706033"/>
                        <a:pt x="558800" y="2245360"/>
                      </a:cubicBezTo>
                      <a:close/>
                      <a:moveTo>
                        <a:pt x="0" y="0"/>
                      </a:moveTo>
                      <a:lnTo>
                        <a:pt x="279404" y="1122693"/>
                      </a:lnTo>
                      <a:lnTo>
                        <a:pt x="279400" y="1122680"/>
                      </a:lnTo>
                      <a:cubicBezTo>
                        <a:pt x="215900" y="869527"/>
                        <a:pt x="152400" y="616374"/>
                        <a:pt x="0" y="0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任意多边形: 形状 152"/>
                <p:cNvSpPr/>
                <p:nvPr/>
              </p:nvSpPr>
              <p:spPr>
                <a:xfrm>
                  <a:off x="1927341" y="1794580"/>
                  <a:ext cx="93990" cy="93990"/>
                </a:xfrm>
                <a:custGeom>
                  <a:avLst/>
                  <a:gdLst>
                    <a:gd name="connsiteX0" fmla="*/ 46995 w 93990"/>
                    <a:gd name="connsiteY0" fmla="*/ 0 h 93990"/>
                    <a:gd name="connsiteX1" fmla="*/ 93990 w 93990"/>
                    <a:gd name="connsiteY1" fmla="*/ 46995 h 93990"/>
                    <a:gd name="connsiteX2" fmla="*/ 46995 w 93990"/>
                    <a:gd name="connsiteY2" fmla="*/ 93990 h 93990"/>
                    <a:gd name="connsiteX3" fmla="*/ 0 w 93990"/>
                    <a:gd name="connsiteY3" fmla="*/ 46995 h 93990"/>
                    <a:gd name="connsiteX4" fmla="*/ 46995 w 93990"/>
                    <a:gd name="connsiteY4" fmla="*/ 0 h 93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990" h="93990">
                      <a:moveTo>
                        <a:pt x="46995" y="0"/>
                      </a:moveTo>
                      <a:cubicBezTo>
                        <a:pt x="72950" y="0"/>
                        <a:pt x="93990" y="21040"/>
                        <a:pt x="93990" y="46995"/>
                      </a:cubicBezTo>
                      <a:cubicBezTo>
                        <a:pt x="93990" y="72950"/>
                        <a:pt x="72950" y="93990"/>
                        <a:pt x="46995" y="93990"/>
                      </a:cubicBezTo>
                      <a:cubicBezTo>
                        <a:pt x="21040" y="93990"/>
                        <a:pt x="0" y="72950"/>
                        <a:pt x="0" y="46995"/>
                      </a:cubicBezTo>
                      <a:cubicBezTo>
                        <a:pt x="0" y="21040"/>
                        <a:pt x="21040" y="0"/>
                        <a:pt x="46995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80000">
                      <a:schemeClr val="tx1">
                        <a:lumMod val="85000"/>
                        <a:lumOff val="1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任意多边形: 形状 153"/>
                <p:cNvSpPr/>
                <p:nvPr/>
              </p:nvSpPr>
              <p:spPr>
                <a:xfrm>
                  <a:off x="2063906" y="2347304"/>
                  <a:ext cx="93990" cy="93990"/>
                </a:xfrm>
                <a:custGeom>
                  <a:avLst/>
                  <a:gdLst>
                    <a:gd name="connsiteX0" fmla="*/ 46995 w 93990"/>
                    <a:gd name="connsiteY0" fmla="*/ 0 h 93990"/>
                    <a:gd name="connsiteX1" fmla="*/ 93990 w 93990"/>
                    <a:gd name="connsiteY1" fmla="*/ 46995 h 93990"/>
                    <a:gd name="connsiteX2" fmla="*/ 46995 w 93990"/>
                    <a:gd name="connsiteY2" fmla="*/ 93990 h 93990"/>
                    <a:gd name="connsiteX3" fmla="*/ 0 w 93990"/>
                    <a:gd name="connsiteY3" fmla="*/ 46995 h 93990"/>
                    <a:gd name="connsiteX4" fmla="*/ 46995 w 93990"/>
                    <a:gd name="connsiteY4" fmla="*/ 0 h 93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990" h="93990">
                      <a:moveTo>
                        <a:pt x="46995" y="0"/>
                      </a:moveTo>
                      <a:cubicBezTo>
                        <a:pt x="72950" y="0"/>
                        <a:pt x="93990" y="21040"/>
                        <a:pt x="93990" y="46995"/>
                      </a:cubicBezTo>
                      <a:cubicBezTo>
                        <a:pt x="93990" y="72950"/>
                        <a:pt x="72950" y="93990"/>
                        <a:pt x="46995" y="93990"/>
                      </a:cubicBezTo>
                      <a:cubicBezTo>
                        <a:pt x="21040" y="93990"/>
                        <a:pt x="0" y="72950"/>
                        <a:pt x="0" y="46995"/>
                      </a:cubicBezTo>
                      <a:cubicBezTo>
                        <a:pt x="0" y="21040"/>
                        <a:pt x="21040" y="0"/>
                        <a:pt x="46995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80000">
                      <a:schemeClr val="tx1">
                        <a:lumMod val="85000"/>
                        <a:lumOff val="1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任意多边形: 形状 154"/>
                <p:cNvSpPr/>
                <p:nvPr/>
              </p:nvSpPr>
              <p:spPr>
                <a:xfrm>
                  <a:off x="2246822" y="3061055"/>
                  <a:ext cx="93990" cy="93990"/>
                </a:xfrm>
                <a:custGeom>
                  <a:avLst/>
                  <a:gdLst>
                    <a:gd name="connsiteX0" fmla="*/ 46995 w 93990"/>
                    <a:gd name="connsiteY0" fmla="*/ 0 h 93990"/>
                    <a:gd name="connsiteX1" fmla="*/ 93990 w 93990"/>
                    <a:gd name="connsiteY1" fmla="*/ 46995 h 93990"/>
                    <a:gd name="connsiteX2" fmla="*/ 46995 w 93990"/>
                    <a:gd name="connsiteY2" fmla="*/ 93990 h 93990"/>
                    <a:gd name="connsiteX3" fmla="*/ 0 w 93990"/>
                    <a:gd name="connsiteY3" fmla="*/ 46995 h 93990"/>
                    <a:gd name="connsiteX4" fmla="*/ 46995 w 93990"/>
                    <a:gd name="connsiteY4" fmla="*/ 0 h 93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990" h="93990">
                      <a:moveTo>
                        <a:pt x="46995" y="0"/>
                      </a:moveTo>
                      <a:cubicBezTo>
                        <a:pt x="72950" y="0"/>
                        <a:pt x="93990" y="21040"/>
                        <a:pt x="93990" y="46995"/>
                      </a:cubicBezTo>
                      <a:cubicBezTo>
                        <a:pt x="93990" y="72950"/>
                        <a:pt x="72950" y="93990"/>
                        <a:pt x="46995" y="93990"/>
                      </a:cubicBezTo>
                      <a:cubicBezTo>
                        <a:pt x="21040" y="93990"/>
                        <a:pt x="0" y="72950"/>
                        <a:pt x="0" y="46995"/>
                      </a:cubicBezTo>
                      <a:cubicBezTo>
                        <a:pt x="0" y="21040"/>
                        <a:pt x="21040" y="0"/>
                        <a:pt x="46995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80000">
                      <a:schemeClr val="tx1">
                        <a:lumMod val="85000"/>
                        <a:lumOff val="1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任意多边形: 形状 155"/>
                <p:cNvSpPr/>
                <p:nvPr/>
              </p:nvSpPr>
              <p:spPr>
                <a:xfrm>
                  <a:off x="2388561" y="3618578"/>
                  <a:ext cx="93990" cy="93990"/>
                </a:xfrm>
                <a:custGeom>
                  <a:avLst/>
                  <a:gdLst>
                    <a:gd name="connsiteX0" fmla="*/ 46995 w 93990"/>
                    <a:gd name="connsiteY0" fmla="*/ 0 h 93990"/>
                    <a:gd name="connsiteX1" fmla="*/ 93990 w 93990"/>
                    <a:gd name="connsiteY1" fmla="*/ 46995 h 93990"/>
                    <a:gd name="connsiteX2" fmla="*/ 46995 w 93990"/>
                    <a:gd name="connsiteY2" fmla="*/ 93990 h 93990"/>
                    <a:gd name="connsiteX3" fmla="*/ 0 w 93990"/>
                    <a:gd name="connsiteY3" fmla="*/ 46995 h 93990"/>
                    <a:gd name="connsiteX4" fmla="*/ 46995 w 93990"/>
                    <a:gd name="connsiteY4" fmla="*/ 0 h 93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990" h="93990">
                      <a:moveTo>
                        <a:pt x="46995" y="0"/>
                      </a:moveTo>
                      <a:cubicBezTo>
                        <a:pt x="72950" y="0"/>
                        <a:pt x="93990" y="21040"/>
                        <a:pt x="93990" y="46995"/>
                      </a:cubicBezTo>
                      <a:cubicBezTo>
                        <a:pt x="93990" y="72950"/>
                        <a:pt x="72950" y="93990"/>
                        <a:pt x="46995" y="93990"/>
                      </a:cubicBezTo>
                      <a:cubicBezTo>
                        <a:pt x="21040" y="93990"/>
                        <a:pt x="0" y="72950"/>
                        <a:pt x="0" y="46995"/>
                      </a:cubicBezTo>
                      <a:cubicBezTo>
                        <a:pt x="0" y="21040"/>
                        <a:pt x="21040" y="0"/>
                        <a:pt x="46995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80000">
                      <a:schemeClr val="tx1">
                        <a:lumMod val="85000"/>
                        <a:lumOff val="1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任意多边形: 形状 156"/>
                <p:cNvSpPr/>
                <p:nvPr/>
              </p:nvSpPr>
              <p:spPr>
                <a:xfrm>
                  <a:off x="2498320" y="4096357"/>
                  <a:ext cx="93990" cy="93990"/>
                </a:xfrm>
                <a:custGeom>
                  <a:avLst/>
                  <a:gdLst>
                    <a:gd name="connsiteX0" fmla="*/ 46995 w 93990"/>
                    <a:gd name="connsiteY0" fmla="*/ 0 h 93990"/>
                    <a:gd name="connsiteX1" fmla="*/ 93990 w 93990"/>
                    <a:gd name="connsiteY1" fmla="*/ 46995 h 93990"/>
                    <a:gd name="connsiteX2" fmla="*/ 46995 w 93990"/>
                    <a:gd name="connsiteY2" fmla="*/ 93990 h 93990"/>
                    <a:gd name="connsiteX3" fmla="*/ 0 w 93990"/>
                    <a:gd name="connsiteY3" fmla="*/ 46995 h 93990"/>
                    <a:gd name="connsiteX4" fmla="*/ 46995 w 93990"/>
                    <a:gd name="connsiteY4" fmla="*/ 0 h 93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990" h="93990">
                      <a:moveTo>
                        <a:pt x="46995" y="0"/>
                      </a:moveTo>
                      <a:cubicBezTo>
                        <a:pt x="72950" y="0"/>
                        <a:pt x="93990" y="21040"/>
                        <a:pt x="93990" y="46995"/>
                      </a:cubicBezTo>
                      <a:cubicBezTo>
                        <a:pt x="93990" y="72950"/>
                        <a:pt x="72950" y="93990"/>
                        <a:pt x="46995" y="93990"/>
                      </a:cubicBezTo>
                      <a:cubicBezTo>
                        <a:pt x="21040" y="93990"/>
                        <a:pt x="0" y="72950"/>
                        <a:pt x="0" y="46995"/>
                      </a:cubicBezTo>
                      <a:cubicBezTo>
                        <a:pt x="0" y="21040"/>
                        <a:pt x="21040" y="0"/>
                        <a:pt x="46995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80000">
                      <a:schemeClr val="tx1">
                        <a:lumMod val="85000"/>
                        <a:lumOff val="1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58" name="组合 157"/>
              <p:cNvGrpSpPr/>
              <p:nvPr/>
            </p:nvGrpSpPr>
            <p:grpSpPr>
              <a:xfrm>
                <a:off x="9893355" y="2189934"/>
                <a:ext cx="605579" cy="2279123"/>
                <a:chOff x="9802738" y="1802840"/>
                <a:chExt cx="605579" cy="2279123"/>
              </a:xfrm>
            </p:grpSpPr>
            <p:sp>
              <p:nvSpPr>
                <p:cNvPr id="159" name="任意多边形: 形状 158"/>
                <p:cNvSpPr/>
                <p:nvPr/>
              </p:nvSpPr>
              <p:spPr>
                <a:xfrm flipH="1">
                  <a:off x="9802738" y="1836603"/>
                  <a:ext cx="558800" cy="2245360"/>
                </a:xfrm>
                <a:custGeom>
                  <a:avLst/>
                  <a:gdLst>
                    <a:gd name="connsiteX0" fmla="*/ 279415 w 558800"/>
                    <a:gd name="connsiteY0" fmla="*/ 1122741 h 2245360"/>
                    <a:gd name="connsiteX1" fmla="*/ 558800 w 558800"/>
                    <a:gd name="connsiteY1" fmla="*/ 2245360 h 2245360"/>
                    <a:gd name="connsiteX2" fmla="*/ 303386 w 558800"/>
                    <a:gd name="connsiteY2" fmla="*/ 1218322 h 2245360"/>
                    <a:gd name="connsiteX3" fmla="*/ 0 w 558800"/>
                    <a:gd name="connsiteY3" fmla="*/ 0 h 2245360"/>
                    <a:gd name="connsiteX4" fmla="*/ 279400 w 558800"/>
                    <a:gd name="connsiteY4" fmla="*/ 1122680 h 2245360"/>
                    <a:gd name="connsiteX5" fmla="*/ 279415 w 558800"/>
                    <a:gd name="connsiteY5" fmla="*/ 1122741 h 2245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8800" h="2245360">
                      <a:moveTo>
                        <a:pt x="279415" y="1122741"/>
                      </a:moveTo>
                      <a:lnTo>
                        <a:pt x="558800" y="2245360"/>
                      </a:lnTo>
                      <a:cubicBezTo>
                        <a:pt x="425450" y="1706033"/>
                        <a:pt x="360164" y="1444797"/>
                        <a:pt x="303386" y="1218322"/>
                      </a:cubicBezTo>
                      <a:close/>
                      <a:moveTo>
                        <a:pt x="0" y="0"/>
                      </a:moveTo>
                      <a:cubicBezTo>
                        <a:pt x="152400" y="616374"/>
                        <a:pt x="215900" y="869527"/>
                        <a:pt x="279400" y="1122680"/>
                      </a:cubicBezTo>
                      <a:lnTo>
                        <a:pt x="279415" y="1122741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任意多边形: 形状 159"/>
                <p:cNvSpPr/>
                <p:nvPr/>
              </p:nvSpPr>
              <p:spPr>
                <a:xfrm>
                  <a:off x="10314327" y="1802840"/>
                  <a:ext cx="93990" cy="93990"/>
                </a:xfrm>
                <a:custGeom>
                  <a:avLst/>
                  <a:gdLst>
                    <a:gd name="connsiteX0" fmla="*/ 46995 w 93990"/>
                    <a:gd name="connsiteY0" fmla="*/ 0 h 93990"/>
                    <a:gd name="connsiteX1" fmla="*/ 93990 w 93990"/>
                    <a:gd name="connsiteY1" fmla="*/ 46995 h 93990"/>
                    <a:gd name="connsiteX2" fmla="*/ 46995 w 93990"/>
                    <a:gd name="connsiteY2" fmla="*/ 93990 h 93990"/>
                    <a:gd name="connsiteX3" fmla="*/ 0 w 93990"/>
                    <a:gd name="connsiteY3" fmla="*/ 46995 h 93990"/>
                    <a:gd name="connsiteX4" fmla="*/ 46995 w 93990"/>
                    <a:gd name="connsiteY4" fmla="*/ 0 h 93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990" h="93990">
                      <a:moveTo>
                        <a:pt x="46995" y="0"/>
                      </a:moveTo>
                      <a:cubicBezTo>
                        <a:pt x="72950" y="0"/>
                        <a:pt x="93990" y="21040"/>
                        <a:pt x="93990" y="46995"/>
                      </a:cubicBezTo>
                      <a:cubicBezTo>
                        <a:pt x="93990" y="72950"/>
                        <a:pt x="72950" y="93990"/>
                        <a:pt x="46995" y="93990"/>
                      </a:cubicBezTo>
                      <a:cubicBezTo>
                        <a:pt x="21040" y="93990"/>
                        <a:pt x="0" y="72950"/>
                        <a:pt x="0" y="46995"/>
                      </a:cubicBezTo>
                      <a:cubicBezTo>
                        <a:pt x="0" y="21040"/>
                        <a:pt x="21040" y="0"/>
                        <a:pt x="46995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lumMod val="50000"/>
                        <a:lumOff val="50000"/>
                      </a:schemeClr>
                    </a:gs>
                    <a:gs pos="80000">
                      <a:schemeClr val="accent1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任意多边形: 形状 160"/>
                <p:cNvSpPr/>
                <p:nvPr/>
              </p:nvSpPr>
              <p:spPr>
                <a:xfrm>
                  <a:off x="10145766" y="2444840"/>
                  <a:ext cx="93990" cy="93990"/>
                </a:xfrm>
                <a:custGeom>
                  <a:avLst/>
                  <a:gdLst>
                    <a:gd name="connsiteX0" fmla="*/ 46995 w 93990"/>
                    <a:gd name="connsiteY0" fmla="*/ 0 h 93990"/>
                    <a:gd name="connsiteX1" fmla="*/ 93990 w 93990"/>
                    <a:gd name="connsiteY1" fmla="*/ 46995 h 93990"/>
                    <a:gd name="connsiteX2" fmla="*/ 46995 w 93990"/>
                    <a:gd name="connsiteY2" fmla="*/ 93990 h 93990"/>
                    <a:gd name="connsiteX3" fmla="*/ 0 w 93990"/>
                    <a:gd name="connsiteY3" fmla="*/ 46995 h 93990"/>
                    <a:gd name="connsiteX4" fmla="*/ 46995 w 93990"/>
                    <a:gd name="connsiteY4" fmla="*/ 0 h 93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990" h="93990">
                      <a:moveTo>
                        <a:pt x="46995" y="0"/>
                      </a:moveTo>
                      <a:cubicBezTo>
                        <a:pt x="72950" y="0"/>
                        <a:pt x="93990" y="21040"/>
                        <a:pt x="93990" y="46995"/>
                      </a:cubicBezTo>
                      <a:cubicBezTo>
                        <a:pt x="93990" y="72950"/>
                        <a:pt x="72950" y="93990"/>
                        <a:pt x="46995" y="93990"/>
                      </a:cubicBezTo>
                      <a:cubicBezTo>
                        <a:pt x="21040" y="93990"/>
                        <a:pt x="0" y="72950"/>
                        <a:pt x="0" y="46995"/>
                      </a:cubicBezTo>
                      <a:cubicBezTo>
                        <a:pt x="0" y="21040"/>
                        <a:pt x="21040" y="0"/>
                        <a:pt x="46995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lumMod val="50000"/>
                        <a:lumOff val="50000"/>
                      </a:schemeClr>
                    </a:gs>
                    <a:gs pos="80000">
                      <a:schemeClr val="accent1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任意多边形: 形状 161"/>
                <p:cNvSpPr/>
                <p:nvPr/>
              </p:nvSpPr>
              <p:spPr>
                <a:xfrm>
                  <a:off x="9994695" y="3101023"/>
                  <a:ext cx="93990" cy="93990"/>
                </a:xfrm>
                <a:custGeom>
                  <a:avLst/>
                  <a:gdLst>
                    <a:gd name="connsiteX0" fmla="*/ 46995 w 93990"/>
                    <a:gd name="connsiteY0" fmla="*/ 0 h 93990"/>
                    <a:gd name="connsiteX1" fmla="*/ 93990 w 93990"/>
                    <a:gd name="connsiteY1" fmla="*/ 46995 h 93990"/>
                    <a:gd name="connsiteX2" fmla="*/ 46995 w 93990"/>
                    <a:gd name="connsiteY2" fmla="*/ 93990 h 93990"/>
                    <a:gd name="connsiteX3" fmla="*/ 0 w 93990"/>
                    <a:gd name="connsiteY3" fmla="*/ 46995 h 93990"/>
                    <a:gd name="connsiteX4" fmla="*/ 46995 w 93990"/>
                    <a:gd name="connsiteY4" fmla="*/ 0 h 93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990" h="93990">
                      <a:moveTo>
                        <a:pt x="46995" y="0"/>
                      </a:moveTo>
                      <a:cubicBezTo>
                        <a:pt x="72950" y="0"/>
                        <a:pt x="93990" y="21040"/>
                        <a:pt x="93990" y="46995"/>
                      </a:cubicBezTo>
                      <a:cubicBezTo>
                        <a:pt x="93990" y="72950"/>
                        <a:pt x="72950" y="93990"/>
                        <a:pt x="46995" y="93990"/>
                      </a:cubicBezTo>
                      <a:cubicBezTo>
                        <a:pt x="21040" y="93990"/>
                        <a:pt x="0" y="72950"/>
                        <a:pt x="0" y="46995"/>
                      </a:cubicBezTo>
                      <a:cubicBezTo>
                        <a:pt x="0" y="21040"/>
                        <a:pt x="21040" y="0"/>
                        <a:pt x="46995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lumMod val="50000"/>
                        <a:lumOff val="50000"/>
                      </a:schemeClr>
                    </a:gs>
                    <a:gs pos="80000">
                      <a:schemeClr val="accent1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63" name="任意多边形: 形状 162"/>
                <p:cNvSpPr/>
                <p:nvPr/>
              </p:nvSpPr>
              <p:spPr>
                <a:xfrm>
                  <a:off x="9812229" y="3796323"/>
                  <a:ext cx="93990" cy="93990"/>
                </a:xfrm>
                <a:custGeom>
                  <a:avLst/>
                  <a:gdLst>
                    <a:gd name="connsiteX0" fmla="*/ 46995 w 93990"/>
                    <a:gd name="connsiteY0" fmla="*/ 0 h 93990"/>
                    <a:gd name="connsiteX1" fmla="*/ 93990 w 93990"/>
                    <a:gd name="connsiteY1" fmla="*/ 46995 h 93990"/>
                    <a:gd name="connsiteX2" fmla="*/ 46995 w 93990"/>
                    <a:gd name="connsiteY2" fmla="*/ 93990 h 93990"/>
                    <a:gd name="connsiteX3" fmla="*/ 0 w 93990"/>
                    <a:gd name="connsiteY3" fmla="*/ 46995 h 93990"/>
                    <a:gd name="connsiteX4" fmla="*/ 46995 w 93990"/>
                    <a:gd name="connsiteY4" fmla="*/ 0 h 93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3990" h="93990">
                      <a:moveTo>
                        <a:pt x="46995" y="0"/>
                      </a:moveTo>
                      <a:cubicBezTo>
                        <a:pt x="72950" y="0"/>
                        <a:pt x="93990" y="21040"/>
                        <a:pt x="93990" y="46995"/>
                      </a:cubicBezTo>
                      <a:cubicBezTo>
                        <a:pt x="93990" y="72950"/>
                        <a:pt x="72950" y="93990"/>
                        <a:pt x="46995" y="93990"/>
                      </a:cubicBezTo>
                      <a:cubicBezTo>
                        <a:pt x="21040" y="93990"/>
                        <a:pt x="0" y="72950"/>
                        <a:pt x="0" y="46995"/>
                      </a:cubicBezTo>
                      <a:cubicBezTo>
                        <a:pt x="0" y="21040"/>
                        <a:pt x="21040" y="0"/>
                        <a:pt x="46995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lumMod val="50000"/>
                        <a:lumOff val="50000"/>
                      </a:schemeClr>
                    </a:gs>
                    <a:gs pos="80000">
                      <a:schemeClr val="accent1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65" name="任意多边形: 形状 164"/>
              <p:cNvSpPr/>
              <p:nvPr/>
            </p:nvSpPr>
            <p:spPr>
              <a:xfrm flipH="1">
                <a:off x="1907166" y="5006005"/>
                <a:ext cx="179515" cy="443494"/>
              </a:xfrm>
              <a:custGeom>
                <a:avLst/>
                <a:gdLst>
                  <a:gd name="connsiteX0" fmla="*/ 179515 w 179515"/>
                  <a:gd name="connsiteY0" fmla="*/ 0 h 443494"/>
                  <a:gd name="connsiteX1" fmla="*/ 107531 w 179515"/>
                  <a:gd name="connsiteY1" fmla="*/ 0 h 443494"/>
                  <a:gd name="connsiteX2" fmla="*/ 0 w 179515"/>
                  <a:gd name="connsiteY2" fmla="*/ 443494 h 443494"/>
                  <a:gd name="connsiteX3" fmla="*/ 71984 w 179515"/>
                  <a:gd name="connsiteY3" fmla="*/ 443494 h 443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515" h="443494">
                    <a:moveTo>
                      <a:pt x="179515" y="0"/>
                    </a:moveTo>
                    <a:lnTo>
                      <a:pt x="107531" y="0"/>
                    </a:lnTo>
                    <a:lnTo>
                      <a:pt x="0" y="443494"/>
                    </a:lnTo>
                    <a:lnTo>
                      <a:pt x="71984" y="443494"/>
                    </a:lnTo>
                    <a:close/>
                  </a:path>
                </a:pathLst>
              </a:custGeom>
              <a:solidFill>
                <a:srgbClr val="56CCF2"/>
              </a:solidFill>
              <a:ln>
                <a:noFill/>
              </a:ln>
              <a:effectLst>
                <a:outerShdw blurRad="254000" dist="50800" dir="5400000" algn="ctr" rotWithShape="0">
                  <a:srgbClr val="56CCF2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6" name="任意多边形: 形状 165"/>
              <p:cNvSpPr/>
              <p:nvPr/>
            </p:nvSpPr>
            <p:spPr>
              <a:xfrm>
                <a:off x="10297625" y="5006005"/>
                <a:ext cx="179515" cy="443494"/>
              </a:xfrm>
              <a:custGeom>
                <a:avLst/>
                <a:gdLst>
                  <a:gd name="connsiteX0" fmla="*/ 107531 w 179515"/>
                  <a:gd name="connsiteY0" fmla="*/ 0 h 443494"/>
                  <a:gd name="connsiteX1" fmla="*/ 179515 w 179515"/>
                  <a:gd name="connsiteY1" fmla="*/ 0 h 443494"/>
                  <a:gd name="connsiteX2" fmla="*/ 71984 w 179515"/>
                  <a:gd name="connsiteY2" fmla="*/ 443494 h 443494"/>
                  <a:gd name="connsiteX3" fmla="*/ 0 w 179515"/>
                  <a:gd name="connsiteY3" fmla="*/ 443494 h 443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515" h="443494">
                    <a:moveTo>
                      <a:pt x="107531" y="0"/>
                    </a:moveTo>
                    <a:lnTo>
                      <a:pt x="179515" y="0"/>
                    </a:lnTo>
                    <a:lnTo>
                      <a:pt x="71984" y="443494"/>
                    </a:lnTo>
                    <a:lnTo>
                      <a:pt x="0" y="443494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2" name="矩形 171"/>
              <p:cNvSpPr/>
              <p:nvPr/>
            </p:nvSpPr>
            <p:spPr>
              <a:xfrm>
                <a:off x="1896622" y="2088621"/>
                <a:ext cx="2513509" cy="252762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Tx/>
                  <a:defRPr/>
                </a:pP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配置大容量锂电池，超长续航。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7" name="矩形 176"/>
              <p:cNvSpPr/>
              <p:nvPr/>
            </p:nvSpPr>
            <p:spPr>
              <a:xfrm>
                <a:off x="8115791" y="2122838"/>
                <a:ext cx="2198294" cy="25276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R="0" lvl="0" algn="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Tx/>
                  <a:defRPr/>
                </a:pPr>
                <a:r>
                  <a:rPr lang="zh-CN" altLang="en-US" sz="1400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接口丰富，满足多场景需要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pic>
            <p:nvPicPr>
              <p:cNvPr id="185" name="图片 184" descr="图片包含 游戏机, 电脑, 桌子&#10;&#10;AI 生成的内容可能不正确。"/>
              <p:cNvPicPr>
                <a:picLocks noChangeAspect="1"/>
              </p:cNvPicPr>
              <p:nvPr/>
            </p:nvPicPr>
            <p:blipFill>
              <a:blip r:embed="rId2"/>
              <a:srcRect r="8794" b="11526"/>
              <a:stretch>
                <a:fillRect/>
              </a:stretch>
            </p:blipFill>
            <p:spPr>
              <a:xfrm>
                <a:off x="3322928" y="4132198"/>
                <a:ext cx="2540900" cy="2464805"/>
              </a:xfrm>
              <a:prstGeom prst="rect">
                <a:avLst/>
              </a:prstGeom>
            </p:spPr>
          </p:pic>
          <p:grpSp>
            <p:nvGrpSpPr>
              <p:cNvPr id="187" name="组合 186"/>
              <p:cNvGrpSpPr/>
              <p:nvPr/>
            </p:nvGrpSpPr>
            <p:grpSpPr>
              <a:xfrm>
                <a:off x="2249998" y="5039344"/>
                <a:ext cx="1508435" cy="654495"/>
                <a:chOff x="2403687" y="5258609"/>
                <a:chExt cx="1508435" cy="654495"/>
              </a:xfrm>
            </p:grpSpPr>
            <p:sp>
              <p:nvSpPr>
                <p:cNvPr id="186" name="平行四边形 185"/>
                <p:cNvSpPr/>
                <p:nvPr/>
              </p:nvSpPr>
              <p:spPr>
                <a:xfrm flipH="1">
                  <a:off x="2403687" y="5258609"/>
                  <a:ext cx="1508435" cy="654495"/>
                </a:xfrm>
                <a:prstGeom prst="parallelogram">
                  <a:avLst/>
                </a:prstGeom>
                <a:gradFill flip="none" rotWithShape="1">
                  <a:gsLst>
                    <a:gs pos="0">
                      <a:srgbClr val="B0E2F8"/>
                    </a:gs>
                    <a:gs pos="80000">
                      <a:srgbClr val="56CCF2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>
                  <a:noFill/>
                </a:ln>
                <a:effectLst>
                  <a:outerShdw blurRad="254000" dist="50800" dir="5400000" algn="ctr" rotWithShape="0">
                    <a:srgbClr val="56CCF2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80" name="文本框 179"/>
                <p:cNvSpPr txBox="1"/>
                <p:nvPr/>
              </p:nvSpPr>
              <p:spPr>
                <a:xfrm>
                  <a:off x="2562285" y="5300757"/>
                  <a:ext cx="123854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6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电池供电管网监测终端</a:t>
                  </a:r>
                  <a:endPara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9" name="组合 188"/>
              <p:cNvGrpSpPr/>
              <p:nvPr/>
            </p:nvGrpSpPr>
            <p:grpSpPr>
              <a:xfrm>
                <a:off x="8473086" y="5049568"/>
                <a:ext cx="1730171" cy="654495"/>
                <a:chOff x="6857648" y="5248780"/>
                <a:chExt cx="1730171" cy="654495"/>
              </a:xfrm>
            </p:grpSpPr>
            <p:sp>
              <p:nvSpPr>
                <p:cNvPr id="188" name="平行四边形 187"/>
                <p:cNvSpPr/>
                <p:nvPr/>
              </p:nvSpPr>
              <p:spPr>
                <a:xfrm>
                  <a:off x="6857648" y="5248780"/>
                  <a:ext cx="1730171" cy="654495"/>
                </a:xfrm>
                <a:prstGeom prst="parallelogram">
                  <a:avLst/>
                </a:prstGeom>
                <a:gradFill>
                  <a:gsLst>
                    <a:gs pos="0">
                      <a:schemeClr val="accent1">
                        <a:lumMod val="70000"/>
                        <a:lumOff val="30000"/>
                      </a:schemeClr>
                    </a:gs>
                    <a:gs pos="80000">
                      <a:schemeClr val="accent1">
                        <a:lumMod val="90000"/>
                      </a:schemeClr>
                    </a:gs>
                  </a:gsLst>
                  <a:path path="circle">
                    <a:fillToRect r="100000" b="10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zh-CN" altLang="en-US" sz="192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81" name="文本框 180"/>
                <p:cNvSpPr txBox="1"/>
                <p:nvPr/>
              </p:nvSpPr>
              <p:spPr>
                <a:xfrm>
                  <a:off x="7029939" y="5284584"/>
                  <a:ext cx="1459845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6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市电</a:t>
                  </a:r>
                  <a:r>
                    <a:rPr lang="en-US" altLang="zh-CN" sz="16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/</a:t>
                  </a:r>
                  <a:r>
                    <a:rPr lang="zh-CN" altLang="en-US" sz="16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太阳能管网监测终端</a:t>
                  </a:r>
                  <a:endPara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191" name="图片 190" descr="图片包含 乐高, 游戏机, 玩具, 桌子&#10;&#10;AI 生成的内容可能不正确。"/>
              <p:cNvPicPr>
                <a:picLocks noChangeAspect="1"/>
              </p:cNvPicPr>
              <p:nvPr/>
            </p:nvPicPr>
            <p:blipFill>
              <a:blip r:embed="rId3"/>
              <a:srcRect l="19969" t="46696" r="1381" b="5164"/>
              <a:stretch>
                <a:fillRect/>
              </a:stretch>
            </p:blipFill>
            <p:spPr>
              <a:xfrm>
                <a:off x="6318628" y="5355486"/>
                <a:ext cx="2440234" cy="1120226"/>
              </a:xfrm>
              <a:prstGeom prst="rect">
                <a:avLst/>
              </a:prstGeom>
            </p:spPr>
          </p:pic>
          <p:sp>
            <p:nvSpPr>
              <p:cNvPr id="196" name="矩形 195"/>
              <p:cNvSpPr/>
              <p:nvPr/>
            </p:nvSpPr>
            <p:spPr>
              <a:xfrm>
                <a:off x="2060629" y="2566347"/>
                <a:ext cx="2540900" cy="53283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Tx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IP68</a:t>
                </a: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防护等级，适应井下潮湿、浸泡的环境。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7" name="矩形 196"/>
              <p:cNvSpPr/>
              <p:nvPr/>
            </p:nvSpPr>
            <p:spPr>
              <a:xfrm>
                <a:off x="2245667" y="3366149"/>
                <a:ext cx="2540900" cy="25276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Tx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微功耗设计，续航更持久。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8" name="矩形 197"/>
              <p:cNvSpPr/>
              <p:nvPr/>
            </p:nvSpPr>
            <p:spPr>
              <a:xfrm>
                <a:off x="2356411" y="3879291"/>
                <a:ext cx="2734246" cy="25276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Tx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丰富数据接口，满足多场景需要。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9" name="矩形 198"/>
              <p:cNvSpPr/>
              <p:nvPr/>
            </p:nvSpPr>
            <p:spPr>
              <a:xfrm>
                <a:off x="2478469" y="4374343"/>
                <a:ext cx="2581107" cy="53283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Tx/>
                  <a:defRPr/>
                </a:pP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云端运维，降低频繁跑现场的运维成本。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0" name="矩形 199"/>
              <p:cNvSpPr/>
              <p:nvPr/>
            </p:nvSpPr>
            <p:spPr>
              <a:xfrm>
                <a:off x="7795554" y="2588174"/>
                <a:ext cx="2293722" cy="53283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R="0" lvl="0" algn="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Tx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符合国家标准水文、水资源协议。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1" name="矩形 200"/>
              <p:cNvSpPr/>
              <p:nvPr/>
            </p:nvSpPr>
            <p:spPr>
              <a:xfrm>
                <a:off x="7605489" y="3275720"/>
                <a:ext cx="2402883" cy="53283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R="0" lvl="0" algn="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Tx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支持远程设参、运维、固件升级。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2" name="矩形 201"/>
              <p:cNvSpPr/>
              <p:nvPr/>
            </p:nvSpPr>
            <p:spPr>
              <a:xfrm>
                <a:off x="7465946" y="4052667"/>
                <a:ext cx="2350274" cy="25276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R="0" lvl="0" algn="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Tx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6</a:t>
                </a: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年免费通讯资费，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成本运维。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15" name="图片 14" descr="12.9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53939" y="8238"/>
            <a:ext cx="12343075" cy="6858000"/>
            <a:chOff x="-53939" y="8238"/>
            <a:chExt cx="12343075" cy="68580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688599" y="-2734300"/>
              <a:ext cx="6858000" cy="12343075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硬件产品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2409509" y="296725"/>
              <a:ext cx="1569824" cy="400110"/>
              <a:chOff x="555349" y="1495701"/>
              <a:chExt cx="1449076" cy="40011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863412" y="1495701"/>
                <a:ext cx="11410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 b="1" kern="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智能仪表</a:t>
                </a:r>
                <a:endParaRPr lang="zh-CN" altLang="en-US" sz="20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555349" y="1607929"/>
                <a:ext cx="252360" cy="163753"/>
                <a:chOff x="682007" y="2696573"/>
                <a:chExt cx="252360" cy="163753"/>
              </a:xfrm>
            </p:grpSpPr>
            <p:sp>
              <p:nvSpPr>
                <p:cNvPr id="11" name="等腰三角形 10"/>
                <p:cNvSpPr/>
                <p:nvPr/>
              </p:nvSpPr>
              <p:spPr>
                <a:xfrm rot="5400000">
                  <a:off x="767425" y="2693384"/>
                  <a:ext cx="163753" cy="170131"/>
                </a:xfrm>
                <a:prstGeom prst="triangle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等腰三角形 11"/>
                <p:cNvSpPr/>
                <p:nvPr/>
              </p:nvSpPr>
              <p:spPr>
                <a:xfrm rot="5400000">
                  <a:off x="684671" y="2703849"/>
                  <a:ext cx="136799" cy="142127"/>
                </a:xfrm>
                <a:prstGeom prst="triangle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8" name="组合 37"/>
            <p:cNvGrpSpPr/>
            <p:nvPr/>
          </p:nvGrpSpPr>
          <p:grpSpPr>
            <a:xfrm>
              <a:off x="402762" y="1409594"/>
              <a:ext cx="10507729" cy="4408196"/>
              <a:chOff x="491843" y="1807543"/>
              <a:chExt cx="10507729" cy="4408196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491843" y="1850669"/>
                <a:ext cx="3234999" cy="4365070"/>
                <a:chOff x="1241683" y="2030311"/>
                <a:chExt cx="3234999" cy="4365070"/>
              </a:xfrm>
            </p:grpSpPr>
            <p:sp>
              <p:nvSpPr>
                <p:cNvPr id="14" name="矩形: 圆角 13"/>
                <p:cNvSpPr/>
                <p:nvPr/>
              </p:nvSpPr>
              <p:spPr>
                <a:xfrm>
                  <a:off x="1351004" y="2030311"/>
                  <a:ext cx="3026005" cy="4365070"/>
                </a:xfrm>
                <a:prstGeom prst="roundRect">
                  <a:avLst>
                    <a:gd name="adj" fmla="val 444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srgbClr val="2F80EC">
                      <a:alpha val="4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21" name="组合 20"/>
                <p:cNvGrpSpPr/>
                <p:nvPr/>
              </p:nvGrpSpPr>
              <p:grpSpPr>
                <a:xfrm>
                  <a:off x="1241683" y="2577915"/>
                  <a:ext cx="3234999" cy="313038"/>
                  <a:chOff x="1241683" y="2577915"/>
                  <a:chExt cx="3234999" cy="313038"/>
                </a:xfrm>
              </p:grpSpPr>
              <p:sp>
                <p:nvSpPr>
                  <p:cNvPr id="19" name="不完整圆 18"/>
                  <p:cNvSpPr/>
                  <p:nvPr/>
                </p:nvSpPr>
                <p:spPr>
                  <a:xfrm rot="5400000" flipH="1">
                    <a:off x="1241683" y="2577915"/>
                    <a:ext cx="313038" cy="313038"/>
                  </a:xfrm>
                  <a:prstGeom prst="pie">
                    <a:avLst>
                      <a:gd name="adj1" fmla="val 0"/>
                      <a:gd name="adj2" fmla="val 1078868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0" name="不完整圆 19"/>
                  <p:cNvSpPr/>
                  <p:nvPr/>
                </p:nvSpPr>
                <p:spPr>
                  <a:xfrm rot="16200000">
                    <a:off x="4163644" y="2577915"/>
                    <a:ext cx="313038" cy="313038"/>
                  </a:xfrm>
                  <a:prstGeom prst="pie">
                    <a:avLst>
                      <a:gd name="adj1" fmla="val 0"/>
                      <a:gd name="adj2" fmla="val 1078868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cxnSp>
            <p:nvCxnSpPr>
              <p:cNvPr id="30" name="直接连接符 29"/>
              <p:cNvCxnSpPr/>
              <p:nvPr/>
            </p:nvCxnSpPr>
            <p:spPr>
              <a:xfrm>
                <a:off x="804881" y="2554791"/>
                <a:ext cx="2608922" cy="0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文本框 30"/>
              <p:cNvSpPr txBox="1"/>
              <p:nvPr/>
            </p:nvSpPr>
            <p:spPr>
              <a:xfrm>
                <a:off x="1392567" y="2142333"/>
                <a:ext cx="14612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雷达水位计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6" name="组合 35"/>
              <p:cNvGrpSpPr/>
              <p:nvPr/>
            </p:nvGrpSpPr>
            <p:grpSpPr>
              <a:xfrm>
                <a:off x="4182143" y="1807543"/>
                <a:ext cx="3234999" cy="4408196"/>
                <a:chOff x="4434737" y="1807543"/>
                <a:chExt cx="3234999" cy="4408196"/>
              </a:xfrm>
            </p:grpSpPr>
            <p:sp>
              <p:nvSpPr>
                <p:cNvPr id="15" name="矩形: 圆角 14"/>
                <p:cNvSpPr/>
                <p:nvPr/>
              </p:nvSpPr>
              <p:spPr>
                <a:xfrm>
                  <a:off x="4516470" y="1807543"/>
                  <a:ext cx="3026005" cy="4408196"/>
                </a:xfrm>
                <a:prstGeom prst="roundRect">
                  <a:avLst>
                    <a:gd name="adj" fmla="val 444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srgbClr val="2F80EC">
                      <a:alpha val="4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22" name="组合 21"/>
                <p:cNvGrpSpPr/>
                <p:nvPr/>
              </p:nvGrpSpPr>
              <p:grpSpPr>
                <a:xfrm>
                  <a:off x="4434737" y="2355147"/>
                  <a:ext cx="3234999" cy="313038"/>
                  <a:chOff x="1241683" y="2577915"/>
                  <a:chExt cx="3234999" cy="313038"/>
                </a:xfrm>
              </p:grpSpPr>
              <p:sp>
                <p:nvSpPr>
                  <p:cNvPr id="23" name="不完整圆 22"/>
                  <p:cNvSpPr/>
                  <p:nvPr/>
                </p:nvSpPr>
                <p:spPr>
                  <a:xfrm rot="5400000" flipH="1">
                    <a:off x="1241683" y="2577915"/>
                    <a:ext cx="313038" cy="313038"/>
                  </a:xfrm>
                  <a:prstGeom prst="pie">
                    <a:avLst>
                      <a:gd name="adj1" fmla="val 0"/>
                      <a:gd name="adj2" fmla="val 1078868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4" name="不完整圆 23"/>
                  <p:cNvSpPr/>
                  <p:nvPr/>
                </p:nvSpPr>
                <p:spPr>
                  <a:xfrm rot="16200000">
                    <a:off x="4163644" y="2577915"/>
                    <a:ext cx="313038" cy="313038"/>
                  </a:xfrm>
                  <a:prstGeom prst="pie">
                    <a:avLst>
                      <a:gd name="adj1" fmla="val 0"/>
                      <a:gd name="adj2" fmla="val 1078868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32" name="文本框 31"/>
                <p:cNvSpPr txBox="1"/>
                <p:nvPr/>
              </p:nvSpPr>
              <p:spPr>
                <a:xfrm>
                  <a:off x="5403643" y="2064074"/>
                  <a:ext cx="14612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雷达流量计</a:t>
                  </a:r>
                  <a:endPara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33" name="直接连接符 32"/>
                <p:cNvCxnSpPr/>
                <p:nvPr/>
              </p:nvCxnSpPr>
              <p:spPr>
                <a:xfrm>
                  <a:off x="4725011" y="2511665"/>
                  <a:ext cx="2608922" cy="0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组合 36"/>
              <p:cNvGrpSpPr/>
              <p:nvPr/>
            </p:nvGrpSpPr>
            <p:grpSpPr>
              <a:xfrm>
                <a:off x="7764573" y="1807543"/>
                <a:ext cx="3234999" cy="4408196"/>
                <a:chOff x="7648447" y="1807543"/>
                <a:chExt cx="3234999" cy="4408196"/>
              </a:xfrm>
            </p:grpSpPr>
            <p:sp>
              <p:nvSpPr>
                <p:cNvPr id="17" name="矩形: 圆角 16"/>
                <p:cNvSpPr/>
                <p:nvPr/>
              </p:nvSpPr>
              <p:spPr>
                <a:xfrm>
                  <a:off x="7796997" y="1807543"/>
                  <a:ext cx="3026005" cy="4408196"/>
                </a:xfrm>
                <a:prstGeom prst="roundRect">
                  <a:avLst>
                    <a:gd name="adj" fmla="val 4448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srgbClr val="2F80EC">
                      <a:alpha val="40000"/>
                    </a:srgb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25" name="组合 24"/>
                <p:cNvGrpSpPr/>
                <p:nvPr/>
              </p:nvGrpSpPr>
              <p:grpSpPr>
                <a:xfrm>
                  <a:off x="7648447" y="2355146"/>
                  <a:ext cx="3234999" cy="313038"/>
                  <a:chOff x="1241683" y="2577915"/>
                  <a:chExt cx="3234999" cy="313038"/>
                </a:xfrm>
              </p:grpSpPr>
              <p:sp>
                <p:nvSpPr>
                  <p:cNvPr id="26" name="不完整圆 25"/>
                  <p:cNvSpPr/>
                  <p:nvPr/>
                </p:nvSpPr>
                <p:spPr>
                  <a:xfrm rot="5400000" flipH="1">
                    <a:off x="1241683" y="2577915"/>
                    <a:ext cx="313038" cy="313038"/>
                  </a:xfrm>
                  <a:prstGeom prst="pie">
                    <a:avLst>
                      <a:gd name="adj1" fmla="val 0"/>
                      <a:gd name="adj2" fmla="val 1078868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7" name="不完整圆 26"/>
                  <p:cNvSpPr/>
                  <p:nvPr/>
                </p:nvSpPr>
                <p:spPr>
                  <a:xfrm rot="16200000">
                    <a:off x="4163644" y="2577915"/>
                    <a:ext cx="313038" cy="313038"/>
                  </a:xfrm>
                  <a:prstGeom prst="pie">
                    <a:avLst>
                      <a:gd name="adj1" fmla="val 0"/>
                      <a:gd name="adj2" fmla="val 1078868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cxnSp>
              <p:nvCxnSpPr>
                <p:cNvPr id="34" name="直接连接符 33"/>
                <p:cNvCxnSpPr/>
                <p:nvPr/>
              </p:nvCxnSpPr>
              <p:spPr>
                <a:xfrm>
                  <a:off x="8005538" y="2511665"/>
                  <a:ext cx="2608922" cy="0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文本框 34"/>
                <p:cNvSpPr txBox="1"/>
                <p:nvPr/>
              </p:nvSpPr>
              <p:spPr>
                <a:xfrm>
                  <a:off x="8541636" y="2064074"/>
                  <a:ext cx="169297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超声波流量计</a:t>
                  </a:r>
                  <a:endPara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pic>
          <p:nvPicPr>
            <p:cNvPr id="40" name="图片 39" descr="电脑主机&#10;&#10;AI 生成的内容可能不正确。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92240" y="4593073"/>
              <a:ext cx="1555449" cy="1506226"/>
            </a:xfrm>
            <a:prstGeom prst="rect">
              <a:avLst/>
            </a:prstGeom>
          </p:spPr>
        </p:pic>
        <p:pic>
          <p:nvPicPr>
            <p:cNvPr id="42" name="图片 41" descr="墙上挂着一幅画&#10;&#10;AI 生成的内容可能不正确。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3324" y="4840444"/>
              <a:ext cx="1952872" cy="1302063"/>
            </a:xfrm>
            <a:prstGeom prst="rect">
              <a:avLst/>
            </a:prstGeom>
          </p:spPr>
        </p:pic>
        <p:pic>
          <p:nvPicPr>
            <p:cNvPr id="46" name="图片 45" descr="蓝色的标志&#10;&#10;AI 生成的内容可能不正确。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94952" y="4674777"/>
              <a:ext cx="1582253" cy="1342818"/>
            </a:xfrm>
            <a:prstGeom prst="rect">
              <a:avLst/>
            </a:prstGeom>
          </p:spPr>
        </p:pic>
        <p:grpSp>
          <p:nvGrpSpPr>
            <p:cNvPr id="52" name="组合 51"/>
            <p:cNvGrpSpPr/>
            <p:nvPr/>
          </p:nvGrpSpPr>
          <p:grpSpPr>
            <a:xfrm>
              <a:off x="736494" y="2327577"/>
              <a:ext cx="2465801" cy="2637513"/>
              <a:chOff x="736494" y="2725526"/>
              <a:chExt cx="2465801" cy="2637513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757190" y="2725526"/>
                <a:ext cx="210556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测量精度高：</a:t>
                </a:r>
                <a:r>
                  <a:rPr lang="en-US" altLang="zh-CN" sz="1200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±1mm</a:t>
                </a:r>
                <a:r>
                  <a:rPr lang="zh-CN" altLang="en-US" sz="1200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、</a:t>
                </a:r>
                <a:r>
                  <a:rPr lang="en-US" altLang="zh-CN" sz="1200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1200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级。</a:t>
                </a:r>
                <a:endParaRPr lang="zh-CN" altLang="en-US" sz="1200" kern="1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736496" y="3058070"/>
                <a:ext cx="2465799" cy="615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b="1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一体化设计：</a:t>
                </a:r>
                <a:r>
                  <a:rPr lang="zh-CN" altLang="en-US" sz="1200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集水位测量、数据采集、</a:t>
                </a:r>
                <a:r>
                  <a:rPr lang="en-US" altLang="zh-CN" sz="1200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4G</a:t>
                </a:r>
                <a:r>
                  <a:rPr lang="zh-CN" altLang="en-US" sz="1200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无线通信于一体。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736495" y="3707342"/>
                <a:ext cx="2465799" cy="615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b="1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一体化设计：</a:t>
                </a:r>
                <a:r>
                  <a:rPr lang="zh-CN" altLang="en-US" sz="1200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集水位测量、数据采集、</a:t>
                </a:r>
                <a:r>
                  <a:rPr lang="en-US" altLang="zh-CN" sz="1200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4G</a:t>
                </a:r>
                <a:r>
                  <a:rPr lang="zh-CN" altLang="en-US" sz="1200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无线通信于一体。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736494" y="4356614"/>
                <a:ext cx="2465799" cy="338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b="1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量程：</a:t>
                </a:r>
                <a:r>
                  <a:rPr lang="en-US" altLang="zh-CN" sz="1200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0.2-15m</a:t>
                </a:r>
                <a:r>
                  <a:rPr lang="zh-CN" altLang="en-US" sz="1200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（其它量程可定制）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736494" y="4747229"/>
                <a:ext cx="2465799" cy="615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b="1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运维：</a:t>
                </a:r>
                <a:r>
                  <a:rPr lang="zh-CN" altLang="en-US" sz="1200" kern="100" dirty="0">
                    <a:solidFill>
                      <a:srgbClr val="0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支持云端、</a:t>
                </a:r>
                <a:r>
                  <a:rPr lang="zh-CN" altLang="en-US" sz="1200" kern="1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蓝牙设参、固件升级、运维。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4" name="文本框 53"/>
            <p:cNvSpPr txBox="1"/>
            <p:nvPr/>
          </p:nvSpPr>
          <p:spPr>
            <a:xfrm>
              <a:off x="4554650" y="2235795"/>
              <a:ext cx="2325730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一体化设计：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流速、水位、流量采集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+4G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传输。</a:t>
              </a:r>
              <a:endParaRPr lang="zh-CN" altLang="en-US" sz="12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4554650" y="2867891"/>
              <a:ext cx="2437608" cy="922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测量精度高：</a:t>
              </a:r>
              <a:endParaRPr lang="en-US" altLang="zh-CN" sz="1200" b="1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水位测量精度：≤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±3mm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；流速测量精度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:±0.1%FS</a:t>
              </a:r>
              <a:endParaRPr lang="zh-CN" altLang="en-US" sz="12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4554669" y="4639401"/>
              <a:ext cx="2437608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云端运维：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云平台远程升级、设参、维护。</a:t>
              </a:r>
              <a:endParaRPr lang="zh-CN" altLang="en-US" sz="12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4577415" y="3744598"/>
              <a:ext cx="2437608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宽量程：</a:t>
              </a:r>
              <a:endParaRPr lang="en-US" altLang="zh-CN" sz="1200" b="1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水位量程：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0.2m-15m</a:t>
              </a:r>
              <a:endParaRPr lang="en-US" altLang="zh-CN" sz="12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流速量程：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0.1m/s-20m/s</a:t>
              </a:r>
              <a:endParaRPr lang="zh-CN" altLang="en-US" sz="12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146037" y="2235795"/>
              <a:ext cx="2325730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kern="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一体化设计</a:t>
              </a:r>
              <a:r>
                <a:rPr lang="zh-CN" altLang="en-US" sz="1200" b="1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流量采集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+4G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传输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+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电池供电于一体。</a:t>
              </a:r>
              <a:endParaRPr lang="zh-CN" altLang="en-US" sz="12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8174179" y="2862703"/>
              <a:ext cx="2325730" cy="336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kern="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高精度测量</a:t>
              </a:r>
              <a:r>
                <a:rPr lang="zh-CN" altLang="en-US" sz="1200" b="1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测量精度高达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级。</a:t>
              </a:r>
              <a:endParaRPr lang="zh-CN" altLang="en-US" sz="12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8200457" y="3228506"/>
              <a:ext cx="2396996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kern="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超低功耗设计</a:t>
              </a:r>
              <a:r>
                <a:rPr lang="zh-CN" altLang="en-US" sz="1200" b="1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支持“休眠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+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唤醒”和实时在线两种运行模式。</a:t>
              </a:r>
              <a:endParaRPr lang="zh-CN" altLang="en-US" sz="12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8200457" y="3817085"/>
              <a:ext cx="2396996" cy="1167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kern="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多种规格配置</a:t>
              </a:r>
              <a:r>
                <a:rPr lang="zh-CN" altLang="en-US" sz="1200" b="1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：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DN50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ND65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DN80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DN100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DN150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DN200</a:t>
              </a:r>
              <a:r>
                <a:rPr lang="zh-CN" altLang="en-US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DN2</a:t>
              </a:r>
              <a:r>
                <a:rPr lang="en-US" altLang="zh-CN" sz="1200" kern="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50</a:t>
              </a:r>
              <a:r>
                <a:rPr lang="zh-CN" altLang="en-US" sz="1200" kern="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1200" kern="100" dirty="0">
                  <a:solidFill>
                    <a:srgbClr val="0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DN300</a:t>
              </a:r>
              <a:r>
                <a:rPr lang="zh-CN" altLang="en-US" sz="1200" kern="1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等不同规格。</a:t>
              </a:r>
              <a:endParaRPr lang="zh-CN" altLang="en-US" sz="1200" kern="10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98518" y="5197338"/>
              <a:ext cx="27719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D5E5FB">
                      <a:alpha val="3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MEASURE</a:t>
              </a:r>
              <a:endParaRPr lang="zh-CN" altLang="en-US" sz="1200" dirty="0">
                <a:solidFill>
                  <a:srgbClr val="D5E5FB">
                    <a:alpha val="3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333413" y="5253364"/>
              <a:ext cx="27719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D5E5FB">
                      <a:alpha val="3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MEASURE</a:t>
              </a:r>
              <a:endParaRPr lang="zh-CN" altLang="en-US" sz="1200" dirty="0">
                <a:solidFill>
                  <a:srgbClr val="D5E5FB">
                    <a:alpha val="3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068308" y="5309390"/>
              <a:ext cx="27719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D5E5FB">
                      <a:alpha val="3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MEASURE</a:t>
              </a:r>
              <a:endParaRPr lang="zh-CN" altLang="en-US" sz="1200" dirty="0">
                <a:solidFill>
                  <a:srgbClr val="D5E5FB">
                    <a:alpha val="3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1" name="图片 40" descr="12.9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9050" y="-544195"/>
            <a:ext cx="12211050" cy="7428865"/>
            <a:chOff x="-19235" y="-552372"/>
            <a:chExt cx="12192000" cy="7429151"/>
          </a:xfrm>
        </p:grpSpPr>
        <p:sp>
          <p:nvSpPr>
            <p:cNvPr id="36" name="矩形: 圆角 35"/>
            <p:cNvSpPr/>
            <p:nvPr/>
          </p:nvSpPr>
          <p:spPr>
            <a:xfrm>
              <a:off x="0" y="0"/>
              <a:ext cx="3679760" cy="6858000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100000">
                  <a:srgbClr val="56F2F2">
                    <a:alpha val="40000"/>
                  </a:srgbClr>
                </a:gs>
                <a:gs pos="57000">
                  <a:srgbClr val="56CCF2"/>
                </a:gs>
                <a:gs pos="0">
                  <a:srgbClr val="2F80ED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: 圆角 36"/>
            <p:cNvSpPr/>
            <p:nvPr/>
          </p:nvSpPr>
          <p:spPr>
            <a:xfrm flipH="1">
              <a:off x="-19235" y="-552372"/>
              <a:ext cx="12192000" cy="7429151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0000">
                  <a:schemeClr val="accent1">
                    <a:alpha val="14000"/>
                  </a:schemeClr>
                </a:gs>
                <a:gs pos="0">
                  <a:schemeClr val="accent1">
                    <a:alpha val="0"/>
                  </a:schemeClr>
                </a:gs>
                <a:gs pos="37000">
                  <a:schemeClr val="accent1">
                    <a:alpha val="1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圆: 空心 37"/>
            <p:cNvSpPr/>
            <p:nvPr/>
          </p:nvSpPr>
          <p:spPr>
            <a:xfrm>
              <a:off x="1980498" y="4487169"/>
              <a:ext cx="1338662" cy="1338662"/>
            </a:xfrm>
            <a:prstGeom prst="donut">
              <a:avLst/>
            </a:pr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 flipV="1">
              <a:off x="6178550" y="3068413"/>
              <a:ext cx="5314950" cy="3807615"/>
              <a:chOff x="-1238250" y="-712594"/>
              <a:chExt cx="5314950" cy="3807615"/>
            </a:xfrm>
          </p:grpSpPr>
          <p:cxnSp>
            <p:nvCxnSpPr>
              <p:cNvPr id="40" name="直接连接符 39"/>
              <p:cNvCxnSpPr/>
              <p:nvPr/>
            </p:nvCxnSpPr>
            <p:spPr>
              <a:xfrm flipH="1">
                <a:off x="-1238250" y="-712593"/>
                <a:ext cx="5314950" cy="193179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>
                <a:off x="-1161813" y="-712593"/>
                <a:ext cx="5156200" cy="202558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H="1">
                <a:off x="-1078649" y="-712593"/>
                <a:ext cx="4997450" cy="211937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H="1">
                <a:off x="-988862" y="-712593"/>
                <a:ext cx="4838700" cy="221316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H="1">
                <a:off x="-892559" y="-712593"/>
                <a:ext cx="4679950" cy="2306957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flipH="1">
                <a:off x="-789858" y="-712594"/>
                <a:ext cx="4521200" cy="240074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H="1">
                <a:off x="-680890" y="-712593"/>
                <a:ext cx="4362450" cy="249453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flipH="1">
                <a:off x="-565785" y="-712593"/>
                <a:ext cx="4203700" cy="258833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H="1">
                <a:off x="-444692" y="-712593"/>
                <a:ext cx="4044950" cy="268212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flipH="1">
                <a:off x="-317755" y="-712593"/>
                <a:ext cx="3886200" cy="277591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flipH="1">
                <a:off x="-185135" y="-712593"/>
                <a:ext cx="3727450" cy="286970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H="1">
                <a:off x="-46998" y="-712593"/>
                <a:ext cx="3568700" cy="296349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H="1">
                <a:off x="96486" y="-712593"/>
                <a:ext cx="3409950" cy="305728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flipH="1">
                <a:off x="245135" y="-712594"/>
                <a:ext cx="3251200" cy="315107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flipH="1">
                <a:off x="398766" y="-712593"/>
                <a:ext cx="3092450" cy="324486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flipH="1">
                <a:off x="557185" y="-712593"/>
                <a:ext cx="2933700" cy="333865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 flipH="1">
                <a:off x="720193" y="-712594"/>
                <a:ext cx="2774950" cy="343245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flipH="1">
                <a:off x="887588" y="-712593"/>
                <a:ext cx="2616200" cy="352624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flipH="1">
                <a:off x="1059159" y="-712593"/>
                <a:ext cx="2457450" cy="362003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 flipH="1">
                <a:off x="1234688" y="-712593"/>
                <a:ext cx="2298700" cy="371382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flipH="1">
                <a:off x="1413962" y="-712593"/>
                <a:ext cx="2139950" cy="380761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矩形: 圆角 60"/>
            <p:cNvSpPr/>
            <p:nvPr/>
          </p:nvSpPr>
          <p:spPr>
            <a:xfrm>
              <a:off x="780813" y="1115142"/>
              <a:ext cx="10715861" cy="4922091"/>
            </a:xfrm>
            <a:prstGeom prst="roundRect">
              <a:avLst>
                <a:gd name="adj" fmla="val 2894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01600" dir="2700000" algn="tl" rotWithShape="0">
                <a:schemeClr val="accent1">
                  <a:lumMod val="50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9564041" y="1115142"/>
              <a:ext cx="1932634" cy="1939709"/>
            </a:xfrm>
            <a:custGeom>
              <a:avLst/>
              <a:gdLst>
                <a:gd name="adj" fmla="val 289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44" h="3055">
                  <a:moveTo>
                    <a:pt x="0" y="0"/>
                  </a:moveTo>
                  <a:lnTo>
                    <a:pt x="1522" y="0"/>
                  </a:lnTo>
                  <a:lnTo>
                    <a:pt x="1522" y="11"/>
                  </a:lnTo>
                  <a:cubicBezTo>
                    <a:pt x="1522" y="852"/>
                    <a:pt x="2203" y="1533"/>
                    <a:pt x="3044" y="1533"/>
                  </a:cubicBezTo>
                  <a:lnTo>
                    <a:pt x="3044" y="1533"/>
                  </a:lnTo>
                  <a:lnTo>
                    <a:pt x="3044" y="3055"/>
                  </a:lnTo>
                  <a:lnTo>
                    <a:pt x="3044" y="3055"/>
                  </a:lnTo>
                  <a:cubicBezTo>
                    <a:pt x="1363" y="3055"/>
                    <a:pt x="0" y="1692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 flipH="1" flipV="1">
              <a:off x="780813" y="4097524"/>
              <a:ext cx="1932634" cy="1939709"/>
            </a:xfrm>
            <a:custGeom>
              <a:avLst/>
              <a:gdLst>
                <a:gd name="adj" fmla="val 289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44" h="3055">
                  <a:moveTo>
                    <a:pt x="0" y="0"/>
                  </a:moveTo>
                  <a:lnTo>
                    <a:pt x="1522" y="0"/>
                  </a:lnTo>
                  <a:lnTo>
                    <a:pt x="1522" y="11"/>
                  </a:lnTo>
                  <a:cubicBezTo>
                    <a:pt x="1522" y="852"/>
                    <a:pt x="2203" y="1533"/>
                    <a:pt x="3044" y="1533"/>
                  </a:cubicBezTo>
                  <a:lnTo>
                    <a:pt x="3044" y="1533"/>
                  </a:lnTo>
                  <a:lnTo>
                    <a:pt x="3044" y="3055"/>
                  </a:lnTo>
                  <a:lnTo>
                    <a:pt x="3044" y="3055"/>
                  </a:lnTo>
                  <a:cubicBezTo>
                    <a:pt x="1363" y="3055"/>
                    <a:pt x="0" y="1692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308985" y="1569403"/>
              <a:ext cx="5574030" cy="2753466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7300" b="1" i="0" u="none" strike="noStrike" kern="1200" cap="none" spc="0" normalizeH="0" baseline="0" noProof="0" dirty="0">
                  <a:ln>
                    <a:gradFill flip="none" rotWithShape="1">
                      <a:gsLst>
                        <a:gs pos="27000">
                          <a:srgbClr val="56CCF2">
                            <a:alpha val="0"/>
                          </a:srgbClr>
                        </a:gs>
                        <a:gs pos="100000">
                          <a:srgbClr val="2F80ED"/>
                        </a:gs>
                      </a:gsLst>
                      <a:lin ang="16200000" scaled="1"/>
                      <a:tileRect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 Black" panose="00000A00000000000000" charset="0"/>
                </a:rPr>
                <a:t>06</a:t>
              </a:r>
              <a:endParaRPr kumimoji="0" lang="en-US" sz="17300" b="1" i="0" u="none" strike="noStrike" kern="1200" cap="none" spc="0" normalizeH="0" baseline="0" noProof="0" dirty="0">
                <a:ln>
                  <a:gradFill flip="none" rotWithShape="1">
                    <a:gsLst>
                      <a:gs pos="27000">
                        <a:srgbClr val="56CCF2">
                          <a:alpha val="0"/>
                        </a:srgbClr>
                      </a:gs>
                      <a:gs pos="100000">
                        <a:srgbClr val="2F80ED"/>
                      </a:gs>
                    </a:gsLst>
                    <a:lin ang="16200000" scaled="1"/>
                    <a:tileRect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 Black" panose="00000A00000000000000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632991" y="3411122"/>
              <a:ext cx="4887549" cy="706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56CCF2"/>
                      </a:gs>
                      <a:gs pos="0">
                        <a:srgbClr val="2F80ED"/>
                      </a:gs>
                    </a:gsLst>
                    <a:path path="circle">
                      <a:fillToRect r="100000" b="100000"/>
                    </a:path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系统优势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56CCF2"/>
                    </a:gs>
                    <a:gs pos="0">
                      <a:srgbClr val="2F80ED"/>
                    </a:gs>
                  </a:gsLst>
                  <a:path path="circle">
                    <a:fillToRect r="100000" b="100000"/>
                  </a:path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325372" y="4000151"/>
              <a:ext cx="1541256" cy="306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tx2">
                      <a:lumMod val="40000"/>
                      <a:lumOff val="60000"/>
                    </a:schemeClr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D3847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System Benefits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3847">
                    <a:lumMod val="40000"/>
                    <a:lumOff val="6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"/>
            <a:srcRect l="40347" t="12075"/>
            <a:stretch>
              <a:fillRect/>
            </a:stretch>
          </p:blipFill>
          <p:spPr>
            <a:xfrm>
              <a:off x="1" y="0"/>
              <a:ext cx="2520289" cy="4331197"/>
            </a:xfrm>
            <a:custGeom>
              <a:avLst/>
              <a:gdLst>
                <a:gd name="connsiteX0" fmla="*/ 0 w 2520289"/>
                <a:gd name="connsiteY0" fmla="*/ 0 h 4331197"/>
                <a:gd name="connsiteX1" fmla="*/ 2520289 w 2520289"/>
                <a:gd name="connsiteY1" fmla="*/ 0 h 4331197"/>
                <a:gd name="connsiteX2" fmla="*/ 2520289 w 2520289"/>
                <a:gd name="connsiteY2" fmla="*/ 4331197 h 4331197"/>
                <a:gd name="connsiteX3" fmla="*/ 0 w 2520289"/>
                <a:gd name="connsiteY3" fmla="*/ 4331197 h 433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289" h="4331197">
                  <a:moveTo>
                    <a:pt x="0" y="0"/>
                  </a:moveTo>
                  <a:lnTo>
                    <a:pt x="2520289" y="0"/>
                  </a:lnTo>
                  <a:lnTo>
                    <a:pt x="2520289" y="4331197"/>
                  </a:lnTo>
                  <a:lnTo>
                    <a:pt x="0" y="4331197"/>
                  </a:lnTo>
                  <a:close/>
                </a:path>
              </a:pathLst>
            </a:custGeom>
          </p:spPr>
        </p:pic>
      </p:grpSp>
      <p:pic>
        <p:nvPicPr>
          <p:cNvPr id="4" name="图片 3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-46899" y="-1"/>
            <a:ext cx="12343075" cy="6858000"/>
            <a:chOff x="-46899" y="-1"/>
            <a:chExt cx="12343075" cy="6858000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695639" y="-2742538"/>
              <a:ext cx="6858000" cy="12343075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229931" y="375437"/>
              <a:ext cx="330897" cy="285478"/>
              <a:chOff x="0" y="377240"/>
              <a:chExt cx="515258" cy="444534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0" y="490877"/>
                <a:ext cx="330897" cy="330897"/>
              </a:xfrm>
              <a:prstGeom prst="rect">
                <a:avLst/>
              </a:prstGeom>
              <a:solidFill>
                <a:srgbClr val="2F80E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84361" y="377240"/>
                <a:ext cx="330897" cy="330897"/>
              </a:xfrm>
              <a:prstGeom prst="rect">
                <a:avLst/>
              </a:prstGeom>
              <a:solidFill>
                <a:srgbClr val="56CCF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" name="www.pptcool.com3"/>
            <p:cNvSpPr txBox="1"/>
            <p:nvPr/>
          </p:nvSpPr>
          <p:spPr>
            <a:xfrm>
              <a:off x="2661616" y="5605474"/>
              <a:ext cx="1748449" cy="12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spcBef>
                  <a:spcPts val="500"/>
                </a:spcBef>
                <a:spcAft>
                  <a:spcPts val="0"/>
                </a:spcAft>
                <a:buClrTx/>
                <a:buSzTx/>
                <a:buFontTx/>
                <a:buNone/>
                <a:defRPr sz="8800" b="1">
                  <a:gradFill flip="none" rotWithShape="1">
                    <a:gsLst>
                      <a:gs pos="44000">
                        <a:schemeClr val="accent1">
                          <a:alpha val="20000"/>
                        </a:schemeClr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cs typeface="+mn-ea"/>
                </a:defRPr>
              </a:lvl1pPr>
            </a:lstStyle>
            <a:p>
              <a:pPr>
                <a:lnSpc>
                  <a:spcPct val="120000"/>
                </a:lnSpc>
                <a:spcBef>
                  <a:spcPts val="0"/>
                </a:spcBef>
              </a:pPr>
              <a:r>
                <a:rPr lang="en-GB" sz="6600" dirty="0">
                  <a:gradFill flip="none" rotWithShape="1">
                    <a:gsLst>
                      <a:gs pos="33000">
                        <a:schemeClr val="accent1">
                          <a:lumMod val="20000"/>
                          <a:lumOff val="80000"/>
                        </a:schemeClr>
                      </a:gs>
                      <a:gs pos="91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01</a:t>
              </a:r>
              <a:endParaRPr lang="en-GB" sz="6600" dirty="0">
                <a:gradFill flip="none" rotWithShape="1">
                  <a:gsLst>
                    <a:gs pos="33000">
                      <a:schemeClr val="accent1">
                        <a:lumMod val="20000"/>
                        <a:lumOff val="80000"/>
                      </a:schemeClr>
                    </a:gs>
                    <a:gs pos="91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8" name="www.pptcool.com8"/>
            <p:cNvSpPr/>
            <p:nvPr/>
          </p:nvSpPr>
          <p:spPr>
            <a:xfrm>
              <a:off x="4400709" y="2045590"/>
              <a:ext cx="3378080" cy="4201352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4800000" scaled="0"/>
              <a:tileRect/>
            </a:gradFill>
            <a:ln>
              <a:noFill/>
            </a:ln>
            <a:effectLst>
              <a:reflection blurRad="279400" stA="39000" endPos="200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cxnSp>
          <p:nvCxnSpPr>
            <p:cNvPr id="9" name="www.pptcool.com9"/>
            <p:cNvCxnSpPr/>
            <p:nvPr/>
          </p:nvCxnSpPr>
          <p:spPr>
            <a:xfrm>
              <a:off x="4413073" y="1984445"/>
              <a:ext cx="3375072" cy="0"/>
            </a:xfrm>
            <a:prstGeom prst="line">
              <a:avLst/>
            </a:prstGeom>
            <a:ln w="50800">
              <a:gradFill>
                <a:gsLst>
                  <a:gs pos="0">
                    <a:schemeClr val="accent2"/>
                  </a:gs>
                  <a:gs pos="100000">
                    <a:schemeClr val="accent3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www.pptcool.com11"/>
            <p:cNvSpPr txBox="1"/>
            <p:nvPr/>
          </p:nvSpPr>
          <p:spPr>
            <a:xfrm>
              <a:off x="4413073" y="1261285"/>
              <a:ext cx="2539662" cy="569397"/>
            </a:xfrm>
            <a:prstGeom prst="homePlate">
              <a:avLst/>
            </a:prstGeom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80000">
                  <a:schemeClr val="accent2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zh-CN"/>
              </a:defPPr>
              <a:lvl1pPr algn="ctr">
                <a:defRPr sz="2400" b="1">
                  <a:solidFill>
                    <a:schemeClr val="bg1"/>
                  </a:solidFill>
                  <a:latin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长效价值保障力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3" name="www.pptcool.com13"/>
            <p:cNvSpPr/>
            <p:nvPr/>
          </p:nvSpPr>
          <p:spPr>
            <a:xfrm>
              <a:off x="8185118" y="1971419"/>
              <a:ext cx="3378080" cy="317750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4800000" scaled="0"/>
              <a:tileRect/>
            </a:gradFill>
            <a:ln>
              <a:noFill/>
            </a:ln>
            <a:effectLst>
              <a:reflection blurRad="279400" stA="39000" endPos="200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cxnSp>
          <p:nvCxnSpPr>
            <p:cNvPr id="14" name="www.pptcool.com14"/>
            <p:cNvCxnSpPr/>
            <p:nvPr/>
          </p:nvCxnSpPr>
          <p:spPr>
            <a:xfrm>
              <a:off x="8186622" y="1971420"/>
              <a:ext cx="3375072" cy="0"/>
            </a:xfrm>
            <a:prstGeom prst="line">
              <a:avLst/>
            </a:prstGeom>
            <a:ln w="5080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www.pptcool.com15"/>
            <p:cNvSpPr txBox="1"/>
            <p:nvPr/>
          </p:nvSpPr>
          <p:spPr>
            <a:xfrm>
              <a:off x="10588727" y="5616174"/>
              <a:ext cx="1321652" cy="12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spcBef>
                  <a:spcPts val="500"/>
                </a:spcBef>
                <a:spcAft>
                  <a:spcPts val="0"/>
                </a:spcAft>
                <a:buClrTx/>
                <a:buSzTx/>
                <a:buFontTx/>
                <a:buNone/>
                <a:defRPr sz="8800" b="1">
                  <a:gradFill flip="none" rotWithShape="1">
                    <a:gsLst>
                      <a:gs pos="44000">
                        <a:schemeClr val="accent1">
                          <a:alpha val="20000"/>
                        </a:schemeClr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cs typeface="+mn-ea"/>
                </a:defRPr>
              </a:lvl1pPr>
            </a:lstStyle>
            <a:p>
              <a:pPr>
                <a:lnSpc>
                  <a:spcPct val="120000"/>
                </a:lnSpc>
                <a:spcBef>
                  <a:spcPts val="0"/>
                </a:spcBef>
              </a:pPr>
              <a:r>
                <a:rPr lang="en-GB" sz="6600" dirty="0">
                  <a:gradFill flip="none" rotWithShape="1">
                    <a:gsLst>
                      <a:gs pos="33000">
                        <a:schemeClr val="accent1">
                          <a:lumMod val="20000"/>
                          <a:lumOff val="80000"/>
                        </a:schemeClr>
                      </a:gs>
                      <a:gs pos="91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03</a:t>
              </a:r>
              <a:endParaRPr lang="en-GB" sz="6600" dirty="0">
                <a:gradFill flip="none" rotWithShape="1">
                  <a:gsLst>
                    <a:gs pos="33000">
                      <a:schemeClr val="accent1">
                        <a:lumMod val="20000"/>
                        <a:lumOff val="80000"/>
                      </a:schemeClr>
                    </a:gs>
                    <a:gs pos="91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7" name="www.pptcool.com16"/>
            <p:cNvSpPr txBox="1"/>
            <p:nvPr/>
          </p:nvSpPr>
          <p:spPr>
            <a:xfrm>
              <a:off x="8186621" y="1248260"/>
              <a:ext cx="2613183" cy="569397"/>
            </a:xfrm>
            <a:prstGeom prst="homePlate">
              <a:avLst/>
            </a:prstGeom>
            <a:gradFill>
              <a:gsLst>
                <a:gs pos="0">
                  <a:schemeClr val="accent1">
                    <a:lumMod val="70000"/>
                    <a:lumOff val="30000"/>
                  </a:schemeClr>
                </a:gs>
                <a:gs pos="80000">
                  <a:schemeClr val="accent1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2400" b="1">
                  <a:solidFill>
                    <a:schemeClr val="bg1"/>
                  </a:solidFill>
                  <a:latin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政策战略响应力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系统优势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2" name="组合 21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23" name="矩形 2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" name="www.pptcool.com1"/>
            <p:cNvSpPr/>
            <p:nvPr/>
          </p:nvSpPr>
          <p:spPr>
            <a:xfrm>
              <a:off x="560828" y="1984445"/>
              <a:ext cx="3378080" cy="317750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4800000" scaled="0"/>
              <a:tileRect/>
            </a:gradFill>
            <a:ln>
              <a:noFill/>
            </a:ln>
            <a:effectLst>
              <a:reflection blurRad="279400" stA="39000" endPos="200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cxnSp>
          <p:nvCxnSpPr>
            <p:cNvPr id="4" name="www.pptcool.com2"/>
            <p:cNvCxnSpPr/>
            <p:nvPr/>
          </p:nvCxnSpPr>
          <p:spPr>
            <a:xfrm>
              <a:off x="562332" y="1984446"/>
              <a:ext cx="3375072" cy="0"/>
            </a:xfrm>
            <a:prstGeom prst="line">
              <a:avLst/>
            </a:prstGeom>
            <a:ln w="5080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www.pptcool.com4"/>
            <p:cNvSpPr txBox="1"/>
            <p:nvPr/>
          </p:nvSpPr>
          <p:spPr>
            <a:xfrm>
              <a:off x="562332" y="1261286"/>
              <a:ext cx="2466624" cy="569397"/>
            </a:xfrm>
            <a:prstGeom prst="homePlate">
              <a:avLst/>
            </a:prstGeom>
            <a:gradFill>
              <a:gsLst>
                <a:gs pos="0">
                  <a:schemeClr val="accent1">
                    <a:lumMod val="70000"/>
                    <a:lumOff val="30000"/>
                  </a:schemeClr>
                </a:gs>
                <a:gs pos="80000">
                  <a:schemeClr val="accent1">
                    <a:lumMod val="90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2400" b="1">
                  <a:solidFill>
                    <a:schemeClr val="bg1"/>
                  </a:solidFill>
                  <a:latin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核心技术能力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7" name="www.pptcool.com5"/>
            <p:cNvSpPr txBox="1"/>
            <p:nvPr/>
          </p:nvSpPr>
          <p:spPr>
            <a:xfrm>
              <a:off x="622931" y="2591052"/>
              <a:ext cx="3211646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400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贯通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“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水源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-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水厂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-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泵站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-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管网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-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用户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”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全业务场景智慧化管控。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www.pptcool.com5"/>
            <p:cNvSpPr txBox="1"/>
            <p:nvPr/>
          </p:nvSpPr>
          <p:spPr>
            <a:xfrm>
              <a:off x="607638" y="3616569"/>
              <a:ext cx="3211646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400">
                <a:lnSpc>
                  <a:spcPct val="150000"/>
                </a:lnSpc>
                <a:defRPr/>
              </a:pPr>
              <a:r>
                <a:rPr lang="zh-CN" alt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自研团队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：一支由行业专家、教授及博士领衔，覆盖全链路研发的高精尖团队。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www.pptcool.com5"/>
            <p:cNvSpPr txBox="1"/>
            <p:nvPr/>
          </p:nvSpPr>
          <p:spPr>
            <a:xfrm>
              <a:off x="622931" y="4215530"/>
              <a:ext cx="3211646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400">
                <a:lnSpc>
                  <a:spcPct val="150000"/>
                </a:lnSpc>
                <a:defRPr/>
              </a:pPr>
              <a:r>
                <a:rPr lang="zh-CN" alt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技术战略合作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：联合高校、科研院所打造产学研联盟，共建研发中心与成果转化基地。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www.pptcool.com5"/>
            <p:cNvSpPr txBox="1"/>
            <p:nvPr/>
          </p:nvSpPr>
          <p:spPr>
            <a:xfrm>
              <a:off x="607638" y="4846622"/>
              <a:ext cx="3117508" cy="362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400">
                <a:lnSpc>
                  <a:spcPct val="120000"/>
                </a:lnSpc>
                <a:defRPr/>
              </a:pPr>
              <a:endPara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www.pptcool.com5"/>
            <p:cNvSpPr txBox="1"/>
            <p:nvPr/>
          </p:nvSpPr>
          <p:spPr>
            <a:xfrm>
              <a:off x="622931" y="5286157"/>
              <a:ext cx="3102215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400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依托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SaaS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轻量级架构，可实现快速部署，高效交付。并具备开放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API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接口，实现跨部门、跨领域的无缝对接。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www.pptcool.com5"/>
            <p:cNvSpPr txBox="1"/>
            <p:nvPr/>
          </p:nvSpPr>
          <p:spPr>
            <a:xfrm>
              <a:off x="4418133" y="2561556"/>
              <a:ext cx="3288299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400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深耕水务领域</a:t>
              </a:r>
              <a:r>
                <a:rPr lang="en-US" altLang="zh-CN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18</a:t>
              </a:r>
              <a:r>
                <a:rPr lang="zh-CN" alt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，水务项目已遍布全国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20+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个省、自治区、直辖市，涵盖</a:t>
              </a:r>
              <a:r>
                <a:rPr lang="zh-CN" alt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国家级、市级、区县级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不同规模的智慧水务项目。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www.pptcool.com5"/>
            <p:cNvSpPr txBox="1"/>
            <p:nvPr/>
          </p:nvSpPr>
          <p:spPr>
            <a:xfrm>
              <a:off x="4453765" y="3968215"/>
              <a:ext cx="3276697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400">
                <a:lnSpc>
                  <a:spcPct val="150000"/>
                </a:lnSpc>
                <a:defRPr/>
              </a:pPr>
              <a:r>
                <a:rPr lang="zh-CN" alt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专业</a:t>
              </a:r>
              <a:r>
                <a:rPr lang="en-US" altLang="zh-CN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FAE</a:t>
              </a:r>
              <a:r>
                <a:rPr lang="zh-CN" alt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团队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提供产品全生命周期技术保障，确保系统高效稳定运行。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www.pptcool.com5"/>
            <p:cNvSpPr txBox="1"/>
            <p:nvPr/>
          </p:nvSpPr>
          <p:spPr>
            <a:xfrm>
              <a:off x="4473622" y="4621121"/>
              <a:ext cx="3256840" cy="1167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400">
                <a:lnSpc>
                  <a:spcPct val="150000"/>
                </a:lnSpc>
                <a:defRPr/>
              </a:pPr>
              <a:r>
                <a:rPr lang="en-US" altLang="zh-CN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AI</a:t>
              </a:r>
              <a:r>
                <a:rPr lang="zh-CN" alt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巡检机器人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LinkFellow-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小林）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7×24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小时智能巡检，异常实时告警，推动运维模式从“被动响应”升级为“主动预防”，隐患早发现早处置。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www.pptcool.com3"/>
            <p:cNvSpPr txBox="1"/>
            <p:nvPr/>
          </p:nvSpPr>
          <p:spPr>
            <a:xfrm>
              <a:off x="6424305" y="5590919"/>
              <a:ext cx="1748449" cy="1222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spcBef>
                  <a:spcPts val="500"/>
                </a:spcBef>
                <a:spcAft>
                  <a:spcPts val="0"/>
                </a:spcAft>
                <a:buClrTx/>
                <a:buSzTx/>
                <a:buFontTx/>
                <a:buNone/>
                <a:defRPr sz="8800" b="1">
                  <a:gradFill flip="none" rotWithShape="1">
                    <a:gsLst>
                      <a:gs pos="44000">
                        <a:schemeClr val="accent1">
                          <a:alpha val="20000"/>
                        </a:schemeClr>
                      </a:gs>
                      <a:gs pos="78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cs typeface="+mn-ea"/>
                </a:defRPr>
              </a:lvl1pPr>
            </a:lstStyle>
            <a:p>
              <a:pPr>
                <a:lnSpc>
                  <a:spcPct val="120000"/>
                </a:lnSpc>
                <a:spcBef>
                  <a:spcPts val="0"/>
                </a:spcBef>
              </a:pPr>
              <a:r>
                <a:rPr lang="en-GB" sz="6600" dirty="0">
                  <a:gradFill flip="none" rotWithShape="1">
                    <a:gsLst>
                      <a:gs pos="33000">
                        <a:schemeClr val="accent1">
                          <a:lumMod val="20000"/>
                          <a:lumOff val="80000"/>
                        </a:schemeClr>
                      </a:gs>
                      <a:gs pos="91000">
                        <a:schemeClr val="bg1">
                          <a:alpha val="0"/>
                        </a:schemeClr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02</a:t>
              </a:r>
              <a:endParaRPr lang="en-GB" sz="6600" dirty="0">
                <a:gradFill flip="none" rotWithShape="1">
                  <a:gsLst>
                    <a:gs pos="33000">
                      <a:schemeClr val="accent1">
                        <a:lumMod val="20000"/>
                        <a:lumOff val="80000"/>
                      </a:schemeClr>
                    </a:gs>
                    <a:gs pos="91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42" name="www.pptcool.com5"/>
            <p:cNvSpPr txBox="1"/>
            <p:nvPr/>
          </p:nvSpPr>
          <p:spPr>
            <a:xfrm>
              <a:off x="8357423" y="2561556"/>
              <a:ext cx="3211646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400">
                <a:lnSpc>
                  <a:spcPct val="15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AI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算法驱动管网健康评估与爆管预警，动态优化泵站能耗，助力企业降低漏损及碳排放。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www.pptcool.com5"/>
            <p:cNvSpPr txBox="1"/>
            <p:nvPr/>
          </p:nvSpPr>
          <p:spPr>
            <a:xfrm>
              <a:off x="8365455" y="3873374"/>
              <a:ext cx="3211646" cy="1476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400">
                <a:lnSpc>
                  <a:spcPct val="150000"/>
                </a:lnSpc>
                <a:defRPr/>
              </a:pPr>
              <a:r>
                <a:rPr lang="zh-CN" altLang="en-US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全栈国产化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：欧莱克智慧水务平台基于国产芯片与麒麟、统信等自主操作系统构建，形成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"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硬软件一体化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"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国产技术底座，实现从底层设备到系统平台的全链路自主可控，筑牢城市水务数据安全防线。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22931" y="2198256"/>
              <a:ext cx="2130101" cy="372624"/>
              <a:chOff x="622931" y="2385064"/>
              <a:chExt cx="2130101" cy="372624"/>
            </a:xfrm>
          </p:grpSpPr>
          <p:sp>
            <p:nvSpPr>
              <p:cNvPr id="7" name="www.pptcool.com5"/>
              <p:cNvSpPr txBox="1"/>
              <p:nvPr/>
            </p:nvSpPr>
            <p:spPr>
              <a:xfrm>
                <a:off x="701715" y="2385064"/>
                <a:ext cx="2051317" cy="362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914400">
                  <a:lnSpc>
                    <a:spcPct val="120000"/>
                  </a:lnSpc>
                  <a:defRPr/>
                </a:pPr>
                <a:r>
                  <a:rPr lang="zh-CN" altLang="en-US" sz="1600" b="1" dirty="0">
                    <a:gradFill>
                      <a:gsLst>
                        <a:gs pos="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全生命周期管理矩阵</a:t>
                </a:r>
                <a:endParaRPr lang="zh-CN" altLang="en-US" sz="1600" b="1" dirty="0"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矩形: 圆角 9"/>
              <p:cNvSpPr/>
              <p:nvPr/>
            </p:nvSpPr>
            <p:spPr>
              <a:xfrm>
                <a:off x="622931" y="2385347"/>
                <a:ext cx="2130101" cy="372341"/>
              </a:xfrm>
              <a:prstGeom prst="roundRect">
                <a:avLst>
                  <a:gd name="adj" fmla="val 50000"/>
                </a:avLst>
              </a:prstGeom>
              <a:noFill/>
              <a:ln w="6350"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31780" y="3237750"/>
              <a:ext cx="2130100" cy="362792"/>
              <a:chOff x="622932" y="2375232"/>
              <a:chExt cx="2130100" cy="362792"/>
            </a:xfrm>
          </p:grpSpPr>
          <p:sp>
            <p:nvSpPr>
              <p:cNvPr id="19" name="www.pptcool.com5"/>
              <p:cNvSpPr txBox="1"/>
              <p:nvPr/>
            </p:nvSpPr>
            <p:spPr>
              <a:xfrm>
                <a:off x="701715" y="2375232"/>
                <a:ext cx="2051317" cy="362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914400">
                  <a:lnSpc>
                    <a:spcPct val="120000"/>
                  </a:lnSpc>
                  <a:defRPr/>
                </a:pPr>
                <a:r>
                  <a:rPr lang="zh-CN" altLang="en-US" sz="1600" b="1" dirty="0">
                    <a:gradFill>
                      <a:gsLst>
                        <a:gs pos="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技术自主可控</a:t>
                </a:r>
                <a:endParaRPr lang="zh-CN" altLang="en-US" sz="1600" b="1" dirty="0"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矩形: 圆角 30"/>
              <p:cNvSpPr/>
              <p:nvPr/>
            </p:nvSpPr>
            <p:spPr>
              <a:xfrm>
                <a:off x="622932" y="2385347"/>
                <a:ext cx="1609976" cy="336155"/>
              </a:xfrm>
              <a:prstGeom prst="roundRect">
                <a:avLst>
                  <a:gd name="adj" fmla="val 50000"/>
                </a:avLst>
              </a:prstGeom>
              <a:noFill/>
              <a:ln w="6350"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28802" y="4899742"/>
              <a:ext cx="2130101" cy="362792"/>
              <a:chOff x="622931" y="2375232"/>
              <a:chExt cx="2130101" cy="362792"/>
            </a:xfrm>
          </p:grpSpPr>
          <p:sp>
            <p:nvSpPr>
              <p:cNvPr id="45" name="www.pptcool.com5"/>
              <p:cNvSpPr txBox="1"/>
              <p:nvPr/>
            </p:nvSpPr>
            <p:spPr>
              <a:xfrm>
                <a:off x="701715" y="2375232"/>
                <a:ext cx="2051317" cy="362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914400">
                  <a:lnSpc>
                    <a:spcPct val="120000"/>
                  </a:lnSpc>
                  <a:defRPr/>
                </a:pPr>
                <a:r>
                  <a:rPr lang="zh-CN" altLang="en-US" sz="1600" b="1" dirty="0">
                    <a:gradFill>
                      <a:gsLst>
                        <a:gs pos="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弹性化架构体系</a:t>
                </a:r>
                <a:endParaRPr lang="zh-CN" altLang="en-US" sz="1600" b="1" dirty="0"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矩形: 圆角 45"/>
              <p:cNvSpPr/>
              <p:nvPr/>
            </p:nvSpPr>
            <p:spPr>
              <a:xfrm>
                <a:off x="622931" y="2385347"/>
                <a:ext cx="1748449" cy="336155"/>
              </a:xfrm>
              <a:prstGeom prst="roundRect">
                <a:avLst>
                  <a:gd name="adj" fmla="val 50000"/>
                </a:avLst>
              </a:prstGeom>
              <a:noFill/>
              <a:ln w="6350"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4418133" y="2160054"/>
              <a:ext cx="2130100" cy="362792"/>
              <a:chOff x="622932" y="2375232"/>
              <a:chExt cx="2130100" cy="362792"/>
            </a:xfrm>
          </p:grpSpPr>
          <p:sp>
            <p:nvSpPr>
              <p:cNvPr id="51" name="www.pptcool.com5"/>
              <p:cNvSpPr txBox="1"/>
              <p:nvPr/>
            </p:nvSpPr>
            <p:spPr>
              <a:xfrm>
                <a:off x="701715" y="2375232"/>
                <a:ext cx="2051317" cy="362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914400">
                  <a:lnSpc>
                    <a:spcPct val="120000"/>
                  </a:lnSpc>
                  <a:defRPr/>
                </a:pPr>
                <a:r>
                  <a:rPr lang="en-US" altLang="zh-CN" sz="1600" b="1" dirty="0">
                    <a:gradFill>
                      <a:gsLst>
                        <a:gs pos="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18</a:t>
                </a:r>
                <a:r>
                  <a:rPr lang="zh-CN" altLang="en-US" sz="1600" b="1" dirty="0">
                    <a:gradFill>
                      <a:gsLst>
                        <a:gs pos="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年行业积淀</a:t>
                </a:r>
                <a:endParaRPr lang="zh-CN" altLang="en-US" sz="1600" b="1" dirty="0"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矩形: 圆角 51"/>
              <p:cNvSpPr/>
              <p:nvPr/>
            </p:nvSpPr>
            <p:spPr>
              <a:xfrm>
                <a:off x="622932" y="2385347"/>
                <a:ext cx="1609976" cy="336155"/>
              </a:xfrm>
              <a:prstGeom prst="roundRect">
                <a:avLst>
                  <a:gd name="adj" fmla="val 50000"/>
                </a:avLst>
              </a:prstGeom>
              <a:noFill/>
              <a:ln w="6350"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4394838" y="3554034"/>
              <a:ext cx="2130101" cy="362792"/>
              <a:chOff x="622931" y="2375232"/>
              <a:chExt cx="2130101" cy="362792"/>
            </a:xfrm>
          </p:grpSpPr>
          <p:sp>
            <p:nvSpPr>
              <p:cNvPr id="54" name="www.pptcool.com5"/>
              <p:cNvSpPr txBox="1"/>
              <p:nvPr/>
            </p:nvSpPr>
            <p:spPr>
              <a:xfrm>
                <a:off x="701715" y="2375232"/>
                <a:ext cx="2051317" cy="362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914400">
                  <a:lnSpc>
                    <a:spcPct val="120000"/>
                  </a:lnSpc>
                  <a:defRPr/>
                </a:pPr>
                <a:r>
                  <a:rPr lang="zh-CN" altLang="en-US" sz="1600" b="1" dirty="0">
                    <a:gradFill>
                      <a:gsLst>
                        <a:gs pos="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智慧运维新范式</a:t>
                </a:r>
                <a:endParaRPr lang="zh-CN" altLang="en-US" sz="1600" b="1" dirty="0"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5" name="矩形: 圆角 54"/>
              <p:cNvSpPr/>
              <p:nvPr/>
            </p:nvSpPr>
            <p:spPr>
              <a:xfrm>
                <a:off x="622931" y="2385347"/>
                <a:ext cx="1748449" cy="336155"/>
              </a:xfrm>
              <a:prstGeom prst="roundRect">
                <a:avLst>
                  <a:gd name="adj" fmla="val 50000"/>
                </a:avLst>
              </a:prstGeom>
              <a:noFill/>
              <a:ln w="6350"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8386516" y="2147679"/>
              <a:ext cx="2130100" cy="362792"/>
              <a:chOff x="622932" y="2375232"/>
              <a:chExt cx="2130100" cy="362792"/>
            </a:xfrm>
          </p:grpSpPr>
          <p:sp>
            <p:nvSpPr>
              <p:cNvPr id="57" name="www.pptcool.com5"/>
              <p:cNvSpPr txBox="1"/>
              <p:nvPr/>
            </p:nvSpPr>
            <p:spPr>
              <a:xfrm>
                <a:off x="701715" y="2375232"/>
                <a:ext cx="2051317" cy="362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914400">
                  <a:lnSpc>
                    <a:spcPct val="120000"/>
                  </a:lnSpc>
                  <a:defRPr/>
                </a:pPr>
                <a:r>
                  <a:rPr lang="zh-CN" altLang="en-US" sz="1600" b="1" dirty="0">
                    <a:gradFill>
                      <a:gsLst>
                        <a:gs pos="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双碳战略践行者</a:t>
                </a:r>
                <a:endParaRPr lang="zh-CN" altLang="en-US" sz="1600" b="1" dirty="0"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8" name="矩形: 圆角 57"/>
              <p:cNvSpPr/>
              <p:nvPr/>
            </p:nvSpPr>
            <p:spPr>
              <a:xfrm>
                <a:off x="622932" y="2385347"/>
                <a:ext cx="1760374" cy="336155"/>
              </a:xfrm>
              <a:prstGeom prst="roundRect">
                <a:avLst>
                  <a:gd name="adj" fmla="val 50000"/>
                </a:avLst>
              </a:prstGeom>
              <a:noFill/>
              <a:ln w="6350"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8417407" y="3367109"/>
              <a:ext cx="2130101" cy="362792"/>
              <a:chOff x="622931" y="2375232"/>
              <a:chExt cx="2130101" cy="362792"/>
            </a:xfrm>
          </p:grpSpPr>
          <p:sp>
            <p:nvSpPr>
              <p:cNvPr id="60" name="www.pptcool.com5"/>
              <p:cNvSpPr txBox="1"/>
              <p:nvPr/>
            </p:nvSpPr>
            <p:spPr>
              <a:xfrm>
                <a:off x="701715" y="2375232"/>
                <a:ext cx="2051317" cy="362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914400">
                  <a:lnSpc>
                    <a:spcPct val="120000"/>
                  </a:lnSpc>
                  <a:defRPr/>
                </a:pPr>
                <a:r>
                  <a:rPr lang="zh-CN" altLang="en-US" sz="1600" b="1" dirty="0">
                    <a:gradFill>
                      <a:gsLst>
                        <a:gs pos="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安全可控守护者</a:t>
                </a:r>
                <a:endParaRPr lang="zh-CN" altLang="en-US" sz="1600" b="1" dirty="0"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1" name="矩形: 圆角 60"/>
              <p:cNvSpPr/>
              <p:nvPr/>
            </p:nvSpPr>
            <p:spPr>
              <a:xfrm>
                <a:off x="622931" y="2385347"/>
                <a:ext cx="1748449" cy="336155"/>
              </a:xfrm>
              <a:prstGeom prst="roundRect">
                <a:avLst>
                  <a:gd name="adj" fmla="val 50000"/>
                </a:avLst>
              </a:prstGeom>
              <a:noFill/>
              <a:ln w="6350"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35" name="图片 34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9050" y="-552450"/>
            <a:ext cx="12211050" cy="7428865"/>
            <a:chOff x="-19235" y="-552372"/>
            <a:chExt cx="12192000" cy="7429151"/>
          </a:xfrm>
        </p:grpSpPr>
        <p:sp>
          <p:nvSpPr>
            <p:cNvPr id="36" name="矩形: 圆角 35"/>
            <p:cNvSpPr/>
            <p:nvPr/>
          </p:nvSpPr>
          <p:spPr>
            <a:xfrm>
              <a:off x="0" y="0"/>
              <a:ext cx="3679760" cy="6858000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100000">
                  <a:srgbClr val="56F2F2">
                    <a:alpha val="40000"/>
                  </a:srgbClr>
                </a:gs>
                <a:gs pos="57000">
                  <a:srgbClr val="56CCF2"/>
                </a:gs>
                <a:gs pos="0">
                  <a:srgbClr val="2F80ED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: 圆角 36"/>
            <p:cNvSpPr/>
            <p:nvPr/>
          </p:nvSpPr>
          <p:spPr>
            <a:xfrm flipH="1">
              <a:off x="-19235" y="-552372"/>
              <a:ext cx="12192000" cy="7429151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0000">
                  <a:schemeClr val="accent1">
                    <a:alpha val="14000"/>
                  </a:schemeClr>
                </a:gs>
                <a:gs pos="0">
                  <a:schemeClr val="accent1">
                    <a:alpha val="0"/>
                  </a:schemeClr>
                </a:gs>
                <a:gs pos="37000">
                  <a:schemeClr val="accent1">
                    <a:alpha val="1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圆: 空心 37"/>
            <p:cNvSpPr/>
            <p:nvPr/>
          </p:nvSpPr>
          <p:spPr>
            <a:xfrm>
              <a:off x="1980498" y="4487169"/>
              <a:ext cx="1338662" cy="1338662"/>
            </a:xfrm>
            <a:prstGeom prst="donut">
              <a:avLst/>
            </a:pr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 flipV="1">
              <a:off x="6178550" y="3068413"/>
              <a:ext cx="5314950" cy="3807615"/>
              <a:chOff x="-1238250" y="-712594"/>
              <a:chExt cx="5314950" cy="3807615"/>
            </a:xfrm>
          </p:grpSpPr>
          <p:cxnSp>
            <p:nvCxnSpPr>
              <p:cNvPr id="40" name="直接连接符 39"/>
              <p:cNvCxnSpPr/>
              <p:nvPr/>
            </p:nvCxnSpPr>
            <p:spPr>
              <a:xfrm flipH="1">
                <a:off x="-1238250" y="-712593"/>
                <a:ext cx="5314950" cy="193179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>
                <a:off x="-1161813" y="-712593"/>
                <a:ext cx="5156200" cy="202558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H="1">
                <a:off x="-1078649" y="-712593"/>
                <a:ext cx="4997450" cy="211937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H="1">
                <a:off x="-988862" y="-712593"/>
                <a:ext cx="4838700" cy="221316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H="1">
                <a:off x="-892559" y="-712593"/>
                <a:ext cx="4679950" cy="2306957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flipH="1">
                <a:off x="-789858" y="-712594"/>
                <a:ext cx="4521200" cy="240074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H="1">
                <a:off x="-680890" y="-712593"/>
                <a:ext cx="4362450" cy="249453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flipH="1">
                <a:off x="-565785" y="-712593"/>
                <a:ext cx="4203700" cy="258833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H="1">
                <a:off x="-444692" y="-712593"/>
                <a:ext cx="4044950" cy="268212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flipH="1">
                <a:off x="-317755" y="-712593"/>
                <a:ext cx="3886200" cy="277591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flipH="1">
                <a:off x="-185135" y="-712593"/>
                <a:ext cx="3727450" cy="286970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H="1">
                <a:off x="-46998" y="-712593"/>
                <a:ext cx="3568700" cy="296349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H="1">
                <a:off x="96486" y="-712593"/>
                <a:ext cx="3409950" cy="305728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flipH="1">
                <a:off x="245135" y="-712594"/>
                <a:ext cx="3251200" cy="315107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flipH="1">
                <a:off x="398766" y="-712593"/>
                <a:ext cx="3092450" cy="324486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flipH="1">
                <a:off x="557185" y="-712593"/>
                <a:ext cx="2933700" cy="333865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 flipH="1">
                <a:off x="720193" y="-712594"/>
                <a:ext cx="2774950" cy="343245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flipH="1">
                <a:off x="887588" y="-712593"/>
                <a:ext cx="2616200" cy="352624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flipH="1">
                <a:off x="1059159" y="-712593"/>
                <a:ext cx="2457450" cy="362003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 flipH="1">
                <a:off x="1234688" y="-712593"/>
                <a:ext cx="2298700" cy="371382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flipH="1">
                <a:off x="1413962" y="-712593"/>
                <a:ext cx="2139950" cy="380761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矩形: 圆角 60"/>
            <p:cNvSpPr/>
            <p:nvPr/>
          </p:nvSpPr>
          <p:spPr>
            <a:xfrm>
              <a:off x="780813" y="1115142"/>
              <a:ext cx="10715861" cy="4922091"/>
            </a:xfrm>
            <a:prstGeom prst="roundRect">
              <a:avLst>
                <a:gd name="adj" fmla="val 2894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01600" dir="2700000" algn="tl" rotWithShape="0">
                <a:schemeClr val="accent1">
                  <a:lumMod val="50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9564041" y="1115142"/>
              <a:ext cx="1932634" cy="1939709"/>
            </a:xfrm>
            <a:custGeom>
              <a:avLst/>
              <a:gdLst>
                <a:gd name="adj" fmla="val 289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44" h="3055">
                  <a:moveTo>
                    <a:pt x="0" y="0"/>
                  </a:moveTo>
                  <a:lnTo>
                    <a:pt x="1522" y="0"/>
                  </a:lnTo>
                  <a:lnTo>
                    <a:pt x="1522" y="11"/>
                  </a:lnTo>
                  <a:cubicBezTo>
                    <a:pt x="1522" y="852"/>
                    <a:pt x="2203" y="1533"/>
                    <a:pt x="3044" y="1533"/>
                  </a:cubicBezTo>
                  <a:lnTo>
                    <a:pt x="3044" y="1533"/>
                  </a:lnTo>
                  <a:lnTo>
                    <a:pt x="3044" y="3055"/>
                  </a:lnTo>
                  <a:lnTo>
                    <a:pt x="3044" y="3055"/>
                  </a:lnTo>
                  <a:cubicBezTo>
                    <a:pt x="1363" y="3055"/>
                    <a:pt x="0" y="1692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 flipH="1" flipV="1">
              <a:off x="780813" y="4097524"/>
              <a:ext cx="1932634" cy="1939709"/>
            </a:xfrm>
            <a:custGeom>
              <a:avLst/>
              <a:gdLst>
                <a:gd name="adj" fmla="val 289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44" h="3055">
                  <a:moveTo>
                    <a:pt x="0" y="0"/>
                  </a:moveTo>
                  <a:lnTo>
                    <a:pt x="1522" y="0"/>
                  </a:lnTo>
                  <a:lnTo>
                    <a:pt x="1522" y="11"/>
                  </a:lnTo>
                  <a:cubicBezTo>
                    <a:pt x="1522" y="852"/>
                    <a:pt x="2203" y="1533"/>
                    <a:pt x="3044" y="1533"/>
                  </a:cubicBezTo>
                  <a:lnTo>
                    <a:pt x="3044" y="1533"/>
                  </a:lnTo>
                  <a:lnTo>
                    <a:pt x="3044" y="3055"/>
                  </a:lnTo>
                  <a:lnTo>
                    <a:pt x="3044" y="3055"/>
                  </a:lnTo>
                  <a:cubicBezTo>
                    <a:pt x="1363" y="3055"/>
                    <a:pt x="0" y="1692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308985" y="1569403"/>
              <a:ext cx="5574030" cy="2753466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7300" b="1" i="0" u="none" strike="noStrike" kern="1200" cap="none" spc="0" normalizeH="0" baseline="0" noProof="0" dirty="0">
                  <a:ln>
                    <a:gradFill flip="none" rotWithShape="1">
                      <a:gsLst>
                        <a:gs pos="27000">
                          <a:srgbClr val="56CCF2">
                            <a:alpha val="0"/>
                          </a:srgbClr>
                        </a:gs>
                        <a:gs pos="100000">
                          <a:srgbClr val="2F80ED"/>
                        </a:gs>
                      </a:gsLst>
                      <a:lin ang="16200000" scaled="1"/>
                      <a:tileRect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 Black" panose="00000A00000000000000" charset="0"/>
                </a:rPr>
                <a:t>0</a:t>
              </a:r>
              <a:r>
                <a:rPr lang="en-US" sz="17300" b="1" dirty="0">
                  <a:ln>
                    <a:gradFill flip="none" rotWithShape="1">
                      <a:gsLst>
                        <a:gs pos="27000">
                          <a:srgbClr val="56CCF2">
                            <a:alpha val="0"/>
                          </a:srgbClr>
                        </a:gs>
                        <a:gs pos="100000">
                          <a:srgbClr val="2F80ED"/>
                        </a:gs>
                      </a:gsLst>
                      <a:lin ang="16200000" scaled="1"/>
                      <a:tileRect/>
                    </a:gradFill>
                  </a:ln>
                  <a:noFill/>
                  <a:latin typeface="微软雅黑" panose="020B0503020204020204" pitchFamily="34" charset="-122"/>
                  <a:ea typeface="微软雅黑" panose="020B0503020204020204" pitchFamily="34" charset="-122"/>
                  <a:cs typeface="Montserrat Black" panose="00000A00000000000000" charset="0"/>
                </a:rPr>
                <a:t>7</a:t>
              </a:r>
              <a:endParaRPr kumimoji="0" lang="en-US" sz="17300" b="1" i="0" u="none" strike="noStrike" kern="1200" cap="none" spc="0" normalizeH="0" baseline="0" noProof="0" dirty="0">
                <a:ln>
                  <a:gradFill flip="none" rotWithShape="1">
                    <a:gsLst>
                      <a:gs pos="27000">
                        <a:srgbClr val="56CCF2">
                          <a:alpha val="0"/>
                        </a:srgbClr>
                      </a:gs>
                      <a:gs pos="100000">
                        <a:srgbClr val="2F80ED"/>
                      </a:gs>
                    </a:gsLst>
                    <a:lin ang="16200000" scaled="1"/>
                    <a:tileRect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 Black" panose="00000A00000000000000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632991" y="3411122"/>
              <a:ext cx="4887549" cy="706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4000" b="1" dirty="0">
                  <a:gradFill>
                    <a:gsLst>
                      <a:gs pos="100000">
                        <a:srgbClr val="56CCF2"/>
                      </a:gs>
                      <a:gs pos="0">
                        <a:srgbClr val="2F80ED"/>
                      </a:gs>
                    </a:gsLst>
                    <a:path path="circle">
                      <a:fillToRect r="100000" b="100000"/>
                    </a:path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方案价值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56CCF2"/>
                    </a:gs>
                    <a:gs pos="0">
                      <a:srgbClr val="2F80ED"/>
                    </a:gs>
                  </a:gsLst>
                  <a:path path="circle">
                    <a:fillToRect r="100000" b="100000"/>
                  </a:path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325372" y="4000151"/>
              <a:ext cx="1541256" cy="306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tx2">
                      <a:lumMod val="40000"/>
                      <a:lumOff val="60000"/>
                    </a:schemeClr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D3847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System Benefits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3847">
                    <a:lumMod val="40000"/>
                    <a:lumOff val="6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"/>
            <a:srcRect l="40347" t="12075"/>
            <a:stretch>
              <a:fillRect/>
            </a:stretch>
          </p:blipFill>
          <p:spPr>
            <a:xfrm>
              <a:off x="1" y="0"/>
              <a:ext cx="2520289" cy="4331197"/>
            </a:xfrm>
            <a:custGeom>
              <a:avLst/>
              <a:gdLst>
                <a:gd name="connsiteX0" fmla="*/ 0 w 2520289"/>
                <a:gd name="connsiteY0" fmla="*/ 0 h 4331197"/>
                <a:gd name="connsiteX1" fmla="*/ 2520289 w 2520289"/>
                <a:gd name="connsiteY1" fmla="*/ 0 h 4331197"/>
                <a:gd name="connsiteX2" fmla="*/ 2520289 w 2520289"/>
                <a:gd name="connsiteY2" fmla="*/ 4331197 h 4331197"/>
                <a:gd name="connsiteX3" fmla="*/ 0 w 2520289"/>
                <a:gd name="connsiteY3" fmla="*/ 4331197 h 433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289" h="4331197">
                  <a:moveTo>
                    <a:pt x="0" y="0"/>
                  </a:moveTo>
                  <a:lnTo>
                    <a:pt x="2520289" y="0"/>
                  </a:lnTo>
                  <a:lnTo>
                    <a:pt x="2520289" y="4331197"/>
                  </a:lnTo>
                  <a:lnTo>
                    <a:pt x="0" y="4331197"/>
                  </a:lnTo>
                  <a:close/>
                </a:path>
              </a:pathLst>
            </a:custGeom>
          </p:spPr>
        </p:pic>
      </p:grpSp>
      <p:pic>
        <p:nvPicPr>
          <p:cNvPr id="4" name="图片 3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0" y="-9012"/>
            <a:ext cx="12328224" cy="6867013"/>
            <a:chOff x="0" y="-9012"/>
            <a:chExt cx="12328224" cy="6867013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730606" y="-2739618"/>
              <a:ext cx="6867012" cy="12328224"/>
            </a:xfrm>
            <a:prstGeom prst="rect">
              <a:avLst/>
            </a:prstGeom>
          </p:spPr>
        </p:pic>
        <p:sp>
          <p:nvSpPr>
            <p:cNvPr id="94" name="ppter.com 2"/>
            <p:cNvSpPr/>
            <p:nvPr>
              <p:custDataLst>
                <p:tags r:id="rId3"/>
              </p:custDataLst>
            </p:nvPr>
          </p:nvSpPr>
          <p:spPr>
            <a:xfrm>
              <a:off x="3009900" y="720606"/>
              <a:ext cx="6172200" cy="6137395"/>
            </a:xfrm>
            <a:custGeom>
              <a:avLst/>
              <a:gdLst>
                <a:gd name="connsiteX0" fmla="*/ 3086100 w 6172200"/>
                <a:gd name="connsiteY0" fmla="*/ 0 h 6137395"/>
                <a:gd name="connsiteX1" fmla="*/ 6172200 w 6172200"/>
                <a:gd name="connsiteY1" fmla="*/ 3086100 h 6137395"/>
                <a:gd name="connsiteX2" fmla="*/ 3556083 w 6172200"/>
                <a:gd name="connsiteY2" fmla="*/ 6136641 h 6137395"/>
                <a:gd name="connsiteX3" fmla="*/ 3550151 w 6172200"/>
                <a:gd name="connsiteY3" fmla="*/ 6137395 h 6137395"/>
                <a:gd name="connsiteX4" fmla="*/ 2622050 w 6172200"/>
                <a:gd name="connsiteY4" fmla="*/ 6137395 h 6137395"/>
                <a:gd name="connsiteX5" fmla="*/ 2616118 w 6172200"/>
                <a:gd name="connsiteY5" fmla="*/ 6136641 h 6137395"/>
                <a:gd name="connsiteX6" fmla="*/ 0 w 6172200"/>
                <a:gd name="connsiteY6" fmla="*/ 3086100 h 6137395"/>
                <a:gd name="connsiteX7" fmla="*/ 3086100 w 6172200"/>
                <a:gd name="connsiteY7" fmla="*/ 0 h 6137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72200" h="6137395">
                  <a:moveTo>
                    <a:pt x="3086100" y="0"/>
                  </a:moveTo>
                  <a:cubicBezTo>
                    <a:pt x="4790506" y="0"/>
                    <a:pt x="6172200" y="1381694"/>
                    <a:pt x="6172200" y="3086100"/>
                  </a:cubicBezTo>
                  <a:cubicBezTo>
                    <a:pt x="6172200" y="4630718"/>
                    <a:pt x="5037430" y="5910296"/>
                    <a:pt x="3556083" y="6136641"/>
                  </a:cubicBezTo>
                  <a:lnTo>
                    <a:pt x="3550151" y="6137395"/>
                  </a:lnTo>
                  <a:lnTo>
                    <a:pt x="2622050" y="6137395"/>
                  </a:lnTo>
                  <a:lnTo>
                    <a:pt x="2616118" y="6136641"/>
                  </a:lnTo>
                  <a:cubicBezTo>
                    <a:pt x="1134770" y="5910296"/>
                    <a:pt x="0" y="4630718"/>
                    <a:pt x="0" y="3086100"/>
                  </a:cubicBezTo>
                  <a:cubicBezTo>
                    <a:pt x="0" y="1381694"/>
                    <a:pt x="1381694" y="0"/>
                    <a:pt x="3086100" y="0"/>
                  </a:cubicBezTo>
                  <a:close/>
                </a:path>
              </a:pathLst>
            </a:custGeom>
            <a:gradFill>
              <a:gsLst>
                <a:gs pos="4000">
                  <a:schemeClr val="accent1">
                    <a:alpha val="8000"/>
                  </a:schemeClr>
                </a:gs>
                <a:gs pos="50000">
                  <a:srgbClr val="066DCA">
                    <a:alpha val="0"/>
                  </a:srgbClr>
                </a:gs>
                <a:gs pos="96000">
                  <a:schemeClr val="accent1">
                    <a:alpha val="8000"/>
                  </a:schemeClr>
                </a:gs>
              </a:gsLst>
              <a:lin ang="10800000" scaled="1"/>
            </a:gradFill>
            <a:ln w="31750">
              <a:gradFill flip="none" rotWithShape="1">
                <a:gsLst>
                  <a:gs pos="100000">
                    <a:schemeClr val="accent1">
                      <a:alpha val="5000"/>
                    </a:schemeClr>
                  </a:gs>
                  <a:gs pos="0">
                    <a:schemeClr val="accent1">
                      <a:alpha val="6000"/>
                    </a:schemeClr>
                  </a:gs>
                  <a:gs pos="73000">
                    <a:srgbClr val="066DCA">
                      <a:alpha val="0"/>
                    </a:srgbClr>
                  </a:gs>
                  <a:gs pos="30000">
                    <a:schemeClr val="accent1">
                      <a:alpha val="0"/>
                    </a:schemeClr>
                  </a:gs>
                </a:gsLst>
                <a:lin ang="10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5" name="ppter.com 3"/>
            <p:cNvSpPr/>
            <p:nvPr>
              <p:custDataLst>
                <p:tags r:id="rId4"/>
              </p:custDataLst>
            </p:nvPr>
          </p:nvSpPr>
          <p:spPr>
            <a:xfrm>
              <a:off x="3962457" y="1665543"/>
              <a:ext cx="4282325" cy="4282325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6" name="ppter.com 4"/>
            <p:cNvSpPr/>
            <p:nvPr>
              <p:custDataLst>
                <p:tags r:id="rId5"/>
              </p:custDataLst>
            </p:nvPr>
          </p:nvSpPr>
          <p:spPr>
            <a:xfrm>
              <a:off x="4731436" y="2439342"/>
              <a:ext cx="2729126" cy="2729126"/>
            </a:xfrm>
            <a:prstGeom prst="ellipse">
              <a:avLst/>
            </a:prstGeom>
            <a:gradFill flip="none" rotWithShape="1">
              <a:gsLst>
                <a:gs pos="50000">
                  <a:schemeClr val="accent1">
                    <a:alpha val="31000"/>
                  </a:schemeClr>
                </a:gs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 w="10795">
              <a:solidFill>
                <a:schemeClr val="accent1">
                  <a:lumMod val="75000"/>
                  <a:alpha val="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" tIns="38862" rIns="77724" bIns="38862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defRPr/>
              </a:pPr>
              <a:endParaRPr kumimoji="0" lang="zh-CN" altLang="en-US" sz="153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0" name="ppter.com 5"/>
            <p:cNvSpPr/>
            <p:nvPr>
              <p:custDataLst>
                <p:tags r:id="rId6"/>
              </p:custDataLst>
            </p:nvPr>
          </p:nvSpPr>
          <p:spPr>
            <a:xfrm>
              <a:off x="5377886" y="3808500"/>
              <a:ext cx="1436229" cy="746342"/>
            </a:xfrm>
            <a:custGeom>
              <a:avLst/>
              <a:gdLst>
                <a:gd name="connsiteX0" fmla="*/ 1024281 w 1026314"/>
                <a:gd name="connsiteY0" fmla="*/ 0 h 533328"/>
                <a:gd name="connsiteX1" fmla="*/ 1026314 w 1026314"/>
                <a:gd name="connsiteY1" fmla="*/ 20171 h 533328"/>
                <a:gd name="connsiteX2" fmla="*/ 513157 w 1026314"/>
                <a:gd name="connsiteY2" fmla="*/ 533328 h 533328"/>
                <a:gd name="connsiteX3" fmla="*/ 0 w 1026314"/>
                <a:gd name="connsiteY3" fmla="*/ 20171 h 533328"/>
                <a:gd name="connsiteX4" fmla="*/ 2033 w 1026314"/>
                <a:gd name="connsiteY4" fmla="*/ 3 h 533328"/>
                <a:gd name="connsiteX5" fmla="*/ 10426 w 1026314"/>
                <a:gd name="connsiteY5" fmla="*/ 15536 h 533328"/>
                <a:gd name="connsiteX6" fmla="*/ 513156 w 1026314"/>
                <a:gd name="connsiteY6" fmla="*/ 91986 h 533328"/>
                <a:gd name="connsiteX7" fmla="*/ 1015886 w 1026314"/>
                <a:gd name="connsiteY7" fmla="*/ 15536 h 533328"/>
                <a:gd name="connsiteX8" fmla="*/ 1024281 w 1026314"/>
                <a:gd name="connsiteY8" fmla="*/ 0 h 533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314" h="533328">
                  <a:moveTo>
                    <a:pt x="1024281" y="0"/>
                  </a:moveTo>
                  <a:lnTo>
                    <a:pt x="1026314" y="20171"/>
                  </a:lnTo>
                  <a:cubicBezTo>
                    <a:pt x="1026314" y="303580"/>
                    <a:pt x="796566" y="533328"/>
                    <a:pt x="513157" y="533328"/>
                  </a:cubicBezTo>
                  <a:cubicBezTo>
                    <a:pt x="229748" y="533328"/>
                    <a:pt x="0" y="303580"/>
                    <a:pt x="0" y="20171"/>
                  </a:cubicBezTo>
                  <a:lnTo>
                    <a:pt x="2033" y="3"/>
                  </a:lnTo>
                  <a:lnTo>
                    <a:pt x="10426" y="15536"/>
                  </a:lnTo>
                  <a:cubicBezTo>
                    <a:pt x="58276" y="59166"/>
                    <a:pt x="265174" y="91986"/>
                    <a:pt x="513156" y="91986"/>
                  </a:cubicBezTo>
                  <a:cubicBezTo>
                    <a:pt x="761138" y="91986"/>
                    <a:pt x="968037" y="59166"/>
                    <a:pt x="1015886" y="15536"/>
                  </a:cubicBezTo>
                  <a:lnTo>
                    <a:pt x="102428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0000"/>
                    <a:lumOff val="30000"/>
                  </a:schemeClr>
                </a:gs>
                <a:gs pos="80000">
                  <a:schemeClr val="accent1">
                    <a:lumMod val="9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1" name="ppter.com 6"/>
            <p:cNvSpPr/>
            <p:nvPr>
              <p:custDataLst>
                <p:tags r:id="rId7"/>
              </p:custDataLst>
            </p:nvPr>
          </p:nvSpPr>
          <p:spPr>
            <a:xfrm>
              <a:off x="4731438" y="3491267"/>
              <a:ext cx="2729124" cy="636475"/>
            </a:xfrm>
            <a:custGeom>
              <a:avLst/>
              <a:gdLst>
                <a:gd name="connsiteX0" fmla="*/ 975101 w 1950202"/>
                <a:gd name="connsiteY0" fmla="*/ 0 h 454818"/>
                <a:gd name="connsiteX1" fmla="*/ 1950202 w 1950202"/>
                <a:gd name="connsiteY1" fmla="*/ 227409 h 454818"/>
                <a:gd name="connsiteX2" fmla="*/ 975101 w 1950202"/>
                <a:gd name="connsiteY2" fmla="*/ 454818 h 454818"/>
                <a:gd name="connsiteX3" fmla="*/ 5034 w 1950202"/>
                <a:gd name="connsiteY3" fmla="*/ 250660 h 454818"/>
                <a:gd name="connsiteX4" fmla="*/ 0 w 1950202"/>
                <a:gd name="connsiteY4" fmla="*/ 227409 h 454818"/>
                <a:gd name="connsiteX5" fmla="*/ 0 w 1950202"/>
                <a:gd name="connsiteY5" fmla="*/ 227409 h 454818"/>
                <a:gd name="connsiteX6" fmla="*/ 5034 w 1950202"/>
                <a:gd name="connsiteY6" fmla="*/ 204158 h 454818"/>
                <a:gd name="connsiteX7" fmla="*/ 975101 w 1950202"/>
                <a:gd name="connsiteY7" fmla="*/ 0 h 45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50202" h="454818">
                  <a:moveTo>
                    <a:pt x="975101" y="0"/>
                  </a:moveTo>
                  <a:cubicBezTo>
                    <a:pt x="1513634" y="0"/>
                    <a:pt x="1950202" y="101814"/>
                    <a:pt x="1950202" y="227409"/>
                  </a:cubicBezTo>
                  <a:cubicBezTo>
                    <a:pt x="1950202" y="353004"/>
                    <a:pt x="1513634" y="454818"/>
                    <a:pt x="975101" y="454818"/>
                  </a:cubicBezTo>
                  <a:cubicBezTo>
                    <a:pt x="470226" y="454818"/>
                    <a:pt x="54969" y="365333"/>
                    <a:pt x="5034" y="250660"/>
                  </a:cubicBezTo>
                  <a:lnTo>
                    <a:pt x="0" y="227409"/>
                  </a:lnTo>
                  <a:lnTo>
                    <a:pt x="0" y="227409"/>
                  </a:lnTo>
                  <a:lnTo>
                    <a:pt x="5034" y="204158"/>
                  </a:lnTo>
                  <a:cubicBezTo>
                    <a:pt x="54969" y="89485"/>
                    <a:pt x="470226" y="0"/>
                    <a:pt x="97510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70000"/>
                    <a:lumOff val="30000"/>
                    <a:alpha val="60000"/>
                  </a:schemeClr>
                </a:gs>
                <a:gs pos="80000">
                  <a:schemeClr val="accent2">
                    <a:lumMod val="9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2" name="ppter.com 7"/>
            <p:cNvSpPr/>
            <p:nvPr>
              <p:custDataLst>
                <p:tags r:id="rId8"/>
              </p:custDataLst>
            </p:nvPr>
          </p:nvSpPr>
          <p:spPr>
            <a:xfrm>
              <a:off x="4731438" y="3805591"/>
              <a:ext cx="2729126" cy="1368478"/>
            </a:xfrm>
            <a:custGeom>
              <a:avLst/>
              <a:gdLst>
                <a:gd name="connsiteX0" fmla="*/ 1949597 w 1950204"/>
                <a:gd name="connsiteY0" fmla="*/ 0 h 977899"/>
                <a:gd name="connsiteX1" fmla="*/ 1950063 w 1950204"/>
                <a:gd name="connsiteY1" fmla="*/ 0 h 977899"/>
                <a:gd name="connsiteX2" fmla="*/ 1950204 w 1950204"/>
                <a:gd name="connsiteY2" fmla="*/ 2797 h 977899"/>
                <a:gd name="connsiteX3" fmla="*/ 975102 w 1950204"/>
                <a:gd name="connsiteY3" fmla="*/ 977899 h 977899"/>
                <a:gd name="connsiteX4" fmla="*/ 0 w 1950204"/>
                <a:gd name="connsiteY4" fmla="*/ 2797 h 977899"/>
                <a:gd name="connsiteX5" fmla="*/ 0 w 1950204"/>
                <a:gd name="connsiteY5" fmla="*/ 2796 h 977899"/>
                <a:gd name="connsiteX6" fmla="*/ 5034 w 1950204"/>
                <a:gd name="connsiteY6" fmla="*/ 26047 h 977899"/>
                <a:gd name="connsiteX7" fmla="*/ 975101 w 1950204"/>
                <a:gd name="connsiteY7" fmla="*/ 230205 h 977899"/>
                <a:gd name="connsiteX8" fmla="*/ 1950202 w 1950204"/>
                <a:gd name="connsiteY8" fmla="*/ 2796 h 977899"/>
                <a:gd name="connsiteX9" fmla="*/ 141 w 1950204"/>
                <a:gd name="connsiteY9" fmla="*/ 0 h 977899"/>
                <a:gd name="connsiteX10" fmla="*/ 606 w 1950204"/>
                <a:gd name="connsiteY10" fmla="*/ 0 h 977899"/>
                <a:gd name="connsiteX11" fmla="*/ 0 w 1950204"/>
                <a:gd name="connsiteY11" fmla="*/ 2796 h 977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50204" h="977899">
                  <a:moveTo>
                    <a:pt x="1949597" y="0"/>
                  </a:moveTo>
                  <a:lnTo>
                    <a:pt x="1950063" y="0"/>
                  </a:lnTo>
                  <a:lnTo>
                    <a:pt x="1950204" y="2797"/>
                  </a:lnTo>
                  <a:cubicBezTo>
                    <a:pt x="1950204" y="541331"/>
                    <a:pt x="1513636" y="977899"/>
                    <a:pt x="975102" y="977899"/>
                  </a:cubicBezTo>
                  <a:cubicBezTo>
                    <a:pt x="436568" y="977899"/>
                    <a:pt x="0" y="541331"/>
                    <a:pt x="0" y="2797"/>
                  </a:cubicBezTo>
                  <a:lnTo>
                    <a:pt x="0" y="2796"/>
                  </a:lnTo>
                  <a:lnTo>
                    <a:pt x="5034" y="26047"/>
                  </a:lnTo>
                  <a:cubicBezTo>
                    <a:pt x="54969" y="140720"/>
                    <a:pt x="470226" y="230205"/>
                    <a:pt x="975101" y="230205"/>
                  </a:cubicBezTo>
                  <a:cubicBezTo>
                    <a:pt x="1513634" y="230205"/>
                    <a:pt x="1950202" y="128391"/>
                    <a:pt x="1950202" y="2796"/>
                  </a:cubicBezTo>
                  <a:close/>
                  <a:moveTo>
                    <a:pt x="141" y="0"/>
                  </a:moveTo>
                  <a:lnTo>
                    <a:pt x="606" y="0"/>
                  </a:lnTo>
                  <a:lnTo>
                    <a:pt x="0" y="279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0000"/>
                    <a:lumOff val="30000"/>
                    <a:alpha val="78000"/>
                  </a:schemeClr>
                </a:gs>
                <a:gs pos="80000">
                  <a:schemeClr val="accent1">
                    <a:lumMod val="90000"/>
                    <a:alpha val="78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3" name="ppter.com 8"/>
            <p:cNvSpPr/>
            <p:nvPr>
              <p:custDataLst>
                <p:tags r:id="rId9"/>
              </p:custDataLst>
            </p:nvPr>
          </p:nvSpPr>
          <p:spPr>
            <a:xfrm>
              <a:off x="5380731" y="3118612"/>
              <a:ext cx="1430539" cy="818613"/>
            </a:xfrm>
            <a:custGeom>
              <a:avLst/>
              <a:gdLst>
                <a:gd name="connsiteX0" fmla="*/ 511124 w 1022248"/>
                <a:gd name="connsiteY0" fmla="*/ 0 h 584972"/>
                <a:gd name="connsiteX1" fmla="*/ 1013855 w 1022248"/>
                <a:gd name="connsiteY1" fmla="*/ 409738 h 584972"/>
                <a:gd name="connsiteX2" fmla="*/ 1021316 w 1022248"/>
                <a:gd name="connsiteY2" fmla="*/ 483742 h 584972"/>
                <a:gd name="connsiteX3" fmla="*/ 1022248 w 1022248"/>
                <a:gd name="connsiteY3" fmla="*/ 492986 h 584972"/>
                <a:gd name="connsiteX4" fmla="*/ 1013853 w 1022248"/>
                <a:gd name="connsiteY4" fmla="*/ 508522 h 584972"/>
                <a:gd name="connsiteX5" fmla="*/ 511123 w 1022248"/>
                <a:gd name="connsiteY5" fmla="*/ 584972 h 584972"/>
                <a:gd name="connsiteX6" fmla="*/ 8393 w 1022248"/>
                <a:gd name="connsiteY6" fmla="*/ 508522 h 584972"/>
                <a:gd name="connsiteX7" fmla="*/ 0 w 1022248"/>
                <a:gd name="connsiteY7" fmla="*/ 492989 h 584972"/>
                <a:gd name="connsiteX8" fmla="*/ 933 w 1022248"/>
                <a:gd name="connsiteY8" fmla="*/ 483737 h 584972"/>
                <a:gd name="connsiteX9" fmla="*/ 8393 w 1022248"/>
                <a:gd name="connsiteY9" fmla="*/ 409738 h 584972"/>
                <a:gd name="connsiteX10" fmla="*/ 511124 w 1022248"/>
                <a:gd name="connsiteY10" fmla="*/ 0 h 584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22248" h="584972">
                  <a:moveTo>
                    <a:pt x="511124" y="0"/>
                  </a:moveTo>
                  <a:cubicBezTo>
                    <a:pt x="759107" y="0"/>
                    <a:pt x="966006" y="175901"/>
                    <a:pt x="1013855" y="409738"/>
                  </a:cubicBezTo>
                  <a:lnTo>
                    <a:pt x="1021316" y="483742"/>
                  </a:lnTo>
                  <a:lnTo>
                    <a:pt x="1022248" y="492986"/>
                  </a:lnTo>
                  <a:lnTo>
                    <a:pt x="1013853" y="508522"/>
                  </a:lnTo>
                  <a:cubicBezTo>
                    <a:pt x="966004" y="552152"/>
                    <a:pt x="759105" y="584972"/>
                    <a:pt x="511123" y="584972"/>
                  </a:cubicBezTo>
                  <a:cubicBezTo>
                    <a:pt x="263141" y="584972"/>
                    <a:pt x="56243" y="552152"/>
                    <a:pt x="8393" y="508522"/>
                  </a:cubicBezTo>
                  <a:lnTo>
                    <a:pt x="0" y="492989"/>
                  </a:lnTo>
                  <a:lnTo>
                    <a:pt x="933" y="483737"/>
                  </a:lnTo>
                  <a:lnTo>
                    <a:pt x="8393" y="409738"/>
                  </a:lnTo>
                  <a:cubicBezTo>
                    <a:pt x="56243" y="175901"/>
                    <a:pt x="263141" y="0"/>
                    <a:pt x="5111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7724" tIns="38862" rIns="77724" bIns="38862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buClrTx/>
                <a:buSzTx/>
                <a:buFontTx/>
                <a:buNone/>
                <a:defRPr/>
              </a:pPr>
              <a:endParaRPr kumimoji="0" lang="zh-CN" altLang="en-US" sz="153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5" name="ppter.com 10"/>
            <p:cNvSpPr/>
            <p:nvPr>
              <p:custDataLst>
                <p:tags r:id="rId10"/>
              </p:custDataLst>
            </p:nvPr>
          </p:nvSpPr>
          <p:spPr>
            <a:xfrm>
              <a:off x="1095363" y="1616265"/>
              <a:ext cx="3552483" cy="1312791"/>
            </a:xfrm>
            <a:custGeom>
              <a:avLst/>
              <a:gdLst>
                <a:gd name="connsiteX0" fmla="*/ 193978 w 3552483"/>
                <a:gd name="connsiteY0" fmla="*/ 0 h 1312791"/>
                <a:gd name="connsiteX1" fmla="*/ 1646077 w 3552483"/>
                <a:gd name="connsiteY1" fmla="*/ 0 h 1312791"/>
                <a:gd name="connsiteX2" fmla="*/ 1629836 w 3552483"/>
                <a:gd name="connsiteY2" fmla="*/ 80445 h 1312791"/>
                <a:gd name="connsiteX3" fmla="*/ 1629836 w 3552483"/>
                <a:gd name="connsiteY3" fmla="*/ 80444 h 1312791"/>
                <a:gd name="connsiteX4" fmla="*/ 1629836 w 3552483"/>
                <a:gd name="connsiteY4" fmla="*/ 80445 h 1312791"/>
                <a:gd name="connsiteX5" fmla="*/ 1629836 w 3552483"/>
                <a:gd name="connsiteY5" fmla="*/ 80445 h 1312791"/>
                <a:gd name="connsiteX6" fmla="*/ 1647761 w 3552483"/>
                <a:gd name="connsiteY6" fmla="*/ 169227 h 1312791"/>
                <a:gd name="connsiteX7" fmla="*/ 1857925 w 3552483"/>
                <a:gd name="connsiteY7" fmla="*/ 308533 h 1312791"/>
                <a:gd name="connsiteX8" fmla="*/ 3552483 w 3552483"/>
                <a:gd name="connsiteY8" fmla="*/ 308534 h 1312791"/>
                <a:gd name="connsiteX9" fmla="*/ 3552483 w 3552483"/>
                <a:gd name="connsiteY9" fmla="*/ 1118813 h 1312791"/>
                <a:gd name="connsiteX10" fmla="*/ 3358505 w 3552483"/>
                <a:gd name="connsiteY10" fmla="*/ 1312791 h 1312791"/>
                <a:gd name="connsiteX11" fmla="*/ 193978 w 3552483"/>
                <a:gd name="connsiteY11" fmla="*/ 1312791 h 1312791"/>
                <a:gd name="connsiteX12" fmla="*/ 0 w 3552483"/>
                <a:gd name="connsiteY12" fmla="*/ 1118813 h 1312791"/>
                <a:gd name="connsiteX13" fmla="*/ 0 w 3552483"/>
                <a:gd name="connsiteY13" fmla="*/ 193978 h 1312791"/>
                <a:gd name="connsiteX14" fmla="*/ 193978 w 3552483"/>
                <a:gd name="connsiteY14" fmla="*/ 0 h 131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52483" h="1312791">
                  <a:moveTo>
                    <a:pt x="193978" y="0"/>
                  </a:moveTo>
                  <a:lnTo>
                    <a:pt x="1646077" y="0"/>
                  </a:lnTo>
                  <a:lnTo>
                    <a:pt x="1629836" y="80445"/>
                  </a:lnTo>
                  <a:lnTo>
                    <a:pt x="1629836" y="80444"/>
                  </a:lnTo>
                  <a:lnTo>
                    <a:pt x="1629836" y="80445"/>
                  </a:lnTo>
                  <a:lnTo>
                    <a:pt x="1629836" y="80445"/>
                  </a:lnTo>
                  <a:lnTo>
                    <a:pt x="1647761" y="169227"/>
                  </a:lnTo>
                  <a:cubicBezTo>
                    <a:pt x="1682386" y="251091"/>
                    <a:pt x="1763448" y="308533"/>
                    <a:pt x="1857925" y="308533"/>
                  </a:cubicBezTo>
                  <a:lnTo>
                    <a:pt x="3552483" y="308534"/>
                  </a:lnTo>
                  <a:lnTo>
                    <a:pt x="3552483" y="1118813"/>
                  </a:lnTo>
                  <a:cubicBezTo>
                    <a:pt x="3552483" y="1225944"/>
                    <a:pt x="3465636" y="1312791"/>
                    <a:pt x="3358505" y="1312791"/>
                  </a:cubicBezTo>
                  <a:lnTo>
                    <a:pt x="193978" y="1312791"/>
                  </a:lnTo>
                  <a:cubicBezTo>
                    <a:pt x="86847" y="1312791"/>
                    <a:pt x="0" y="1225944"/>
                    <a:pt x="0" y="1118813"/>
                  </a:cubicBezTo>
                  <a:lnTo>
                    <a:pt x="0" y="193978"/>
                  </a:lnTo>
                  <a:cubicBezTo>
                    <a:pt x="0" y="86847"/>
                    <a:pt x="86847" y="0"/>
                    <a:pt x="19397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254000" algn="ctr" rotWithShape="0">
                <a:srgbClr val="D8B3B3">
                  <a:alpha val="20000"/>
                </a:srgbClr>
              </a:outerShdw>
            </a:effectLst>
          </p:spPr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6" name="ppter.com 11"/>
            <p:cNvSpPr/>
            <p:nvPr>
              <p:custDataLst>
                <p:tags r:id="rId11"/>
              </p:custDataLst>
            </p:nvPr>
          </p:nvSpPr>
          <p:spPr>
            <a:xfrm>
              <a:off x="2764589" y="1432782"/>
              <a:ext cx="2001345" cy="4561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lumMod val="70000"/>
                    <a:lumOff val="30000"/>
                  </a:schemeClr>
                </a:gs>
                <a:gs pos="80000">
                  <a:schemeClr val="accent1">
                    <a:lumMod val="9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精准降损增效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7" name="ppter.com 12"/>
            <p:cNvSpPr txBox="1"/>
            <p:nvPr>
              <p:custDataLst>
                <p:tags r:id="rId12"/>
              </p:custDataLst>
            </p:nvPr>
          </p:nvSpPr>
          <p:spPr>
            <a:xfrm flipH="1">
              <a:off x="1514974" y="1977553"/>
              <a:ext cx="2917055" cy="6986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AI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实时预警管网漏损，优化泵站能耗，节能降耗，减少资源浪费。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76" name="组合 575"/>
            <p:cNvGrpSpPr/>
            <p:nvPr/>
          </p:nvGrpSpPr>
          <p:grpSpPr>
            <a:xfrm>
              <a:off x="1036318" y="4306041"/>
              <a:ext cx="3670571" cy="1496274"/>
              <a:chOff x="1095363" y="4667991"/>
              <a:chExt cx="3670571" cy="1496274"/>
            </a:xfrm>
          </p:grpSpPr>
          <p:sp>
            <p:nvSpPr>
              <p:cNvPr id="131" name="ppter.com 16"/>
              <p:cNvSpPr/>
              <p:nvPr>
                <p:custDataLst>
                  <p:tags r:id="rId13"/>
                </p:custDataLst>
              </p:nvPr>
            </p:nvSpPr>
            <p:spPr>
              <a:xfrm>
                <a:off x="1095363" y="4851474"/>
                <a:ext cx="3552483" cy="1312791"/>
              </a:xfrm>
              <a:custGeom>
                <a:avLst/>
                <a:gdLst>
                  <a:gd name="connsiteX0" fmla="*/ 193978 w 3552483"/>
                  <a:gd name="connsiteY0" fmla="*/ 0 h 1312791"/>
                  <a:gd name="connsiteX1" fmla="*/ 1646077 w 3552483"/>
                  <a:gd name="connsiteY1" fmla="*/ 0 h 1312791"/>
                  <a:gd name="connsiteX2" fmla="*/ 1629836 w 3552483"/>
                  <a:gd name="connsiteY2" fmla="*/ 80445 h 1312791"/>
                  <a:gd name="connsiteX3" fmla="*/ 1629836 w 3552483"/>
                  <a:gd name="connsiteY3" fmla="*/ 80444 h 1312791"/>
                  <a:gd name="connsiteX4" fmla="*/ 1629836 w 3552483"/>
                  <a:gd name="connsiteY4" fmla="*/ 80445 h 1312791"/>
                  <a:gd name="connsiteX5" fmla="*/ 1629836 w 3552483"/>
                  <a:gd name="connsiteY5" fmla="*/ 80445 h 1312791"/>
                  <a:gd name="connsiteX6" fmla="*/ 1647761 w 3552483"/>
                  <a:gd name="connsiteY6" fmla="*/ 169227 h 1312791"/>
                  <a:gd name="connsiteX7" fmla="*/ 1857925 w 3552483"/>
                  <a:gd name="connsiteY7" fmla="*/ 308533 h 1312791"/>
                  <a:gd name="connsiteX8" fmla="*/ 3552483 w 3552483"/>
                  <a:gd name="connsiteY8" fmla="*/ 308534 h 1312791"/>
                  <a:gd name="connsiteX9" fmla="*/ 3552483 w 3552483"/>
                  <a:gd name="connsiteY9" fmla="*/ 1118813 h 1312791"/>
                  <a:gd name="connsiteX10" fmla="*/ 3358505 w 3552483"/>
                  <a:gd name="connsiteY10" fmla="*/ 1312791 h 1312791"/>
                  <a:gd name="connsiteX11" fmla="*/ 193978 w 3552483"/>
                  <a:gd name="connsiteY11" fmla="*/ 1312791 h 1312791"/>
                  <a:gd name="connsiteX12" fmla="*/ 0 w 3552483"/>
                  <a:gd name="connsiteY12" fmla="*/ 1118813 h 1312791"/>
                  <a:gd name="connsiteX13" fmla="*/ 0 w 3552483"/>
                  <a:gd name="connsiteY13" fmla="*/ 193978 h 1312791"/>
                  <a:gd name="connsiteX14" fmla="*/ 193978 w 3552483"/>
                  <a:gd name="connsiteY14" fmla="*/ 0 h 1312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52483" h="1312791">
                    <a:moveTo>
                      <a:pt x="193978" y="0"/>
                    </a:moveTo>
                    <a:lnTo>
                      <a:pt x="1646077" y="0"/>
                    </a:lnTo>
                    <a:lnTo>
                      <a:pt x="1629836" y="80445"/>
                    </a:lnTo>
                    <a:lnTo>
                      <a:pt x="1629836" y="80444"/>
                    </a:lnTo>
                    <a:lnTo>
                      <a:pt x="1629836" y="80445"/>
                    </a:lnTo>
                    <a:lnTo>
                      <a:pt x="1629836" y="80445"/>
                    </a:lnTo>
                    <a:lnTo>
                      <a:pt x="1647761" y="169227"/>
                    </a:lnTo>
                    <a:cubicBezTo>
                      <a:pt x="1682386" y="251091"/>
                      <a:pt x="1763448" y="308533"/>
                      <a:pt x="1857925" y="308533"/>
                    </a:cubicBezTo>
                    <a:lnTo>
                      <a:pt x="3552483" y="308534"/>
                    </a:lnTo>
                    <a:lnTo>
                      <a:pt x="3552483" y="1118813"/>
                    </a:lnTo>
                    <a:cubicBezTo>
                      <a:pt x="3552483" y="1225944"/>
                      <a:pt x="3465636" y="1312791"/>
                      <a:pt x="3358505" y="1312791"/>
                    </a:cubicBezTo>
                    <a:lnTo>
                      <a:pt x="193978" y="1312791"/>
                    </a:lnTo>
                    <a:cubicBezTo>
                      <a:pt x="86847" y="1312791"/>
                      <a:pt x="0" y="1225944"/>
                      <a:pt x="0" y="1118813"/>
                    </a:cubicBezTo>
                    <a:lnTo>
                      <a:pt x="0" y="193978"/>
                    </a:lnTo>
                    <a:cubicBezTo>
                      <a:pt x="0" y="86847"/>
                      <a:pt x="86847" y="0"/>
                      <a:pt x="1939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254000" algn="ctr" rotWithShape="0">
                  <a:srgbClr val="D8B3B3">
                    <a:alpha val="20000"/>
                  </a:srgbClr>
                </a:outerShdw>
              </a:effectLst>
            </p:spPr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2" name="ppter.com 17"/>
              <p:cNvSpPr/>
              <p:nvPr>
                <p:custDataLst>
                  <p:tags r:id="rId14"/>
                </p:custDataLst>
              </p:nvPr>
            </p:nvSpPr>
            <p:spPr>
              <a:xfrm>
                <a:off x="2764589" y="4667991"/>
                <a:ext cx="2001345" cy="45617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lumMod val="70000"/>
                      <a:lumOff val="30000"/>
                    </a:schemeClr>
                  </a:gs>
                  <a:gs pos="80000">
                    <a:schemeClr val="accent1">
                      <a:lumMod val="9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全链条节能减排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7" name="ppter.com 18"/>
              <p:cNvSpPr txBox="1"/>
              <p:nvPr>
                <p:custDataLst>
                  <p:tags r:id="rId15"/>
                </p:custDataLst>
              </p:nvPr>
            </p:nvSpPr>
            <p:spPr>
              <a:xfrm flipH="1">
                <a:off x="1514975" y="5212762"/>
                <a:ext cx="2917054" cy="698653"/>
              </a:xfrm>
              <a:prstGeom prst="rect">
                <a:avLst/>
              </a:prstGeom>
              <a:noFill/>
              <a:effectLst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从水源地监测到输配水优化，助力企业年碳减排量达标。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39" name="ppter.com 19"/>
            <p:cNvSpPr/>
            <p:nvPr>
              <p:custDataLst>
                <p:tags r:id="rId16"/>
              </p:custDataLst>
            </p:nvPr>
          </p:nvSpPr>
          <p:spPr>
            <a:xfrm flipH="1">
              <a:off x="7544154" y="1616265"/>
              <a:ext cx="3552483" cy="1312791"/>
            </a:xfrm>
            <a:custGeom>
              <a:avLst/>
              <a:gdLst>
                <a:gd name="connsiteX0" fmla="*/ 193978 w 3552483"/>
                <a:gd name="connsiteY0" fmla="*/ 0 h 1312791"/>
                <a:gd name="connsiteX1" fmla="*/ 1646077 w 3552483"/>
                <a:gd name="connsiteY1" fmla="*/ 0 h 1312791"/>
                <a:gd name="connsiteX2" fmla="*/ 1629836 w 3552483"/>
                <a:gd name="connsiteY2" fmla="*/ 80445 h 1312791"/>
                <a:gd name="connsiteX3" fmla="*/ 1629836 w 3552483"/>
                <a:gd name="connsiteY3" fmla="*/ 80444 h 1312791"/>
                <a:gd name="connsiteX4" fmla="*/ 1629836 w 3552483"/>
                <a:gd name="connsiteY4" fmla="*/ 80445 h 1312791"/>
                <a:gd name="connsiteX5" fmla="*/ 1629836 w 3552483"/>
                <a:gd name="connsiteY5" fmla="*/ 80445 h 1312791"/>
                <a:gd name="connsiteX6" fmla="*/ 1647761 w 3552483"/>
                <a:gd name="connsiteY6" fmla="*/ 169227 h 1312791"/>
                <a:gd name="connsiteX7" fmla="*/ 1857925 w 3552483"/>
                <a:gd name="connsiteY7" fmla="*/ 308533 h 1312791"/>
                <a:gd name="connsiteX8" fmla="*/ 3552483 w 3552483"/>
                <a:gd name="connsiteY8" fmla="*/ 308534 h 1312791"/>
                <a:gd name="connsiteX9" fmla="*/ 3552483 w 3552483"/>
                <a:gd name="connsiteY9" fmla="*/ 1118813 h 1312791"/>
                <a:gd name="connsiteX10" fmla="*/ 3358505 w 3552483"/>
                <a:gd name="connsiteY10" fmla="*/ 1312791 h 1312791"/>
                <a:gd name="connsiteX11" fmla="*/ 193978 w 3552483"/>
                <a:gd name="connsiteY11" fmla="*/ 1312791 h 1312791"/>
                <a:gd name="connsiteX12" fmla="*/ 0 w 3552483"/>
                <a:gd name="connsiteY12" fmla="*/ 1118813 h 1312791"/>
                <a:gd name="connsiteX13" fmla="*/ 0 w 3552483"/>
                <a:gd name="connsiteY13" fmla="*/ 193978 h 1312791"/>
                <a:gd name="connsiteX14" fmla="*/ 193978 w 3552483"/>
                <a:gd name="connsiteY14" fmla="*/ 0 h 1312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52483" h="1312791">
                  <a:moveTo>
                    <a:pt x="193978" y="0"/>
                  </a:moveTo>
                  <a:lnTo>
                    <a:pt x="1646077" y="0"/>
                  </a:lnTo>
                  <a:lnTo>
                    <a:pt x="1629836" y="80445"/>
                  </a:lnTo>
                  <a:lnTo>
                    <a:pt x="1629836" y="80444"/>
                  </a:lnTo>
                  <a:lnTo>
                    <a:pt x="1629836" y="80445"/>
                  </a:lnTo>
                  <a:lnTo>
                    <a:pt x="1629836" y="80445"/>
                  </a:lnTo>
                  <a:lnTo>
                    <a:pt x="1647761" y="169227"/>
                  </a:lnTo>
                  <a:cubicBezTo>
                    <a:pt x="1682386" y="251091"/>
                    <a:pt x="1763448" y="308533"/>
                    <a:pt x="1857925" y="308533"/>
                  </a:cubicBezTo>
                  <a:lnTo>
                    <a:pt x="3552483" y="308534"/>
                  </a:lnTo>
                  <a:lnTo>
                    <a:pt x="3552483" y="1118813"/>
                  </a:lnTo>
                  <a:cubicBezTo>
                    <a:pt x="3552483" y="1225944"/>
                    <a:pt x="3465636" y="1312791"/>
                    <a:pt x="3358505" y="1312791"/>
                  </a:cubicBezTo>
                  <a:lnTo>
                    <a:pt x="193978" y="1312791"/>
                  </a:lnTo>
                  <a:cubicBezTo>
                    <a:pt x="86847" y="1312791"/>
                    <a:pt x="0" y="1225944"/>
                    <a:pt x="0" y="1118813"/>
                  </a:cubicBezTo>
                  <a:lnTo>
                    <a:pt x="0" y="193978"/>
                  </a:lnTo>
                  <a:cubicBezTo>
                    <a:pt x="0" y="86847"/>
                    <a:pt x="86847" y="0"/>
                    <a:pt x="19397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254000" algn="ctr" rotWithShape="0">
                <a:srgbClr val="D8B3B3">
                  <a:alpha val="20000"/>
                </a:srgbClr>
              </a:outerShdw>
            </a:effectLst>
          </p:spPr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0" name="ppter.com 20"/>
            <p:cNvSpPr/>
            <p:nvPr>
              <p:custDataLst>
                <p:tags r:id="rId17"/>
              </p:custDataLst>
            </p:nvPr>
          </p:nvSpPr>
          <p:spPr>
            <a:xfrm flipH="1">
              <a:off x="7426066" y="1432782"/>
              <a:ext cx="2001345" cy="45617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2">
                    <a:lumMod val="70000"/>
                    <a:lumOff val="30000"/>
                  </a:schemeClr>
                </a:gs>
                <a:gs pos="80000">
                  <a:schemeClr val="accent2">
                    <a:lumMod val="9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风险主动防控‌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1" name="ppter.com 21"/>
            <p:cNvSpPr txBox="1"/>
            <p:nvPr>
              <p:custDataLst>
                <p:tags r:id="rId18"/>
              </p:custDataLst>
            </p:nvPr>
          </p:nvSpPr>
          <p:spPr>
            <a:xfrm>
              <a:off x="7963766" y="1977553"/>
              <a:ext cx="2850785" cy="6986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7×24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小时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AI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爆管、漏损分析，降低爆管发生的风险。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77" name="组合 576"/>
            <p:cNvGrpSpPr/>
            <p:nvPr/>
          </p:nvGrpSpPr>
          <p:grpSpPr>
            <a:xfrm>
              <a:off x="7431072" y="4382613"/>
              <a:ext cx="3670571" cy="1496274"/>
              <a:chOff x="7426066" y="4667991"/>
              <a:chExt cx="3670571" cy="1496274"/>
            </a:xfrm>
          </p:grpSpPr>
          <p:sp>
            <p:nvSpPr>
              <p:cNvPr id="424" name="ppter.com 25"/>
              <p:cNvSpPr/>
              <p:nvPr>
                <p:custDataLst>
                  <p:tags r:id="rId19"/>
                </p:custDataLst>
              </p:nvPr>
            </p:nvSpPr>
            <p:spPr>
              <a:xfrm flipH="1">
                <a:off x="7544154" y="4851474"/>
                <a:ext cx="3552483" cy="1312791"/>
              </a:xfrm>
              <a:custGeom>
                <a:avLst/>
                <a:gdLst>
                  <a:gd name="connsiteX0" fmla="*/ 193978 w 3552483"/>
                  <a:gd name="connsiteY0" fmla="*/ 0 h 1312791"/>
                  <a:gd name="connsiteX1" fmla="*/ 1646077 w 3552483"/>
                  <a:gd name="connsiteY1" fmla="*/ 0 h 1312791"/>
                  <a:gd name="connsiteX2" fmla="*/ 1629836 w 3552483"/>
                  <a:gd name="connsiteY2" fmla="*/ 80445 h 1312791"/>
                  <a:gd name="connsiteX3" fmla="*/ 1629836 w 3552483"/>
                  <a:gd name="connsiteY3" fmla="*/ 80444 h 1312791"/>
                  <a:gd name="connsiteX4" fmla="*/ 1629836 w 3552483"/>
                  <a:gd name="connsiteY4" fmla="*/ 80445 h 1312791"/>
                  <a:gd name="connsiteX5" fmla="*/ 1629836 w 3552483"/>
                  <a:gd name="connsiteY5" fmla="*/ 80445 h 1312791"/>
                  <a:gd name="connsiteX6" fmla="*/ 1647761 w 3552483"/>
                  <a:gd name="connsiteY6" fmla="*/ 169227 h 1312791"/>
                  <a:gd name="connsiteX7" fmla="*/ 1857925 w 3552483"/>
                  <a:gd name="connsiteY7" fmla="*/ 308533 h 1312791"/>
                  <a:gd name="connsiteX8" fmla="*/ 3552483 w 3552483"/>
                  <a:gd name="connsiteY8" fmla="*/ 308534 h 1312791"/>
                  <a:gd name="connsiteX9" fmla="*/ 3552483 w 3552483"/>
                  <a:gd name="connsiteY9" fmla="*/ 1118813 h 1312791"/>
                  <a:gd name="connsiteX10" fmla="*/ 3358505 w 3552483"/>
                  <a:gd name="connsiteY10" fmla="*/ 1312791 h 1312791"/>
                  <a:gd name="connsiteX11" fmla="*/ 193978 w 3552483"/>
                  <a:gd name="connsiteY11" fmla="*/ 1312791 h 1312791"/>
                  <a:gd name="connsiteX12" fmla="*/ 0 w 3552483"/>
                  <a:gd name="connsiteY12" fmla="*/ 1118813 h 1312791"/>
                  <a:gd name="connsiteX13" fmla="*/ 0 w 3552483"/>
                  <a:gd name="connsiteY13" fmla="*/ 193978 h 1312791"/>
                  <a:gd name="connsiteX14" fmla="*/ 193978 w 3552483"/>
                  <a:gd name="connsiteY14" fmla="*/ 0 h 1312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52483" h="1312791">
                    <a:moveTo>
                      <a:pt x="193978" y="0"/>
                    </a:moveTo>
                    <a:lnTo>
                      <a:pt x="1646077" y="0"/>
                    </a:lnTo>
                    <a:lnTo>
                      <a:pt x="1629836" y="80445"/>
                    </a:lnTo>
                    <a:lnTo>
                      <a:pt x="1629836" y="80444"/>
                    </a:lnTo>
                    <a:lnTo>
                      <a:pt x="1629836" y="80445"/>
                    </a:lnTo>
                    <a:lnTo>
                      <a:pt x="1629836" y="80445"/>
                    </a:lnTo>
                    <a:lnTo>
                      <a:pt x="1647761" y="169227"/>
                    </a:lnTo>
                    <a:cubicBezTo>
                      <a:pt x="1682386" y="251091"/>
                      <a:pt x="1763448" y="308533"/>
                      <a:pt x="1857925" y="308533"/>
                    </a:cubicBezTo>
                    <a:lnTo>
                      <a:pt x="3552483" y="308534"/>
                    </a:lnTo>
                    <a:lnTo>
                      <a:pt x="3552483" y="1118813"/>
                    </a:lnTo>
                    <a:cubicBezTo>
                      <a:pt x="3552483" y="1225944"/>
                      <a:pt x="3465636" y="1312791"/>
                      <a:pt x="3358505" y="1312791"/>
                    </a:cubicBezTo>
                    <a:lnTo>
                      <a:pt x="193978" y="1312791"/>
                    </a:lnTo>
                    <a:cubicBezTo>
                      <a:pt x="86847" y="1312791"/>
                      <a:pt x="0" y="1225944"/>
                      <a:pt x="0" y="1118813"/>
                    </a:cubicBezTo>
                    <a:lnTo>
                      <a:pt x="0" y="193978"/>
                    </a:lnTo>
                    <a:cubicBezTo>
                      <a:pt x="0" y="86847"/>
                      <a:pt x="86847" y="0"/>
                      <a:pt x="1939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254000" algn="ctr" rotWithShape="0">
                  <a:srgbClr val="D8B3B3">
                    <a:alpha val="20000"/>
                  </a:srgbClr>
                </a:outerShdw>
              </a:effectLst>
            </p:spPr>
            <p:txBody>
              <a:bodyPr wrap="square" rtlCol="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5" name="ppter.com 26"/>
              <p:cNvSpPr/>
              <p:nvPr>
                <p:custDataLst>
                  <p:tags r:id="rId20"/>
                </p:custDataLst>
              </p:nvPr>
            </p:nvSpPr>
            <p:spPr>
              <a:xfrm flipH="1">
                <a:off x="7426066" y="4667991"/>
                <a:ext cx="2001345" cy="45617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2">
                      <a:lumMod val="70000"/>
                      <a:lumOff val="30000"/>
                    </a:schemeClr>
                  </a:gs>
                  <a:gs pos="80000">
                    <a:schemeClr val="accent2">
                      <a:lumMod val="9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运维模式升级‌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6" name="ppter.com 27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7710546" y="5212821"/>
                <a:ext cx="3352800" cy="695190"/>
              </a:xfrm>
              <a:prstGeom prst="rect">
                <a:avLst/>
              </a:prstGeom>
              <a:noFill/>
              <a:effectLst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“人工被动处置”转向“</a:t>
                </a: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AI</a:t>
                </a:r>
                <a:r>
                  <a: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主动预防”，降低运维成本，延长设备寿命。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27" name="ppter.com 28"/>
            <p:cNvSpPr/>
            <p:nvPr>
              <p:custDataLst>
                <p:tags r:id="rId22"/>
              </p:custDataLst>
            </p:nvPr>
          </p:nvSpPr>
          <p:spPr>
            <a:xfrm>
              <a:off x="5756475" y="3381385"/>
              <a:ext cx="679050" cy="396174"/>
            </a:xfrm>
            <a:custGeom>
              <a:avLst/>
              <a:gdLst>
                <a:gd name="T0" fmla="*/ 9578 w 9600"/>
                <a:gd name="T1" fmla="*/ 2805 h 5600"/>
                <a:gd name="T2" fmla="*/ 4800 w 9600"/>
                <a:gd name="T3" fmla="*/ 0 h 5600"/>
                <a:gd name="T4" fmla="*/ 2378 w 9600"/>
                <a:gd name="T5" fmla="*/ 745 h 5600"/>
                <a:gd name="T6" fmla="*/ 25 w 9600"/>
                <a:gd name="T7" fmla="*/ 2775 h 5600"/>
                <a:gd name="T8" fmla="*/ 0 w 9600"/>
                <a:gd name="T9" fmla="*/ 2800 h 5600"/>
                <a:gd name="T10" fmla="*/ 168 w 9600"/>
                <a:gd name="T11" fmla="*/ 2972 h 5600"/>
                <a:gd name="T12" fmla="*/ 4800 w 9600"/>
                <a:gd name="T13" fmla="*/ 5600 h 5600"/>
                <a:gd name="T14" fmla="*/ 7505 w 9600"/>
                <a:gd name="T15" fmla="*/ 4690 h 5600"/>
                <a:gd name="T16" fmla="*/ 9463 w 9600"/>
                <a:gd name="T17" fmla="*/ 2970 h 5600"/>
                <a:gd name="T18" fmla="*/ 9600 w 9600"/>
                <a:gd name="T19" fmla="*/ 2833 h 5600"/>
                <a:gd name="T20" fmla="*/ 9578 w 9600"/>
                <a:gd name="T21" fmla="*/ 2805 h 5600"/>
                <a:gd name="T22" fmla="*/ 4800 w 9600"/>
                <a:gd name="T23" fmla="*/ 4800 h 5600"/>
                <a:gd name="T24" fmla="*/ 2800 w 9600"/>
                <a:gd name="T25" fmla="*/ 2800 h 5600"/>
                <a:gd name="T26" fmla="*/ 4800 w 9600"/>
                <a:gd name="T27" fmla="*/ 800 h 5600"/>
                <a:gd name="T28" fmla="*/ 6800 w 9600"/>
                <a:gd name="T29" fmla="*/ 2800 h 5600"/>
                <a:gd name="T30" fmla="*/ 4800 w 9600"/>
                <a:gd name="T31" fmla="*/ 4800 h 5600"/>
                <a:gd name="T32" fmla="*/ 4660 w 9600"/>
                <a:gd name="T33" fmla="*/ 2070 h 5600"/>
                <a:gd name="T34" fmla="*/ 4798 w 9600"/>
                <a:gd name="T35" fmla="*/ 1600 h 5600"/>
                <a:gd name="T36" fmla="*/ 3600 w 9600"/>
                <a:gd name="T37" fmla="*/ 2805 h 5600"/>
                <a:gd name="T38" fmla="*/ 4798 w 9600"/>
                <a:gd name="T39" fmla="*/ 4008 h 5600"/>
                <a:gd name="T40" fmla="*/ 5997 w 9600"/>
                <a:gd name="T41" fmla="*/ 2805 h 5600"/>
                <a:gd name="T42" fmla="*/ 5527 w 9600"/>
                <a:gd name="T43" fmla="*/ 2943 h 5600"/>
                <a:gd name="T44" fmla="*/ 4660 w 9600"/>
                <a:gd name="T45" fmla="*/ 2070 h 5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00" h="5600">
                  <a:moveTo>
                    <a:pt x="9578" y="2805"/>
                  </a:moveTo>
                  <a:cubicBezTo>
                    <a:pt x="8445" y="1500"/>
                    <a:pt x="6880" y="0"/>
                    <a:pt x="4800" y="0"/>
                  </a:cubicBezTo>
                  <a:cubicBezTo>
                    <a:pt x="3960" y="0"/>
                    <a:pt x="3190" y="238"/>
                    <a:pt x="2378" y="745"/>
                  </a:cubicBezTo>
                  <a:cubicBezTo>
                    <a:pt x="1692" y="1175"/>
                    <a:pt x="990" y="1780"/>
                    <a:pt x="25" y="2775"/>
                  </a:cubicBezTo>
                  <a:lnTo>
                    <a:pt x="0" y="2800"/>
                  </a:lnTo>
                  <a:lnTo>
                    <a:pt x="168" y="2972"/>
                  </a:lnTo>
                  <a:cubicBezTo>
                    <a:pt x="1545" y="4383"/>
                    <a:pt x="2735" y="5600"/>
                    <a:pt x="4800" y="5600"/>
                  </a:cubicBezTo>
                  <a:cubicBezTo>
                    <a:pt x="5713" y="5600"/>
                    <a:pt x="6598" y="5303"/>
                    <a:pt x="7505" y="4690"/>
                  </a:cubicBezTo>
                  <a:cubicBezTo>
                    <a:pt x="8278" y="4168"/>
                    <a:pt x="8935" y="3505"/>
                    <a:pt x="9463" y="2970"/>
                  </a:cubicBezTo>
                  <a:lnTo>
                    <a:pt x="9600" y="2833"/>
                  </a:lnTo>
                  <a:lnTo>
                    <a:pt x="9578" y="2805"/>
                  </a:lnTo>
                  <a:close/>
                  <a:moveTo>
                    <a:pt x="4800" y="4800"/>
                  </a:moveTo>
                  <a:cubicBezTo>
                    <a:pt x="3698" y="4800"/>
                    <a:pt x="2800" y="3903"/>
                    <a:pt x="2800" y="2800"/>
                  </a:cubicBezTo>
                  <a:cubicBezTo>
                    <a:pt x="2800" y="1697"/>
                    <a:pt x="3698" y="800"/>
                    <a:pt x="4800" y="800"/>
                  </a:cubicBezTo>
                  <a:cubicBezTo>
                    <a:pt x="5903" y="800"/>
                    <a:pt x="6800" y="1698"/>
                    <a:pt x="6800" y="2800"/>
                  </a:cubicBezTo>
                  <a:cubicBezTo>
                    <a:pt x="6800" y="3903"/>
                    <a:pt x="5903" y="4800"/>
                    <a:pt x="4800" y="4800"/>
                  </a:cubicBezTo>
                  <a:close/>
                  <a:moveTo>
                    <a:pt x="4660" y="2070"/>
                  </a:moveTo>
                  <a:cubicBezTo>
                    <a:pt x="4660" y="1898"/>
                    <a:pt x="4710" y="1735"/>
                    <a:pt x="4798" y="1600"/>
                  </a:cubicBezTo>
                  <a:cubicBezTo>
                    <a:pt x="4135" y="1600"/>
                    <a:pt x="3600" y="2140"/>
                    <a:pt x="3600" y="2805"/>
                  </a:cubicBezTo>
                  <a:cubicBezTo>
                    <a:pt x="3600" y="3470"/>
                    <a:pt x="4138" y="4008"/>
                    <a:pt x="4798" y="4008"/>
                  </a:cubicBezTo>
                  <a:cubicBezTo>
                    <a:pt x="5458" y="4008"/>
                    <a:pt x="5997" y="3470"/>
                    <a:pt x="5997" y="2805"/>
                  </a:cubicBezTo>
                  <a:cubicBezTo>
                    <a:pt x="5863" y="2893"/>
                    <a:pt x="5700" y="2943"/>
                    <a:pt x="5527" y="2943"/>
                  </a:cubicBezTo>
                  <a:cubicBezTo>
                    <a:pt x="5050" y="2940"/>
                    <a:pt x="4660" y="2550"/>
                    <a:pt x="4660" y="207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70000"/>
                    <a:lumOff val="30000"/>
                  </a:schemeClr>
                </a:gs>
                <a:gs pos="80000">
                  <a:schemeClr val="accent2">
                    <a:lumMod val="9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36" name="组合 435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437" name="文本框 436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方案价值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44" name="组合 443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445" name="矩形 444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6" name="矩形 44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pic>
        <p:nvPicPr>
          <p:cNvPr id="5" name="图片 4" descr="12.9 LOGO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9050" y="-552450"/>
            <a:ext cx="12211050" cy="7428865"/>
            <a:chOff x="-19235" y="-552372"/>
            <a:chExt cx="12192000" cy="7429151"/>
          </a:xfrm>
        </p:grpSpPr>
        <p:sp>
          <p:nvSpPr>
            <p:cNvPr id="36" name="矩形: 圆角 35"/>
            <p:cNvSpPr/>
            <p:nvPr/>
          </p:nvSpPr>
          <p:spPr>
            <a:xfrm>
              <a:off x="0" y="0"/>
              <a:ext cx="3679760" cy="6858000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100000">
                  <a:srgbClr val="56F2F2">
                    <a:alpha val="40000"/>
                  </a:srgbClr>
                </a:gs>
                <a:gs pos="57000">
                  <a:srgbClr val="56CCF2"/>
                </a:gs>
                <a:gs pos="0">
                  <a:srgbClr val="2F80ED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: 圆角 36"/>
            <p:cNvSpPr/>
            <p:nvPr/>
          </p:nvSpPr>
          <p:spPr>
            <a:xfrm flipH="1">
              <a:off x="-19235" y="-552372"/>
              <a:ext cx="12192000" cy="7429151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0000">
                  <a:schemeClr val="accent1">
                    <a:alpha val="14000"/>
                  </a:schemeClr>
                </a:gs>
                <a:gs pos="0">
                  <a:schemeClr val="accent1">
                    <a:alpha val="0"/>
                  </a:schemeClr>
                </a:gs>
                <a:gs pos="37000">
                  <a:schemeClr val="accent1">
                    <a:alpha val="1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圆: 空心 37"/>
            <p:cNvSpPr/>
            <p:nvPr/>
          </p:nvSpPr>
          <p:spPr>
            <a:xfrm>
              <a:off x="1980498" y="4487169"/>
              <a:ext cx="1338662" cy="1338662"/>
            </a:xfrm>
            <a:prstGeom prst="donut">
              <a:avLst/>
            </a:pr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 flipV="1">
              <a:off x="6178550" y="3068413"/>
              <a:ext cx="5314950" cy="3807615"/>
              <a:chOff x="-1238250" y="-712594"/>
              <a:chExt cx="5314950" cy="3807615"/>
            </a:xfrm>
          </p:grpSpPr>
          <p:cxnSp>
            <p:nvCxnSpPr>
              <p:cNvPr id="40" name="直接连接符 39"/>
              <p:cNvCxnSpPr/>
              <p:nvPr/>
            </p:nvCxnSpPr>
            <p:spPr>
              <a:xfrm flipH="1">
                <a:off x="-1238250" y="-712593"/>
                <a:ext cx="5314950" cy="193179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>
                <a:off x="-1161813" y="-712593"/>
                <a:ext cx="5156200" cy="202558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H="1">
                <a:off x="-1078649" y="-712593"/>
                <a:ext cx="4997450" cy="211937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H="1">
                <a:off x="-988862" y="-712593"/>
                <a:ext cx="4838700" cy="221316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H="1">
                <a:off x="-892559" y="-712593"/>
                <a:ext cx="4679950" cy="2306957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flipH="1">
                <a:off x="-789858" y="-712594"/>
                <a:ext cx="4521200" cy="240074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H="1">
                <a:off x="-680890" y="-712593"/>
                <a:ext cx="4362450" cy="249453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flipH="1">
                <a:off x="-565785" y="-712593"/>
                <a:ext cx="4203700" cy="258833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H="1">
                <a:off x="-444692" y="-712593"/>
                <a:ext cx="4044950" cy="268212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flipH="1">
                <a:off x="-317755" y="-712593"/>
                <a:ext cx="3886200" cy="277591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flipH="1">
                <a:off x="-185135" y="-712593"/>
                <a:ext cx="3727450" cy="286970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H="1">
                <a:off x="-46998" y="-712593"/>
                <a:ext cx="3568700" cy="296349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H="1">
                <a:off x="96486" y="-712593"/>
                <a:ext cx="3409950" cy="3057285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flipH="1">
                <a:off x="245135" y="-712594"/>
                <a:ext cx="3251200" cy="3151076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flipH="1">
                <a:off x="398766" y="-712593"/>
                <a:ext cx="3092450" cy="3244868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flipH="1">
                <a:off x="557185" y="-712593"/>
                <a:ext cx="2933700" cy="3338659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 flipH="1">
                <a:off x="720193" y="-712594"/>
                <a:ext cx="2774950" cy="3432450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flipH="1">
                <a:off x="887588" y="-712593"/>
                <a:ext cx="2616200" cy="3526241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flipH="1">
                <a:off x="1059159" y="-712593"/>
                <a:ext cx="2457450" cy="3620032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 flipH="1">
                <a:off x="1234688" y="-712593"/>
                <a:ext cx="2298700" cy="3713823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flipH="1">
                <a:off x="1413962" y="-712593"/>
                <a:ext cx="2139950" cy="3807614"/>
              </a:xfrm>
              <a:prstGeom prst="line">
                <a:avLst/>
              </a:prstGeom>
              <a:ln w="15875">
                <a:gradFill>
                  <a:gsLst>
                    <a:gs pos="0">
                      <a:schemeClr val="accent1">
                        <a:alpha val="10000"/>
                      </a:schemeClr>
                    </a:gs>
                    <a:gs pos="82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矩形: 圆角 60"/>
            <p:cNvSpPr/>
            <p:nvPr/>
          </p:nvSpPr>
          <p:spPr>
            <a:xfrm>
              <a:off x="780813" y="1115142"/>
              <a:ext cx="10715861" cy="4922091"/>
            </a:xfrm>
            <a:prstGeom prst="roundRect">
              <a:avLst>
                <a:gd name="adj" fmla="val 2894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01600" dir="2700000" algn="tl" rotWithShape="0">
                <a:schemeClr val="accent1">
                  <a:lumMod val="50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9564041" y="1115142"/>
              <a:ext cx="1932634" cy="1939709"/>
            </a:xfrm>
            <a:custGeom>
              <a:avLst/>
              <a:gdLst>
                <a:gd name="adj" fmla="val 289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44" h="3055">
                  <a:moveTo>
                    <a:pt x="0" y="0"/>
                  </a:moveTo>
                  <a:lnTo>
                    <a:pt x="1522" y="0"/>
                  </a:lnTo>
                  <a:lnTo>
                    <a:pt x="1522" y="11"/>
                  </a:lnTo>
                  <a:cubicBezTo>
                    <a:pt x="1522" y="852"/>
                    <a:pt x="2203" y="1533"/>
                    <a:pt x="3044" y="1533"/>
                  </a:cubicBezTo>
                  <a:lnTo>
                    <a:pt x="3044" y="1533"/>
                  </a:lnTo>
                  <a:lnTo>
                    <a:pt x="3044" y="3055"/>
                  </a:lnTo>
                  <a:lnTo>
                    <a:pt x="3044" y="3055"/>
                  </a:lnTo>
                  <a:cubicBezTo>
                    <a:pt x="1363" y="3055"/>
                    <a:pt x="0" y="1692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 flipH="1" flipV="1">
              <a:off x="780813" y="4097524"/>
              <a:ext cx="1932634" cy="1939709"/>
            </a:xfrm>
            <a:custGeom>
              <a:avLst/>
              <a:gdLst>
                <a:gd name="adj" fmla="val 289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44" h="3055">
                  <a:moveTo>
                    <a:pt x="0" y="0"/>
                  </a:moveTo>
                  <a:lnTo>
                    <a:pt x="1522" y="0"/>
                  </a:lnTo>
                  <a:lnTo>
                    <a:pt x="1522" y="11"/>
                  </a:lnTo>
                  <a:cubicBezTo>
                    <a:pt x="1522" y="852"/>
                    <a:pt x="2203" y="1533"/>
                    <a:pt x="3044" y="1533"/>
                  </a:cubicBezTo>
                  <a:lnTo>
                    <a:pt x="3044" y="1533"/>
                  </a:lnTo>
                  <a:lnTo>
                    <a:pt x="3044" y="3055"/>
                  </a:lnTo>
                  <a:lnTo>
                    <a:pt x="3044" y="3055"/>
                  </a:lnTo>
                  <a:cubicBezTo>
                    <a:pt x="1363" y="3055"/>
                    <a:pt x="0" y="1692"/>
                    <a:pt x="0" y="11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308985" y="1569403"/>
              <a:ext cx="5574030" cy="2753466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7300" b="1" i="0" u="none" strike="noStrike" kern="1200" cap="none" spc="0" normalizeH="0" baseline="0" noProof="0" dirty="0">
                  <a:ln>
                    <a:gradFill flip="none" rotWithShape="1">
                      <a:gsLst>
                        <a:gs pos="27000">
                          <a:srgbClr val="56CCF2">
                            <a:alpha val="0"/>
                          </a:srgbClr>
                        </a:gs>
                        <a:gs pos="100000">
                          <a:srgbClr val="2F80ED"/>
                        </a:gs>
                      </a:gsLst>
                      <a:lin ang="16200000" scaled="1"/>
                      <a:tileRect/>
                    </a:gradFill>
                  </a:ln>
                  <a:noFill/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 Black" panose="00000A00000000000000" charset="0"/>
                </a:rPr>
                <a:t>08</a:t>
              </a:r>
              <a:endParaRPr kumimoji="0" lang="en-US" sz="17300" b="1" i="0" u="none" strike="noStrike" kern="1200" cap="none" spc="0" normalizeH="0" baseline="0" noProof="0" dirty="0">
                <a:ln>
                  <a:gradFill flip="none" rotWithShape="1">
                    <a:gsLst>
                      <a:gs pos="27000">
                        <a:srgbClr val="56CCF2">
                          <a:alpha val="0"/>
                        </a:srgbClr>
                      </a:gs>
                      <a:gs pos="100000">
                        <a:srgbClr val="2F80ED"/>
                      </a:gs>
                    </a:gsLst>
                    <a:lin ang="16200000" scaled="1"/>
                    <a:tileRect/>
                  </a:gradFill>
                </a:ln>
                <a:noFill/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 Black" panose="00000A00000000000000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632991" y="3411122"/>
              <a:ext cx="4887549" cy="706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4000" b="1" dirty="0">
                  <a:gradFill>
                    <a:gsLst>
                      <a:gs pos="100000">
                        <a:srgbClr val="56CCF2"/>
                      </a:gs>
                      <a:gs pos="0">
                        <a:srgbClr val="2F80ED"/>
                      </a:gs>
                    </a:gsLst>
                    <a:path path="circle">
                      <a:fillToRect r="100000" b="100000"/>
                    </a:path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市场业绩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56CCF2"/>
                    </a:gs>
                    <a:gs pos="0">
                      <a:srgbClr val="2F80ED"/>
                    </a:gs>
                  </a:gsLst>
                  <a:path path="circle">
                    <a:fillToRect r="100000" b="100000"/>
                  </a:path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4899627" y="4000152"/>
              <a:ext cx="2339227" cy="306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tx2">
                      <a:lumMod val="40000"/>
                      <a:lumOff val="60000"/>
                    </a:schemeClr>
                  </a:solidFill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D3847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Market performance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D3847">
                    <a:lumMod val="40000"/>
                    <a:lumOff val="6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"/>
            <a:srcRect l="40347" t="12075"/>
            <a:stretch>
              <a:fillRect/>
            </a:stretch>
          </p:blipFill>
          <p:spPr>
            <a:xfrm>
              <a:off x="1" y="0"/>
              <a:ext cx="2520289" cy="4331197"/>
            </a:xfrm>
            <a:custGeom>
              <a:avLst/>
              <a:gdLst>
                <a:gd name="connsiteX0" fmla="*/ 0 w 2520289"/>
                <a:gd name="connsiteY0" fmla="*/ 0 h 4331197"/>
                <a:gd name="connsiteX1" fmla="*/ 2520289 w 2520289"/>
                <a:gd name="connsiteY1" fmla="*/ 0 h 4331197"/>
                <a:gd name="connsiteX2" fmla="*/ 2520289 w 2520289"/>
                <a:gd name="connsiteY2" fmla="*/ 4331197 h 4331197"/>
                <a:gd name="connsiteX3" fmla="*/ 0 w 2520289"/>
                <a:gd name="connsiteY3" fmla="*/ 4331197 h 433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289" h="4331197">
                  <a:moveTo>
                    <a:pt x="0" y="0"/>
                  </a:moveTo>
                  <a:lnTo>
                    <a:pt x="2520289" y="0"/>
                  </a:lnTo>
                  <a:lnTo>
                    <a:pt x="2520289" y="4331197"/>
                  </a:lnTo>
                  <a:lnTo>
                    <a:pt x="0" y="4331197"/>
                  </a:lnTo>
                  <a:close/>
                </a:path>
              </a:pathLst>
            </a:custGeom>
          </p:spPr>
        </p:pic>
      </p:grpSp>
      <p:pic>
        <p:nvPicPr>
          <p:cNvPr id="4" name="图片 3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-9012"/>
            <a:ext cx="12328224" cy="6867012"/>
            <a:chOff x="0" y="-9012"/>
            <a:chExt cx="12328224" cy="6867012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730606" y="-2739618"/>
              <a:ext cx="6867012" cy="12328224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市场业绩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pic>
          <p:nvPicPr>
            <p:cNvPr id="23" name="图片 22" descr="地图&#10;&#10;AI 生成的内容可能不正确。"/>
            <p:cNvPicPr>
              <a:picLocks noChangeAspect="1"/>
            </p:cNvPicPr>
            <p:nvPr/>
          </p:nvPicPr>
          <p:blipFill>
            <a:blip r:embed="rId2"/>
            <a:srcRect l="21757" t="7254" r="20811" b="15504"/>
            <a:stretch>
              <a:fillRect/>
            </a:stretch>
          </p:blipFill>
          <p:spPr>
            <a:xfrm>
              <a:off x="381138" y="1574831"/>
              <a:ext cx="6616549" cy="4069339"/>
            </a:xfrm>
            <a:custGeom>
              <a:avLst/>
              <a:gdLst>
                <a:gd name="connsiteX0" fmla="*/ 0 w 7002162"/>
                <a:gd name="connsiteY0" fmla="*/ 0 h 4306501"/>
                <a:gd name="connsiteX1" fmla="*/ 7002162 w 7002162"/>
                <a:gd name="connsiteY1" fmla="*/ 0 h 4306501"/>
                <a:gd name="connsiteX2" fmla="*/ 7002162 w 7002162"/>
                <a:gd name="connsiteY2" fmla="*/ 2673793 h 4306501"/>
                <a:gd name="connsiteX3" fmla="*/ 6958555 w 7002162"/>
                <a:gd name="connsiteY3" fmla="*/ 2620940 h 4306501"/>
                <a:gd name="connsiteX4" fmla="*/ 6256638 w 7002162"/>
                <a:gd name="connsiteY4" fmla="*/ 2330197 h 4306501"/>
                <a:gd name="connsiteX5" fmla="*/ 5284146 w 7002162"/>
                <a:gd name="connsiteY5" fmla="*/ 3122802 h 4306501"/>
                <a:gd name="connsiteX6" fmla="*/ 5276481 w 7002162"/>
                <a:gd name="connsiteY6" fmla="*/ 3198830 h 4306501"/>
                <a:gd name="connsiteX7" fmla="*/ 5221955 w 7002162"/>
                <a:gd name="connsiteY7" fmla="*/ 3213467 h 4306501"/>
                <a:gd name="connsiteX8" fmla="*/ 4274985 w 7002162"/>
                <a:gd name="connsiteY8" fmla="*/ 4194440 h 4306501"/>
                <a:gd name="connsiteX9" fmla="*/ 4267782 w 7002162"/>
                <a:gd name="connsiteY9" fmla="*/ 4306501 h 4306501"/>
                <a:gd name="connsiteX10" fmla="*/ 0 w 7002162"/>
                <a:gd name="connsiteY10" fmla="*/ 4306501 h 430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02162" h="4306501">
                  <a:moveTo>
                    <a:pt x="0" y="0"/>
                  </a:moveTo>
                  <a:lnTo>
                    <a:pt x="7002162" y="0"/>
                  </a:lnTo>
                  <a:lnTo>
                    <a:pt x="7002162" y="2673793"/>
                  </a:lnTo>
                  <a:lnTo>
                    <a:pt x="6958555" y="2620940"/>
                  </a:lnTo>
                  <a:cubicBezTo>
                    <a:pt x="6778919" y="2441304"/>
                    <a:pt x="6530754" y="2330197"/>
                    <a:pt x="6256638" y="2330197"/>
                  </a:cubicBezTo>
                  <a:cubicBezTo>
                    <a:pt x="5776936" y="2330197"/>
                    <a:pt x="5376707" y="2670463"/>
                    <a:pt x="5284146" y="3122802"/>
                  </a:cubicBezTo>
                  <a:lnTo>
                    <a:pt x="5276481" y="3198830"/>
                  </a:lnTo>
                  <a:lnTo>
                    <a:pt x="5221955" y="3213467"/>
                  </a:lnTo>
                  <a:cubicBezTo>
                    <a:pt x="4708483" y="3372514"/>
                    <a:pt x="4332886" y="3746589"/>
                    <a:pt x="4274985" y="4194440"/>
                  </a:cubicBezTo>
                  <a:lnTo>
                    <a:pt x="4267782" y="4306501"/>
                  </a:lnTo>
                  <a:lnTo>
                    <a:pt x="0" y="4306501"/>
                  </a:lnTo>
                  <a:close/>
                </a:path>
              </a:pathLst>
            </a:custGeom>
          </p:spPr>
        </p:pic>
        <p:sp>
          <p:nvSpPr>
            <p:cNvPr id="34" name="任意多边形: 形状 33"/>
            <p:cNvSpPr/>
            <p:nvPr/>
          </p:nvSpPr>
          <p:spPr>
            <a:xfrm>
              <a:off x="6534730" y="1279779"/>
              <a:ext cx="5257800" cy="4343400"/>
            </a:xfrm>
            <a:custGeom>
              <a:avLst/>
              <a:gdLst>
                <a:gd name="connsiteX0" fmla="*/ 144809 w 5257800"/>
                <a:gd name="connsiteY0" fmla="*/ 0 h 4343400"/>
                <a:gd name="connsiteX1" fmla="*/ 1260433 w 5257800"/>
                <a:gd name="connsiteY1" fmla="*/ 0 h 4343400"/>
                <a:gd name="connsiteX2" fmla="*/ 1273468 w 5257800"/>
                <a:gd name="connsiteY2" fmla="*/ 52142 h 4343400"/>
                <a:gd name="connsiteX3" fmla="*/ 1343318 w 5257800"/>
                <a:gd name="connsiteY3" fmla="*/ 106680 h 4343400"/>
                <a:gd name="connsiteX4" fmla="*/ 3914483 w 5257800"/>
                <a:gd name="connsiteY4" fmla="*/ 106680 h 4343400"/>
                <a:gd name="connsiteX5" fmla="*/ 3984334 w 5257800"/>
                <a:gd name="connsiteY5" fmla="*/ 52142 h 4343400"/>
                <a:gd name="connsiteX6" fmla="*/ 3997370 w 5257800"/>
                <a:gd name="connsiteY6" fmla="*/ 0 h 4343400"/>
                <a:gd name="connsiteX7" fmla="*/ 5112991 w 5257800"/>
                <a:gd name="connsiteY7" fmla="*/ 0 h 4343400"/>
                <a:gd name="connsiteX8" fmla="*/ 5257800 w 5257800"/>
                <a:gd name="connsiteY8" fmla="*/ 144809 h 4343400"/>
                <a:gd name="connsiteX9" fmla="*/ 5257800 w 5257800"/>
                <a:gd name="connsiteY9" fmla="*/ 4198591 h 4343400"/>
                <a:gd name="connsiteX10" fmla="*/ 5112991 w 5257800"/>
                <a:gd name="connsiteY10" fmla="*/ 4343400 h 4343400"/>
                <a:gd name="connsiteX11" fmla="*/ 144809 w 5257800"/>
                <a:gd name="connsiteY11" fmla="*/ 4343400 h 4343400"/>
                <a:gd name="connsiteX12" fmla="*/ 0 w 5257800"/>
                <a:gd name="connsiteY12" fmla="*/ 4198591 h 4343400"/>
                <a:gd name="connsiteX13" fmla="*/ 0 w 5257800"/>
                <a:gd name="connsiteY13" fmla="*/ 144809 h 4343400"/>
                <a:gd name="connsiteX14" fmla="*/ 144809 w 5257800"/>
                <a:gd name="connsiteY14" fmla="*/ 0 h 434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57800" h="4343400">
                  <a:moveTo>
                    <a:pt x="144809" y="0"/>
                  </a:moveTo>
                  <a:lnTo>
                    <a:pt x="1260433" y="0"/>
                  </a:lnTo>
                  <a:lnTo>
                    <a:pt x="1273468" y="52142"/>
                  </a:lnTo>
                  <a:cubicBezTo>
                    <a:pt x="1281485" y="84210"/>
                    <a:pt x="1310263" y="106680"/>
                    <a:pt x="1343318" y="106680"/>
                  </a:cubicBezTo>
                  <a:lnTo>
                    <a:pt x="3914483" y="106680"/>
                  </a:lnTo>
                  <a:cubicBezTo>
                    <a:pt x="3947538" y="106680"/>
                    <a:pt x="3976317" y="84210"/>
                    <a:pt x="3984334" y="52142"/>
                  </a:cubicBezTo>
                  <a:lnTo>
                    <a:pt x="3997370" y="0"/>
                  </a:lnTo>
                  <a:lnTo>
                    <a:pt x="5112991" y="0"/>
                  </a:lnTo>
                  <a:cubicBezTo>
                    <a:pt x="5192967" y="0"/>
                    <a:pt x="5257800" y="64833"/>
                    <a:pt x="5257800" y="144809"/>
                  </a:cubicBezTo>
                  <a:lnTo>
                    <a:pt x="5257800" y="4198591"/>
                  </a:lnTo>
                  <a:cubicBezTo>
                    <a:pt x="5257800" y="4278567"/>
                    <a:pt x="5192967" y="4343400"/>
                    <a:pt x="5112991" y="4343400"/>
                  </a:cubicBezTo>
                  <a:lnTo>
                    <a:pt x="144809" y="4343400"/>
                  </a:lnTo>
                  <a:cubicBezTo>
                    <a:pt x="64833" y="4343400"/>
                    <a:pt x="0" y="4278567"/>
                    <a:pt x="0" y="4198591"/>
                  </a:cubicBezTo>
                  <a:lnTo>
                    <a:pt x="0" y="144809"/>
                  </a:lnTo>
                  <a:cubicBezTo>
                    <a:pt x="0" y="64833"/>
                    <a:pt x="64833" y="0"/>
                    <a:pt x="14480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60000">
                  <a:schemeClr val="bg1">
                    <a:alpha val="0"/>
                  </a:schemeClr>
                </a:gs>
              </a:gsLst>
              <a:lin ang="5400000" scaled="0"/>
              <a:tileRect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4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  <a:effectLst>
              <a:outerShdw blurRad="127000" sx="102000" sy="102000" algn="ctr" rotWithShape="0">
                <a:schemeClr val="accent1">
                  <a:lumMod val="50000"/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865170" y="1739248"/>
              <a:ext cx="4596919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自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2008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年进入智慧水务领域，结合多年的实战经验，深度挖掘客户需求，欧莱克智慧水务产品历经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4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代打磨，已形成一套完整、成熟的产品体系。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7209478" y="3893728"/>
              <a:ext cx="4444288" cy="461665"/>
              <a:chOff x="1614169" y="-3623560"/>
              <a:chExt cx="4444288" cy="461665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1614169" y="-3623560"/>
                <a:ext cx="11384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17</a:t>
                </a:r>
                <a:r>
                  <a:rPr lang="en-US" altLang="zh-CN" sz="1200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+</a:t>
                </a:r>
                <a:r>
                  <a:rPr lang="zh-CN" altLang="en-US" sz="1200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个省份</a:t>
                </a:r>
                <a:endParaRPr lang="zh-CN" altLang="en-US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73" name="文本框 572"/>
              <p:cNvSpPr txBox="1"/>
              <p:nvPr/>
            </p:nvSpPr>
            <p:spPr>
              <a:xfrm>
                <a:off x="3732179" y="-3612817"/>
                <a:ext cx="23262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国家</a:t>
                </a:r>
                <a:r>
                  <a:rPr lang="en-US" altLang="zh-CN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/</a:t>
                </a:r>
                <a:r>
                  <a:rPr lang="zh-CN" altLang="en-US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市</a:t>
                </a:r>
                <a:r>
                  <a:rPr lang="en-US" altLang="zh-CN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/</a:t>
                </a:r>
                <a:r>
                  <a:rPr lang="zh-CN" altLang="en-US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区县</a:t>
                </a:r>
                <a:r>
                  <a:rPr lang="zh-CN" altLang="en-US" sz="1200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级水务项目</a:t>
                </a:r>
                <a:endParaRPr lang="zh-CN" altLang="en-US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6978907" y="3282563"/>
              <a:ext cx="1771566" cy="461665"/>
              <a:chOff x="1490194" y="-4600772"/>
              <a:chExt cx="1771566" cy="461665"/>
            </a:xfrm>
            <a:effectLst>
              <a:outerShdw blurRad="127000" dist="38100" dir="2700000" algn="tl" rotWithShape="0">
                <a:schemeClr val="accent1">
                  <a:alpha val="40000"/>
                </a:schemeClr>
              </a:outerShdw>
            </a:effectLst>
          </p:grpSpPr>
          <p:sp>
            <p:nvSpPr>
              <p:cNvPr id="47" name="矩形: 圆角 46"/>
              <p:cNvSpPr/>
              <p:nvPr/>
            </p:nvSpPr>
            <p:spPr>
              <a:xfrm>
                <a:off x="1490194" y="-4600772"/>
                <a:ext cx="1771566" cy="461665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80000">
                    <a:schemeClr val="accent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solidFill>
                  <a:schemeClr val="bg1"/>
                </a:solidFill>
              </a:ln>
              <a:effectLst>
                <a:innerShdw blurRad="63500" dist="50800" dir="16200000">
                  <a:schemeClr val="bg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 w="19050">
                    <a:solidFill>
                      <a:schemeClr val="bg1"/>
                    </a:solidFill>
                  </a:ln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1620201" y="-4546571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业务辐射范围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70" name="组合 569"/>
            <p:cNvGrpSpPr/>
            <p:nvPr/>
          </p:nvGrpSpPr>
          <p:grpSpPr>
            <a:xfrm>
              <a:off x="9327057" y="3262789"/>
              <a:ext cx="1771566" cy="461665"/>
              <a:chOff x="2129553" y="-4630598"/>
              <a:chExt cx="1771566" cy="461665"/>
            </a:xfrm>
            <a:effectLst>
              <a:outerShdw blurRad="127000" dist="38100" dir="2700000" algn="tl" rotWithShape="0">
                <a:schemeClr val="accent1">
                  <a:alpha val="40000"/>
                </a:schemeClr>
              </a:outerShdw>
            </a:effectLst>
          </p:grpSpPr>
          <p:sp>
            <p:nvSpPr>
              <p:cNvPr id="571" name="矩形: 圆角 570"/>
              <p:cNvSpPr/>
              <p:nvPr/>
            </p:nvSpPr>
            <p:spPr>
              <a:xfrm>
                <a:off x="2129553" y="-4630598"/>
                <a:ext cx="1771566" cy="461665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80000">
                    <a:schemeClr val="accent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solidFill>
                  <a:schemeClr val="bg1"/>
                </a:solidFill>
              </a:ln>
              <a:effectLst>
                <a:innerShdw blurRad="63500" dist="50800" dir="16200000">
                  <a:schemeClr val="bg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 w="19050">
                    <a:solidFill>
                      <a:schemeClr val="bg1"/>
                    </a:solidFill>
                  </a:ln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72" name="文本框 571"/>
              <p:cNvSpPr txBox="1"/>
              <p:nvPr/>
            </p:nvSpPr>
            <p:spPr>
              <a:xfrm>
                <a:off x="2267360" y="-4556623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项目服务类别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74" name="组合 573"/>
            <p:cNvGrpSpPr/>
            <p:nvPr/>
          </p:nvGrpSpPr>
          <p:grpSpPr>
            <a:xfrm>
              <a:off x="6997495" y="4571355"/>
              <a:ext cx="1771566" cy="461665"/>
              <a:chOff x="1432342" y="-4600772"/>
              <a:chExt cx="1771566" cy="461665"/>
            </a:xfrm>
            <a:effectLst>
              <a:outerShdw blurRad="127000" dist="38100" dir="2700000" algn="tl" rotWithShape="0">
                <a:schemeClr val="accent1">
                  <a:alpha val="40000"/>
                </a:schemeClr>
              </a:outerShdw>
            </a:effectLst>
          </p:grpSpPr>
          <p:sp>
            <p:nvSpPr>
              <p:cNvPr id="575" name="矩形: 圆角 574"/>
              <p:cNvSpPr/>
              <p:nvPr/>
            </p:nvSpPr>
            <p:spPr>
              <a:xfrm>
                <a:off x="1432342" y="-4600772"/>
                <a:ext cx="1771566" cy="461665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80000">
                    <a:schemeClr val="accent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solidFill>
                  <a:schemeClr val="bg1"/>
                </a:solidFill>
              </a:ln>
              <a:effectLst>
                <a:innerShdw blurRad="63500" dist="50800" dir="16200000">
                  <a:schemeClr val="bg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 w="19050">
                    <a:solidFill>
                      <a:schemeClr val="bg1"/>
                    </a:solidFill>
                  </a:ln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1553055" y="-4526704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服务项目数量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66" name="文本框 65"/>
            <p:cNvSpPr txBox="1"/>
            <p:nvPr/>
          </p:nvSpPr>
          <p:spPr>
            <a:xfrm>
              <a:off x="7180813" y="5107546"/>
              <a:ext cx="17892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200</a:t>
              </a:r>
              <a:r>
                <a:rPr lang="en-US" altLang="zh-CN" sz="1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+</a:t>
              </a:r>
              <a:r>
                <a:rPr lang="zh-CN" altLang="en-US" sz="1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水务项目案例</a:t>
              </a:r>
              <a:endPara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9327057" y="4571354"/>
              <a:ext cx="1771566" cy="461665"/>
              <a:chOff x="1373032" y="-4600772"/>
              <a:chExt cx="1771566" cy="461665"/>
            </a:xfrm>
            <a:effectLst>
              <a:outerShdw blurRad="127000" dist="38100" dir="2700000" algn="tl" rotWithShape="0">
                <a:schemeClr val="accent1">
                  <a:alpha val="40000"/>
                </a:schemeClr>
              </a:outerShdw>
            </a:effectLst>
          </p:grpSpPr>
          <p:sp>
            <p:nvSpPr>
              <p:cNvPr id="89" name="矩形: 圆角 88"/>
              <p:cNvSpPr/>
              <p:nvPr/>
            </p:nvSpPr>
            <p:spPr>
              <a:xfrm>
                <a:off x="1373032" y="-4600772"/>
                <a:ext cx="1771566" cy="461665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80000">
                    <a:schemeClr val="accent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solidFill>
                  <a:schemeClr val="bg1"/>
                </a:solidFill>
              </a:ln>
              <a:effectLst>
                <a:innerShdw blurRad="63500" dist="50800" dir="16200000">
                  <a:schemeClr val="bg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 w="19050">
                    <a:solidFill>
                      <a:schemeClr val="bg1"/>
                    </a:solidFill>
                  </a:ln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0" name="文本框 89"/>
              <p:cNvSpPr txBox="1"/>
              <p:nvPr/>
            </p:nvSpPr>
            <p:spPr>
              <a:xfrm>
                <a:off x="1535418" y="-4528212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行业客户数量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91" name="文本框 90"/>
            <p:cNvSpPr txBox="1"/>
            <p:nvPr/>
          </p:nvSpPr>
          <p:spPr>
            <a:xfrm>
              <a:off x="9389403" y="5087423"/>
              <a:ext cx="17892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300</a:t>
              </a:r>
              <a:r>
                <a:rPr lang="en-US" altLang="zh-CN" sz="1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+</a:t>
              </a:r>
              <a:r>
                <a:rPr lang="zh-CN" altLang="en-US" sz="1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行业合作项目</a:t>
              </a:r>
              <a:endPara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013325" y="5338378"/>
              <a:ext cx="3637935" cy="276999"/>
              <a:chOff x="904568" y="5634338"/>
              <a:chExt cx="3637935" cy="276999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904568" y="5703786"/>
                <a:ext cx="530942" cy="146408"/>
              </a:xfrm>
              <a:prstGeom prst="rect">
                <a:avLst/>
              </a:prstGeom>
              <a:solidFill>
                <a:srgbClr val="FB860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1435510" y="5634338"/>
                <a:ext cx="310699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代表水务项目覆盖的省份</a:t>
                </a:r>
                <a:endPara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11" name="图片 10" descr="12.9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strator/Desktop/图片5.png图片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  <p:pic>
        <p:nvPicPr>
          <p:cNvPr id="4" name="图片 3" descr="12.9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371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" y="1"/>
            <a:ext cx="12197372" cy="6858000"/>
            <a:chOff x="1" y="1"/>
            <a:chExt cx="12197372" cy="6858000"/>
          </a:xfrm>
        </p:grpSpPr>
        <p:pic>
          <p:nvPicPr>
            <p:cNvPr id="98" name="图片 97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667002" y="-2667000"/>
              <a:ext cx="6858000" cy="12192001"/>
            </a:xfrm>
            <a:prstGeom prst="rect">
              <a:avLst/>
            </a:prstGeom>
          </p:spPr>
        </p:pic>
        <p:grpSp>
          <p:nvGrpSpPr>
            <p:cNvPr id="92" name="组合 91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93" name="文本框 92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典型应用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4" name="组合 93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95" name="矩形 94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6" name="矩形 9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" name="文本框 2"/>
            <p:cNvSpPr txBox="1"/>
            <p:nvPr/>
          </p:nvSpPr>
          <p:spPr>
            <a:xfrm>
              <a:off x="4338134" y="602726"/>
              <a:ext cx="48986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10200000" scaled="0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安徽省某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B860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市级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10200000" scaled="0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智慧水务平台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102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133725" y="1056892"/>
              <a:ext cx="5924549" cy="0"/>
            </a:xfrm>
            <a:prstGeom prst="line">
              <a:avLst/>
            </a:prstGeom>
            <a:noFill/>
            <a:ln w="31750" cap="flat" cmpd="sng" algn="ctr">
              <a:gradFill flip="none" rotWithShape="1">
                <a:gsLst>
                  <a:gs pos="0">
                    <a:srgbClr val="0298EC">
                      <a:lumMod val="60000"/>
                      <a:lumOff val="40000"/>
                      <a:alpha val="0"/>
                    </a:srgbClr>
                  </a:gs>
                  <a:gs pos="30000">
                    <a:srgbClr val="0298EC">
                      <a:lumMod val="60000"/>
                      <a:lumOff val="40000"/>
                    </a:srgbClr>
                  </a:gs>
                  <a:gs pos="68000">
                    <a:srgbClr val="0298EC">
                      <a:lumMod val="60000"/>
                      <a:lumOff val="40000"/>
                    </a:srgbClr>
                  </a:gs>
                  <a:gs pos="100000">
                    <a:srgbClr val="0298EC">
                      <a:lumMod val="60000"/>
                      <a:lumOff val="40000"/>
                      <a:alpha val="0"/>
                    </a:srgbClr>
                  </a:gs>
                </a:gsLst>
                <a:lin ang="10200000" scaled="0"/>
                <a:tileRect/>
              </a:gradFill>
              <a:prstDash val="solid"/>
              <a:miter lim="800000"/>
            </a:ln>
            <a:effectLst/>
          </p:spPr>
        </p:cxnSp>
        <p:sp>
          <p:nvSpPr>
            <p:cNvPr id="9" name="矩形 8"/>
            <p:cNvSpPr/>
            <p:nvPr/>
          </p:nvSpPr>
          <p:spPr>
            <a:xfrm>
              <a:off x="157162" y="3757676"/>
              <a:ext cx="3698754" cy="3054585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FFFFFF">
                  <a:lumMod val="95000"/>
                </a:srgbClr>
              </a:solidFill>
              <a:prstDash val="solid"/>
              <a:miter lim="800000"/>
            </a:ln>
            <a:effectLst>
              <a:outerShdw blurRad="63500" sx="102000" sy="102000" algn="ctr" rotWithShape="0">
                <a:srgbClr val="FFFFFF">
                  <a:lumMod val="85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998791" y="3757676"/>
              <a:ext cx="4180128" cy="305458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FFFFFF">
                  <a:lumMod val="95000"/>
                </a:srgbClr>
              </a:solidFill>
              <a:prstDash val="solid"/>
              <a:miter lim="800000"/>
            </a:ln>
            <a:effectLst>
              <a:outerShdw blurRad="63500" sx="102000" sy="102000" algn="ctr" rotWithShape="0">
                <a:srgbClr val="FFFFFF">
                  <a:lumMod val="85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302129" y="3755995"/>
              <a:ext cx="3797507" cy="3056267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FFFFFF">
                  <a:lumMod val="95000"/>
                </a:srgbClr>
              </a:solidFill>
              <a:prstDash val="solid"/>
              <a:miter lim="800000"/>
            </a:ln>
            <a:effectLst>
              <a:outerShdw blurRad="63500" sx="102000" sy="102000" algn="ctr" rotWithShape="0">
                <a:srgbClr val="FFFFFF">
                  <a:lumMod val="85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4286" y="4073770"/>
              <a:ext cx="3788937" cy="1883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6700" marR="0" lvl="0" indent="0" defTabSz="91440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该市智慧水务平台以“水务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互联网”为发展模式发力数字化转型，以工业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4.0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标准推进智能水厂全覆盖建设，提升企业内控自理水平及服务水平，形成了集约化、标准化、专业化、信息化、智能化的运营管理体系。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836251" y="4044885"/>
              <a:ext cx="4323003" cy="26219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6700" marR="0" lvl="0" indent="0" defTabSz="91440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建设 </a:t>
              </a: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“综合调度”“生产运行”“管网运行”“二次供水”“客服服务”“工程管理”“应急指挥”七大主题的运营数据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2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七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大主题板块数据互联互通，指导生产、管网、客服、工程、二次供水等业务开展及优化方向，实现在线分析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智能预警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辅助科学调度指令下发，助力管理层经营决策。指导水厂出厂水调压，管网调度，实现厂站一体式智慧调度，保障供水安全。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046064" y="4034323"/>
              <a:ext cx="4151309" cy="27758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6700" marR="0" lvl="0" defTabSz="91440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七大主题调度平台，</a:t>
              </a: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实现“智慧调度”从源头到龙头。</a:t>
              </a:r>
              <a:endPara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66700" marR="0" lvl="0" defTabSz="91440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建设数字孪生水厂：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实现水厂全过程工艺运行监控、成本实时分析优化、设备预防性维护、安防全环节管控、移动巡检等水厂业务的在线管理。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66700" marR="0" lvl="0" defTabSz="91440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应急预案指导突发事件：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运用调度系统分析模型，对突发异常状况，通过调度大屏及时启动在线应急指挥，及连线现场视频，进行指挥调度。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" name="图片 40" descr="电脑游戏的屏幕&#10;&#10;描述已自动生成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97887" y="1317923"/>
              <a:ext cx="5042386" cy="1394535"/>
            </a:xfrm>
            <a:prstGeom prst="roundRect">
              <a:avLst>
                <a:gd name="adj" fmla="val 5297"/>
              </a:avLst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42" name="图片 41" descr="电脑游戏画面&#10;&#10;描述已自动生成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4311" y="1332126"/>
              <a:ext cx="5331688" cy="1470042"/>
            </a:xfrm>
            <a:prstGeom prst="roundRect">
              <a:avLst>
                <a:gd name="adj" fmla="val 5297"/>
              </a:avLst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52" name="梯形 51"/>
            <p:cNvSpPr/>
            <p:nvPr/>
          </p:nvSpPr>
          <p:spPr>
            <a:xfrm>
              <a:off x="151792" y="2676029"/>
              <a:ext cx="12034837" cy="461665"/>
            </a:xfrm>
            <a:prstGeom prst="trapezoid">
              <a:avLst>
                <a:gd name="adj" fmla="val 192255"/>
              </a:avLst>
            </a:prstGeom>
            <a:gradFill flip="none" rotWithShape="1">
              <a:gsLst>
                <a:gs pos="0">
                  <a:srgbClr val="2F80EC">
                    <a:alpha val="66000"/>
                  </a:srgbClr>
                </a:gs>
                <a:gs pos="100000">
                  <a:srgbClr val="A7C9F7">
                    <a:alpha val="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4" name="图片 53" descr="地图&#10;&#10;AI 生成的内容可能不正确。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96000" y="1564313"/>
              <a:ext cx="5151790" cy="1424792"/>
            </a:xfrm>
            <a:prstGeom prst="roundRect">
              <a:avLst>
                <a:gd name="adj" fmla="val 5297"/>
              </a:avLst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8" name="椭圆 17"/>
            <p:cNvSpPr/>
            <p:nvPr/>
          </p:nvSpPr>
          <p:spPr>
            <a:xfrm>
              <a:off x="1340872" y="3079958"/>
              <a:ext cx="961310" cy="96131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FFFFFF">
                  <a:lumMod val="95000"/>
                </a:srgbClr>
              </a:solidFill>
              <a:prstDash val="solid"/>
              <a:miter lim="800000"/>
            </a:ln>
            <a:effectLst>
              <a:outerShdw blurRad="63500" sx="102000" sy="102000" algn="ctr" rotWithShape="0">
                <a:srgbClr val="FFFFFF">
                  <a:lumMod val="85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2F80EC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项目概况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2F80EC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5376997" y="3074704"/>
              <a:ext cx="961310" cy="96131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FFFFFF">
                  <a:lumMod val="95000"/>
                </a:srgbClr>
              </a:solidFill>
              <a:prstDash val="solid"/>
              <a:miter lim="800000"/>
            </a:ln>
            <a:effectLst>
              <a:outerShdw blurRad="63500" sx="102000" sy="102000" algn="ctr" rotWithShape="0">
                <a:srgbClr val="FFFFFF">
                  <a:lumMod val="85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2F80EC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建设内容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2F80EC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9704805" y="3051771"/>
              <a:ext cx="961310" cy="96131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FFFFFF">
                  <a:lumMod val="95000"/>
                </a:srgbClr>
              </a:solidFill>
              <a:prstDash val="solid"/>
              <a:miter lim="800000"/>
            </a:ln>
            <a:effectLst>
              <a:outerShdw blurRad="63500" sx="102000" sy="102000" algn="ctr" rotWithShape="0">
                <a:srgbClr val="FFFFFF">
                  <a:lumMod val="85000"/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2F80EC"/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项目亮点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2F80EC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 descr="12.9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85567" y="1"/>
            <a:ext cx="14404261" cy="6858000"/>
            <a:chOff x="-985567" y="1"/>
            <a:chExt cx="14404261" cy="6858000"/>
          </a:xfrm>
        </p:grpSpPr>
        <p:pic>
          <p:nvPicPr>
            <p:cNvPr id="98" name="图片 97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672946" y="-2667000"/>
              <a:ext cx="6858000" cy="12192001"/>
            </a:xfrm>
            <a:prstGeom prst="rect">
              <a:avLst/>
            </a:prstGeom>
          </p:spPr>
        </p:pic>
        <p:grpSp>
          <p:nvGrpSpPr>
            <p:cNvPr id="92" name="组合 91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93" name="文本框 92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典型应用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4" name="组合 93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95" name="矩形 94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6" name="矩形 9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6" name="新月形 65"/>
            <p:cNvSpPr/>
            <p:nvPr/>
          </p:nvSpPr>
          <p:spPr>
            <a:xfrm rot="5400000" flipV="1">
              <a:off x="5245269" y="-4413968"/>
              <a:ext cx="1942589" cy="14404261"/>
            </a:xfrm>
            <a:prstGeom prst="moon">
              <a:avLst/>
            </a:prstGeom>
            <a:solidFill>
              <a:srgbClr val="A7C9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336181" y="1630678"/>
              <a:ext cx="2779321" cy="22039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  <a:alpha val="94000"/>
                </a:schemeClr>
              </a:solidFill>
            </a:ln>
            <a:effectLst>
              <a:outerShdw blurRad="50800" dist="38100" dir="5400000" sx="102000" sy="102000" algn="t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3314370" y="660916"/>
              <a:ext cx="2779321" cy="24952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  <a:alpha val="94000"/>
                </a:schemeClr>
              </a:solidFill>
            </a:ln>
            <a:effectLst>
              <a:outerShdw blurRad="50800" dist="38100" dir="5400000" sx="102000" sy="102000" algn="t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6274354" y="660915"/>
              <a:ext cx="2779321" cy="2495241"/>
              <a:chOff x="6216563" y="1173478"/>
              <a:chExt cx="2779321" cy="2495241"/>
            </a:xfrm>
          </p:grpSpPr>
          <p:sp>
            <p:nvSpPr>
              <p:cNvPr id="77" name="矩形 76"/>
              <p:cNvSpPr/>
              <p:nvPr/>
            </p:nvSpPr>
            <p:spPr>
              <a:xfrm>
                <a:off x="6216563" y="1173478"/>
                <a:ext cx="2779321" cy="24952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  <a:alpha val="94000"/>
                  </a:schemeClr>
                </a:solidFill>
              </a:ln>
              <a:effectLst>
                <a:outerShdw blurRad="50800" dist="38100" dir="5400000" sx="102000" sy="102000" algn="t" rotWithShape="0">
                  <a:prstClr val="black">
                    <a:alpha val="9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6293832" y="1317522"/>
                <a:ext cx="2624782" cy="151416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56CCF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>
              <a:off x="9239398" y="1629510"/>
              <a:ext cx="2779321" cy="2203903"/>
              <a:chOff x="9232023" y="1173478"/>
              <a:chExt cx="2779321" cy="2351387"/>
            </a:xfrm>
          </p:grpSpPr>
          <p:sp>
            <p:nvSpPr>
              <p:cNvPr id="78" name="矩形 77"/>
              <p:cNvSpPr/>
              <p:nvPr/>
            </p:nvSpPr>
            <p:spPr>
              <a:xfrm>
                <a:off x="9232023" y="1173478"/>
                <a:ext cx="2779321" cy="23513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  <a:alpha val="94000"/>
                  </a:schemeClr>
                </a:solidFill>
              </a:ln>
              <a:effectLst>
                <a:outerShdw blurRad="50800" dist="38100" dir="5400000" sx="102000" sy="102000" algn="t" rotWithShape="0">
                  <a:prstClr val="black">
                    <a:alpha val="9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9309292" y="1317522"/>
                <a:ext cx="2624782" cy="15141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56CCF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5" name="文本框 104"/>
            <p:cNvSpPr txBox="1"/>
            <p:nvPr/>
          </p:nvSpPr>
          <p:spPr>
            <a:xfrm>
              <a:off x="725103" y="3220742"/>
              <a:ext cx="20116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102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综合调度系统</a:t>
              </a:r>
              <a:endParaRPr lang="zh-CN" altLang="en-US" sz="1600" dirty="0"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102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3620253" y="2388497"/>
              <a:ext cx="22592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102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生产运行管理系统</a:t>
              </a:r>
              <a:endParaRPr lang="zh-CN" altLang="en-US" sz="1600" dirty="0"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102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6585297" y="2453549"/>
              <a:ext cx="22592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102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分区计量漏损分析</a:t>
              </a:r>
              <a:endParaRPr lang="zh-CN" altLang="en-US" sz="1600" dirty="0"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102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9596616" y="3269234"/>
              <a:ext cx="22592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gradFill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102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巡检运维管理系统</a:t>
              </a:r>
              <a:endParaRPr lang="zh-CN" altLang="en-US" sz="1600" dirty="0">
                <a:gradFill>
                  <a:gsLst>
                    <a:gs pos="0">
                      <a:srgbClr val="56CCF2"/>
                    </a:gs>
                    <a:gs pos="100000">
                      <a:srgbClr val="2F80EC"/>
                    </a:gs>
                  </a:gsLst>
                  <a:lin ang="102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4301596" y="3468287"/>
              <a:ext cx="3919226" cy="400110"/>
              <a:chOff x="4347322" y="3479032"/>
              <a:chExt cx="3919226" cy="400110"/>
            </a:xfrm>
          </p:grpSpPr>
          <p:sp>
            <p:nvSpPr>
              <p:cNvPr id="115" name="文本框 114"/>
              <p:cNvSpPr txBox="1"/>
              <p:nvPr/>
            </p:nvSpPr>
            <p:spPr>
              <a:xfrm>
                <a:off x="4687446" y="3479032"/>
                <a:ext cx="32447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 b="1" dirty="0">
                    <a:gradFill flip="none" rotWithShape="1">
                      <a:gsLst>
                        <a:gs pos="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10800000" scaled="1"/>
                      <a:tileRect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新疆某</a:t>
                </a:r>
                <a:r>
                  <a:rPr lang="zh-CN" altLang="en-US" sz="2000" b="1" dirty="0">
                    <a:solidFill>
                      <a:srgbClr val="FB860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县级</a:t>
                </a:r>
                <a:r>
                  <a:rPr lang="zh-CN" altLang="en-US" sz="2000" b="1" dirty="0">
                    <a:gradFill flip="none" rotWithShape="1">
                      <a:gsLst>
                        <a:gs pos="0">
                          <a:srgbClr val="56CCF2"/>
                        </a:gs>
                        <a:gs pos="100000">
                          <a:srgbClr val="2F80EC"/>
                        </a:gs>
                      </a:gsLst>
                      <a:lin ang="10800000" scaled="1"/>
                      <a:tileRect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智慧水务项目</a:t>
                </a:r>
                <a:endParaRPr lang="zh-CN" altLang="en-US" sz="2000" b="1" dirty="0">
                  <a:gradFill flip="none" rotWithShape="1">
                    <a:gsLst>
                      <a:gs pos="0">
                        <a:srgbClr val="56CCF2"/>
                      </a:gs>
                      <a:gs pos="100000">
                        <a:srgbClr val="2F80EC"/>
                      </a:gs>
                    </a:gsLst>
                    <a:lin ang="108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18" name="组合 117"/>
              <p:cNvGrpSpPr/>
              <p:nvPr/>
            </p:nvGrpSpPr>
            <p:grpSpPr>
              <a:xfrm flipH="1">
                <a:off x="4347322" y="3518255"/>
                <a:ext cx="335771" cy="281712"/>
                <a:chOff x="3942567" y="3551057"/>
                <a:chExt cx="335771" cy="281712"/>
              </a:xfrm>
            </p:grpSpPr>
            <p:sp>
              <p:nvSpPr>
                <p:cNvPr id="116" name="椭圆 115"/>
                <p:cNvSpPr/>
                <p:nvPr/>
              </p:nvSpPr>
              <p:spPr>
                <a:xfrm>
                  <a:off x="3996626" y="3551057"/>
                  <a:ext cx="281712" cy="28171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D5E5FB">
                        <a:alpha val="18000"/>
                      </a:srgbClr>
                    </a:gs>
                    <a:gs pos="100000">
                      <a:srgbClr val="A7C9F7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7" name="椭圆 116"/>
                <p:cNvSpPr/>
                <p:nvPr/>
              </p:nvSpPr>
              <p:spPr>
                <a:xfrm>
                  <a:off x="3942567" y="3594892"/>
                  <a:ext cx="194915" cy="19491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D5E5FB">
                        <a:alpha val="18000"/>
                      </a:srgbClr>
                    </a:gs>
                    <a:gs pos="100000">
                      <a:srgbClr val="A7C9F7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19" name="组合 118"/>
              <p:cNvGrpSpPr/>
              <p:nvPr/>
            </p:nvGrpSpPr>
            <p:grpSpPr>
              <a:xfrm>
                <a:off x="7930777" y="3518255"/>
                <a:ext cx="335771" cy="281712"/>
                <a:chOff x="3754121" y="3518255"/>
                <a:chExt cx="335771" cy="281712"/>
              </a:xfrm>
            </p:grpSpPr>
            <p:sp>
              <p:nvSpPr>
                <p:cNvPr id="120" name="椭圆 119"/>
                <p:cNvSpPr/>
                <p:nvPr/>
              </p:nvSpPr>
              <p:spPr>
                <a:xfrm>
                  <a:off x="3808180" y="3518255"/>
                  <a:ext cx="281712" cy="28171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D5E5FB">
                        <a:alpha val="18000"/>
                      </a:srgbClr>
                    </a:gs>
                    <a:gs pos="100000">
                      <a:srgbClr val="A7C9F7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1" name="椭圆 120"/>
                <p:cNvSpPr/>
                <p:nvPr/>
              </p:nvSpPr>
              <p:spPr>
                <a:xfrm>
                  <a:off x="3754121" y="3562090"/>
                  <a:ext cx="194915" cy="19491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D5E5FB">
                        <a:alpha val="18000"/>
                      </a:srgbClr>
                    </a:gs>
                    <a:gs pos="100000">
                      <a:srgbClr val="A7C9F7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24" name="矩形 123"/>
            <p:cNvSpPr/>
            <p:nvPr/>
          </p:nvSpPr>
          <p:spPr>
            <a:xfrm>
              <a:off x="348327" y="4505005"/>
              <a:ext cx="3563552" cy="429228"/>
            </a:xfrm>
            <a:prstGeom prst="rect">
              <a:avLst/>
            </a:prstGeom>
            <a:gradFill>
              <a:gsLst>
                <a:gs pos="68000">
                  <a:srgbClr val="5A9AF0"/>
                </a:gs>
                <a:gs pos="37800">
                  <a:srgbClr val="5A9AF0"/>
                </a:gs>
                <a:gs pos="0">
                  <a:srgbClr val="5A9AF0">
                    <a:alpha val="0"/>
                  </a:srgbClr>
                </a:gs>
                <a:gs pos="100000">
                  <a:srgbClr val="5A9AF0">
                    <a:alpha val="0"/>
                  </a:srgbClr>
                </a:gs>
              </a:gsLst>
              <a:lin ang="10800000" scaled="1"/>
            </a:gradFill>
            <a:ln w="9525">
              <a:gradFill flip="none" rotWithShape="1">
                <a:gsLst>
                  <a:gs pos="0">
                    <a:srgbClr val="2F80EC">
                      <a:alpha val="0"/>
                    </a:srgbClr>
                  </a:gs>
                  <a:gs pos="37000">
                    <a:srgbClr val="2F80EC"/>
                  </a:gs>
                  <a:gs pos="65000">
                    <a:srgbClr val="2F80EC"/>
                  </a:gs>
                  <a:gs pos="100000">
                    <a:srgbClr val="2F80E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468244" y="4544581"/>
              <a:ext cx="35410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全流程智能管控，提升管理效能</a:t>
              </a:r>
              <a:endPara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7" name="直接连接符 126"/>
            <p:cNvCxnSpPr/>
            <p:nvPr/>
          </p:nvCxnSpPr>
          <p:spPr>
            <a:xfrm>
              <a:off x="370675" y="5033163"/>
              <a:ext cx="0" cy="1458894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2F80EC">
                      <a:alpha val="0"/>
                    </a:srgbClr>
                  </a:gs>
                  <a:gs pos="41000">
                    <a:srgbClr val="2F80EC"/>
                  </a:gs>
                  <a:gs pos="71000">
                    <a:srgbClr val="2F80EC"/>
                  </a:gs>
                  <a:gs pos="100000">
                    <a:srgbClr val="2F80EC">
                      <a:alpha val="0"/>
                    </a:srgb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>
              <a:off x="3911879" y="5033163"/>
              <a:ext cx="0" cy="1458894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2F80EC">
                      <a:alpha val="0"/>
                    </a:srgbClr>
                  </a:gs>
                  <a:gs pos="41000">
                    <a:srgbClr val="2F80EC"/>
                  </a:gs>
                  <a:gs pos="71000">
                    <a:srgbClr val="2F80EC"/>
                  </a:gs>
                  <a:gs pos="100000">
                    <a:srgbClr val="2F80EC">
                      <a:alpha val="0"/>
                    </a:srgb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文本框 128"/>
            <p:cNvSpPr txBox="1"/>
            <p:nvPr/>
          </p:nvSpPr>
          <p:spPr>
            <a:xfrm>
              <a:off x="478282" y="5047366"/>
              <a:ext cx="3317553" cy="1444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建设从水源、水厂、泵站、管网到用水户整个供水生命周期综合管控系统，实现供水全过程动态三维建模与可视化监测。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同时支持多部门数据共享与业务流转，提高管理效率。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矩形 133"/>
            <p:cNvSpPr/>
            <p:nvPr/>
          </p:nvSpPr>
          <p:spPr>
            <a:xfrm>
              <a:off x="4339286" y="4505005"/>
              <a:ext cx="3563552" cy="429228"/>
            </a:xfrm>
            <a:prstGeom prst="rect">
              <a:avLst/>
            </a:prstGeom>
            <a:gradFill>
              <a:gsLst>
                <a:gs pos="68000">
                  <a:srgbClr val="5A9AF0"/>
                </a:gs>
                <a:gs pos="37800">
                  <a:srgbClr val="5A9AF0"/>
                </a:gs>
                <a:gs pos="0">
                  <a:srgbClr val="5A9AF0">
                    <a:alpha val="0"/>
                  </a:srgbClr>
                </a:gs>
                <a:gs pos="100000">
                  <a:srgbClr val="5A9AF0">
                    <a:alpha val="0"/>
                  </a:srgbClr>
                </a:gs>
              </a:gsLst>
              <a:lin ang="10800000" scaled="1"/>
            </a:gradFill>
            <a:ln w="9525">
              <a:gradFill flip="none" rotWithShape="1">
                <a:gsLst>
                  <a:gs pos="0">
                    <a:srgbClr val="2F80EC">
                      <a:alpha val="0"/>
                    </a:srgbClr>
                  </a:gs>
                  <a:gs pos="37000">
                    <a:srgbClr val="2F80EC"/>
                  </a:gs>
                  <a:gs pos="65000">
                    <a:srgbClr val="2F80EC"/>
                  </a:gs>
                  <a:gs pos="100000">
                    <a:srgbClr val="2F80EC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4459203" y="4544581"/>
              <a:ext cx="35410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多维度漏损分析，降低漏损率</a:t>
              </a:r>
              <a:endPara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36" name="直接连接符 135"/>
            <p:cNvCxnSpPr/>
            <p:nvPr/>
          </p:nvCxnSpPr>
          <p:spPr>
            <a:xfrm>
              <a:off x="4361634" y="5033163"/>
              <a:ext cx="0" cy="1458894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2F80EC">
                      <a:alpha val="0"/>
                    </a:srgbClr>
                  </a:gs>
                  <a:gs pos="41000">
                    <a:srgbClr val="2F80EC"/>
                  </a:gs>
                  <a:gs pos="71000">
                    <a:srgbClr val="2F80EC"/>
                  </a:gs>
                  <a:gs pos="100000">
                    <a:srgbClr val="2F80EC">
                      <a:alpha val="0"/>
                    </a:srgb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>
              <a:off x="7902838" y="5033163"/>
              <a:ext cx="0" cy="1672437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2F80EC">
                      <a:alpha val="0"/>
                    </a:srgbClr>
                  </a:gs>
                  <a:gs pos="41000">
                    <a:srgbClr val="2F80EC"/>
                  </a:gs>
                  <a:gs pos="71000">
                    <a:srgbClr val="2F80EC"/>
                  </a:gs>
                  <a:gs pos="100000">
                    <a:srgbClr val="2F80EC">
                      <a:alpha val="0"/>
                    </a:srgbClr>
                  </a:gs>
                </a:gsLst>
                <a:lin ang="162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文本框 137"/>
            <p:cNvSpPr txBox="1"/>
            <p:nvPr/>
          </p:nvSpPr>
          <p:spPr>
            <a:xfrm>
              <a:off x="4441884" y="5083846"/>
              <a:ext cx="34226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漏损分析模型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：智能动态分析漏损。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459203" y="5340684"/>
              <a:ext cx="3481894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爆管预警模型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：提前预测风险管，减少爆管事故发生。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4441884" y="5954378"/>
              <a:ext cx="3422696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DMA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分区计量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：通过划分独立供水区域，结合夜间最小流量法，实现漏损精准定位。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8089422" y="4505005"/>
              <a:ext cx="3995161" cy="2200595"/>
              <a:chOff x="482360" y="4719484"/>
              <a:chExt cx="3995161" cy="2200595"/>
            </a:xfrm>
          </p:grpSpPr>
          <p:sp>
            <p:nvSpPr>
              <p:cNvPr id="142" name="矩形 141"/>
              <p:cNvSpPr/>
              <p:nvPr/>
            </p:nvSpPr>
            <p:spPr>
              <a:xfrm>
                <a:off x="560828" y="4719484"/>
                <a:ext cx="3563552" cy="429228"/>
              </a:xfrm>
              <a:prstGeom prst="rect">
                <a:avLst/>
              </a:prstGeom>
              <a:gradFill>
                <a:gsLst>
                  <a:gs pos="68000">
                    <a:srgbClr val="5A9AF0"/>
                  </a:gs>
                  <a:gs pos="37800">
                    <a:srgbClr val="5A9AF0"/>
                  </a:gs>
                  <a:gs pos="0">
                    <a:srgbClr val="5A9AF0">
                      <a:alpha val="0"/>
                    </a:srgbClr>
                  </a:gs>
                  <a:gs pos="100000">
                    <a:srgbClr val="5A9AF0">
                      <a:alpha val="0"/>
                    </a:srgbClr>
                  </a:gs>
                </a:gsLst>
                <a:lin ang="10800000" scaled="1"/>
              </a:gradFill>
              <a:ln w="9525">
                <a:gradFill flip="none" rotWithShape="1">
                  <a:gsLst>
                    <a:gs pos="0">
                      <a:srgbClr val="2F80EC">
                        <a:alpha val="0"/>
                      </a:srgbClr>
                    </a:gs>
                    <a:gs pos="37000">
                      <a:srgbClr val="2F80EC"/>
                    </a:gs>
                    <a:gs pos="65000">
                      <a:srgbClr val="2F80EC"/>
                    </a:gs>
                    <a:gs pos="100000">
                      <a:srgbClr val="2F80EC">
                        <a:alpha val="0"/>
                      </a:srgbClr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文本框 142"/>
              <p:cNvSpPr txBox="1"/>
              <p:nvPr/>
            </p:nvSpPr>
            <p:spPr>
              <a:xfrm>
                <a:off x="482360" y="4749816"/>
                <a:ext cx="399516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打通运营全业务链，提效便民双提升</a:t>
                </a:r>
                <a:endParaRPr lang="zh-CN" altLang="en-US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44" name="直接连接符 143"/>
              <p:cNvCxnSpPr/>
              <p:nvPr/>
            </p:nvCxnSpPr>
            <p:spPr>
              <a:xfrm>
                <a:off x="583176" y="5247642"/>
                <a:ext cx="0" cy="1672437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rgbClr val="2F80EC">
                        <a:alpha val="0"/>
                      </a:srgbClr>
                    </a:gs>
                    <a:gs pos="41000">
                      <a:srgbClr val="2F80EC"/>
                    </a:gs>
                    <a:gs pos="71000">
                      <a:srgbClr val="2F80EC"/>
                    </a:gs>
                    <a:gs pos="100000">
                      <a:srgbClr val="2F80EC">
                        <a:alpha val="0"/>
                      </a:srgb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直接连接符 144"/>
              <p:cNvCxnSpPr/>
              <p:nvPr/>
            </p:nvCxnSpPr>
            <p:spPr>
              <a:xfrm>
                <a:off x="4124380" y="5247642"/>
                <a:ext cx="0" cy="1672437"/>
              </a:xfrm>
              <a:prstGeom prst="line">
                <a:avLst/>
              </a:prstGeom>
              <a:ln>
                <a:gradFill flip="none" rotWithShape="1">
                  <a:gsLst>
                    <a:gs pos="0">
                      <a:srgbClr val="2F80EC">
                        <a:alpha val="0"/>
                      </a:srgbClr>
                    </a:gs>
                    <a:gs pos="41000">
                      <a:srgbClr val="2F80EC"/>
                    </a:gs>
                    <a:gs pos="71000">
                      <a:srgbClr val="2F80EC"/>
                    </a:gs>
                    <a:gs pos="100000">
                      <a:srgbClr val="2F80EC">
                        <a:alpha val="0"/>
                      </a:srgbClr>
                    </a:gs>
                  </a:gsLst>
                  <a:lin ang="162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6" name="文本框 145"/>
              <p:cNvSpPr txBox="1"/>
              <p:nvPr/>
            </p:nvSpPr>
            <p:spPr>
              <a:xfrm>
                <a:off x="739942" y="5247642"/>
                <a:ext cx="3346179" cy="1476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构建智慧运营数字化协同体系，破除系统壁垒，释放运营新效能。深度融合</a:t>
                </a:r>
                <a:r>
                  <a:rPr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巡检、工单、仓储调配、</a:t>
                </a:r>
                <a:r>
                  <a:rPr lang="en-US" altLang="zh-CN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OA</a:t>
                </a:r>
                <a:r>
                  <a:rPr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办公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等核心模块，建立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"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感知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决策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执行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反馈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"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的全流程闭环机制，实现提效便民双提升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打造科技惠民的水务运营新范式。</a:t>
                </a:r>
                <a:endPara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8" name="文本框 147"/>
              <p:cNvSpPr txBox="1"/>
              <p:nvPr/>
            </p:nvSpPr>
            <p:spPr>
              <a:xfrm>
                <a:off x="739943" y="6168857"/>
                <a:ext cx="342269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4" name="图片 3" descr="12.9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42432" y="1869155"/>
            <a:ext cx="2591589" cy="11856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433751" y="944192"/>
            <a:ext cx="2522353" cy="1153976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2310" y="1"/>
            <a:ext cx="12192001" cy="6858000"/>
            <a:chOff x="-2310" y="1"/>
            <a:chExt cx="12192001" cy="6858000"/>
          </a:xfrm>
        </p:grpSpPr>
        <p:pic>
          <p:nvPicPr>
            <p:cNvPr id="98" name="图片 97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664691" y="-2667000"/>
              <a:ext cx="6858000" cy="12192001"/>
            </a:xfrm>
            <a:prstGeom prst="rect">
              <a:avLst/>
            </a:prstGeom>
          </p:spPr>
        </p:pic>
        <p:grpSp>
          <p:nvGrpSpPr>
            <p:cNvPr id="92" name="组合 91"/>
            <p:cNvGrpSpPr/>
            <p:nvPr/>
          </p:nvGrpSpPr>
          <p:grpSpPr>
            <a:xfrm>
              <a:off x="229931" y="213266"/>
              <a:ext cx="2179578" cy="584775"/>
              <a:chOff x="229931" y="213266"/>
              <a:chExt cx="2179578" cy="584775"/>
            </a:xfrm>
          </p:grpSpPr>
          <p:sp>
            <p:nvSpPr>
              <p:cNvPr id="93" name="文本框 92"/>
              <p:cNvSpPr txBox="1"/>
              <p:nvPr/>
            </p:nvSpPr>
            <p:spPr>
              <a:xfrm>
                <a:off x="560828" y="213266"/>
                <a:ext cx="1848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200" b="1" dirty="0">
                    <a:solidFill>
                      <a:srgbClr val="2F80E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典型应用</a:t>
                </a:r>
                <a:endParaRPr lang="zh-CN" altLang="en-US" sz="3200" b="1" dirty="0">
                  <a:solidFill>
                    <a:srgbClr val="2F80ED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4" name="组合 93"/>
              <p:cNvGrpSpPr/>
              <p:nvPr/>
            </p:nvGrpSpPr>
            <p:grpSpPr>
              <a:xfrm>
                <a:off x="229931" y="375437"/>
                <a:ext cx="330897" cy="285478"/>
                <a:chOff x="0" y="377240"/>
                <a:chExt cx="515258" cy="444534"/>
              </a:xfrm>
            </p:grpSpPr>
            <p:sp>
              <p:nvSpPr>
                <p:cNvPr id="95" name="矩形 94"/>
                <p:cNvSpPr/>
                <p:nvPr/>
              </p:nvSpPr>
              <p:spPr>
                <a:xfrm>
                  <a:off x="0" y="490877"/>
                  <a:ext cx="330897" cy="330897"/>
                </a:xfrm>
                <a:prstGeom prst="rect">
                  <a:avLst/>
                </a:prstGeom>
                <a:solidFill>
                  <a:srgbClr val="2F80E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6" name="矩形 95"/>
                <p:cNvSpPr/>
                <p:nvPr/>
              </p:nvSpPr>
              <p:spPr>
                <a:xfrm>
                  <a:off x="184361" y="377240"/>
                  <a:ext cx="330897" cy="330897"/>
                </a:xfrm>
                <a:prstGeom prst="rect">
                  <a:avLst/>
                </a:prstGeom>
                <a:solidFill>
                  <a:srgbClr val="56CC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cxnSp>
          <p:nvCxnSpPr>
            <p:cNvPr id="3" name="直接连接符 2"/>
            <p:cNvCxnSpPr/>
            <p:nvPr/>
          </p:nvCxnSpPr>
          <p:spPr>
            <a:xfrm>
              <a:off x="3117128" y="1057895"/>
              <a:ext cx="5924549" cy="0"/>
            </a:xfrm>
            <a:prstGeom prst="line">
              <a:avLst/>
            </a:prstGeom>
            <a:ln w="31750">
              <a:gradFill flip="none" rotWithShape="1">
                <a:gsLst>
                  <a:gs pos="0">
                    <a:schemeClr val="accent2">
                      <a:lumMod val="60000"/>
                      <a:lumOff val="40000"/>
                      <a:alpha val="0"/>
                    </a:schemeClr>
                  </a:gs>
                  <a:gs pos="30000">
                    <a:schemeClr val="accent2">
                      <a:lumMod val="60000"/>
                      <a:lumOff val="40000"/>
                    </a:schemeClr>
                  </a:gs>
                  <a:gs pos="68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60000"/>
                      <a:lumOff val="40000"/>
                      <a:alpha val="0"/>
                    </a:schemeClr>
                  </a:gs>
                </a:gsLst>
                <a:lin ang="10200000" scaled="0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3"/>
            <p:cNvGrpSpPr/>
            <p:nvPr/>
          </p:nvGrpSpPr>
          <p:grpSpPr>
            <a:xfrm>
              <a:off x="140566" y="3743344"/>
              <a:ext cx="11877676" cy="2951613"/>
              <a:chOff x="0" y="3563229"/>
              <a:chExt cx="11079827" cy="3171993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0" y="3565032"/>
                <a:ext cx="3450301" cy="317019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63500" sx="102000" sy="102000" algn="ctr" rotWithShape="0">
                  <a:schemeClr val="bg1">
                    <a:lumMod val="8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83579" y="3565031"/>
                <a:ext cx="3899339" cy="317019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63500" sx="102000" sy="102000" algn="ctr" rotWithShape="0">
                  <a:schemeClr val="bg1">
                    <a:lumMod val="8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7629526" y="3563229"/>
                <a:ext cx="3450301" cy="317018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63500" sx="102000" sy="102000" algn="ctr" rotWithShape="0">
                  <a:schemeClr val="bg1">
                    <a:lumMod val="8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1324276" y="3136230"/>
              <a:ext cx="961310" cy="96131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63500" sx="102000" sy="102000" algn="ctr" rotWithShape="0">
                <a:schemeClr val="bg1">
                  <a:lumMod val="8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项目目标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-2310" y="4185699"/>
              <a:ext cx="3788937" cy="13955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6700" marR="0" algn="l"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建设一套智慧水务系统综合调度平台，做到从水源到水厂、加压泵站等环节的实时监控与预警、预案，全面建设“安全、优质、绿色、智慧”供水服务体系 ，为保持国泰民安的社会环境提供坚实的支撑和保障。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5355850" y="3154923"/>
              <a:ext cx="961310" cy="96131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63500" sx="102000" sy="102000" algn="ctr" rotWithShape="0">
                <a:schemeClr val="bg1">
                  <a:lumMod val="8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建设内容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9688209" y="3108043"/>
              <a:ext cx="961310" cy="96131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63500" sx="102000" sy="102000" algn="ctr" rotWithShape="0">
                <a:schemeClr val="bg1">
                  <a:lumMod val="8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项目亮点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722884" y="4109500"/>
              <a:ext cx="4439439" cy="25603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38150" marR="0" indent="-171450" algn="l"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  <a:buFont typeface="Wingdings" panose="05000000000000000000" pitchFamily="2" charset="2"/>
                <a:buChar char="l"/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建设一套管网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GIS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信息系统，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精准定位各监测点；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38150" marR="0" indent="-171450" algn="l"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  <a:buFont typeface="Wingdings" panose="05000000000000000000" pitchFamily="2" charset="2"/>
                <a:buChar char="l"/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核心区新建应急水厂远程控制系统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，保障应急水源供给；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38150" marR="0" indent="-171450" algn="l"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  <a:buFont typeface="Wingdings" panose="05000000000000000000" pitchFamily="2" charset="2"/>
                <a:buChar char="l"/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建立供水预测和天气要素模型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，保障正常供水；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38150" marR="0" indent="-171450" algn="l"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  <a:buFont typeface="Wingdings" panose="05000000000000000000" pitchFamily="2" charset="2"/>
                <a:buChar char="l"/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建立应急预案系统，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保障出现爆管和供水设备故障等突发事件能及时、快速处理。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38150" marR="0" indent="-171450" algn="l"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  <a:buFont typeface="Wingdings" panose="05000000000000000000" pitchFamily="2" charset="2"/>
                <a:buChar char="l"/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建设巡检系统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出现故障或异常，可及时派遣维修或调度。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760535" y="554664"/>
              <a:ext cx="45314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99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国家</a:t>
              </a:r>
              <a:r>
                <a:rPr lang="zh-CN" altLang="en-US" sz="2400" b="1" dirty="0">
                  <a:gradFill flip="none" rotWithShape="1">
                    <a:gsLst>
                      <a:gs pos="15000">
                        <a:srgbClr val="2F80EC"/>
                      </a:gs>
                      <a:gs pos="100000">
                        <a:srgbClr val="56CCF2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重要体育赛事智慧供水项目</a:t>
              </a:r>
              <a:endParaRPr lang="zh-CN" altLang="en-US" sz="2400" b="1" dirty="0">
                <a:gradFill flip="none" rotWithShape="1">
                  <a:gsLst>
                    <a:gs pos="15000">
                      <a:srgbClr val="2F80EC"/>
                    </a:gs>
                    <a:gs pos="100000">
                      <a:srgbClr val="56CCF2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093734" y="3961440"/>
              <a:ext cx="3866984" cy="27758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38150" marR="0" indent="-171450" algn="l"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altLang="zh-CN" sz="12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r>
                <a:rPr lang="zh-CN" altLang="en-US" sz="12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小时实时在线监测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管网压力、流量，异常情况精准定位，实时预警报警。</a:t>
              </a:r>
              <a:endPara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38150" marR="0" indent="-171450" algn="l"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应急预案：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出现爆管、水源不足、物资不足等情况，系统可及时发布应急演练脚本，强化应急演练，提高抗风险能力。</a:t>
              </a:r>
              <a:endPara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438150" marR="0" indent="-171450" algn="l">
                <a:lnSpc>
                  <a:spcPct val="2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zh-CN" altLang="en-US" sz="12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模型预测：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对天气和供水情况建立模型预测，预测比赛期间的天气状况和供水量走向。</a:t>
              </a:r>
              <a:endPara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2"/>
            <a:srcRect t="13297" r="2250"/>
            <a:stretch>
              <a:fillRect/>
            </a:stretch>
          </p:blipFill>
          <p:spPr>
            <a:xfrm>
              <a:off x="218521" y="1461952"/>
              <a:ext cx="2863883" cy="1510491"/>
            </a:xfrm>
            <a:prstGeom prst="rect">
              <a:avLst/>
            </a:prstGeom>
            <a:ln w="47625" cap="rnd"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/>
            <a:srcRect l="2281" t="9238"/>
            <a:stretch>
              <a:fillRect/>
            </a:stretch>
          </p:blipFill>
          <p:spPr>
            <a:xfrm>
              <a:off x="9155060" y="1453112"/>
              <a:ext cx="2805658" cy="1528170"/>
            </a:xfrm>
            <a:prstGeom prst="rect">
              <a:avLst/>
            </a:prstGeom>
            <a:ln w="47625" cap="rnd"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/>
            <a:srcRect l="4807" t="9238"/>
            <a:stretch>
              <a:fillRect/>
            </a:stretch>
          </p:blipFill>
          <p:spPr>
            <a:xfrm>
              <a:off x="3293112" y="1462357"/>
              <a:ext cx="2733137" cy="1528170"/>
            </a:xfrm>
            <a:prstGeom prst="rect">
              <a:avLst/>
            </a:prstGeom>
            <a:ln w="47625" cap="rnd"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/>
            <a:srcRect l="4804" t="9238" r="49"/>
            <a:stretch>
              <a:fillRect/>
            </a:stretch>
          </p:blipFill>
          <p:spPr>
            <a:xfrm>
              <a:off x="6236818" y="1461953"/>
              <a:ext cx="2733137" cy="1528170"/>
            </a:xfrm>
            <a:prstGeom prst="rect">
              <a:avLst/>
            </a:prstGeom>
            <a:ln w="47625" cap="rnd"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20" name="图片 19" descr="12.9 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0" y="1"/>
            <a:ext cx="12343076" cy="6877095"/>
            <a:chOff x="0" y="1"/>
            <a:chExt cx="12343076" cy="6877095"/>
          </a:xfrm>
        </p:grpSpPr>
        <p:pic>
          <p:nvPicPr>
            <p:cNvPr id="3" name="图片 2" descr="蓝色的天空&#10;&#10;AI 生成的内容可能不正确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00" t="20116" r="22326" b="28410"/>
            <a:stretch>
              <a:fillRect/>
            </a:stretch>
          </p:blipFill>
          <p:spPr>
            <a:xfrm rot="16200000">
              <a:off x="2742538" y="-2742537"/>
              <a:ext cx="6858000" cy="12343075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0" y="4533900"/>
              <a:ext cx="12343076" cy="2343196"/>
            </a:xfrm>
            <a:prstGeom prst="rect">
              <a:avLst/>
            </a:prstGeom>
            <a:gradFill flip="none" rotWithShape="1">
              <a:gsLst>
                <a:gs pos="0">
                  <a:srgbClr val="56CCF2"/>
                </a:gs>
                <a:gs pos="100000">
                  <a:srgbClr val="2F80EC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60828" y="213266"/>
              <a:ext cx="39254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更多途径获取公司资讯</a:t>
              </a:r>
              <a:endParaRPr lang="zh-CN" alt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33172" y="777117"/>
              <a:ext cx="6925656" cy="4060288"/>
            </a:xfrm>
            <a:prstGeom prst="rect">
              <a:avLst/>
            </a:prstGeom>
          </p:spPr>
        </p:pic>
        <p:grpSp>
          <p:nvGrpSpPr>
            <p:cNvPr id="32" name="组合 31"/>
            <p:cNvGrpSpPr/>
            <p:nvPr/>
          </p:nvGrpSpPr>
          <p:grpSpPr>
            <a:xfrm>
              <a:off x="1114425" y="4929188"/>
              <a:ext cx="1038225" cy="1038225"/>
              <a:chOff x="1114425" y="5081588"/>
              <a:chExt cx="1038225" cy="1038225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1114425" y="5081588"/>
                <a:ext cx="1038225" cy="103822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238249" y="5205412"/>
                <a:ext cx="790575" cy="79057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3809997" y="4919933"/>
              <a:ext cx="1038225" cy="1038225"/>
              <a:chOff x="1114425" y="5081588"/>
              <a:chExt cx="1038225" cy="1038225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1114425" y="5081588"/>
                <a:ext cx="1038225" cy="103822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1238249" y="5205412"/>
                <a:ext cx="790575" cy="79057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60" name="图片 59" descr="图标&#10;&#10;AI 生成的内容可能不正确。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0636" y="5109330"/>
              <a:ext cx="695327" cy="695327"/>
            </a:xfrm>
            <a:prstGeom prst="rect">
              <a:avLst/>
            </a:prstGeom>
          </p:spPr>
        </p:pic>
        <p:sp>
          <p:nvSpPr>
            <p:cNvPr id="61" name="文本框 60"/>
            <p:cNvSpPr txBox="1"/>
            <p:nvPr/>
          </p:nvSpPr>
          <p:spPr>
            <a:xfrm>
              <a:off x="1352549" y="6057303"/>
              <a:ext cx="6762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官网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888584" y="6002007"/>
              <a:ext cx="11049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服务热线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7" name="图片 66" descr="卡通人物&#10;&#10;AI 生成的内容可能不正确。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51835" y="5195314"/>
              <a:ext cx="547157" cy="547157"/>
            </a:xfrm>
            <a:prstGeom prst="rect">
              <a:avLst/>
            </a:prstGeom>
          </p:spPr>
        </p:pic>
        <p:sp>
          <p:nvSpPr>
            <p:cNvPr id="74" name="文本框 73"/>
            <p:cNvSpPr txBox="1"/>
            <p:nvPr/>
          </p:nvSpPr>
          <p:spPr>
            <a:xfrm>
              <a:off x="6966495" y="5987860"/>
              <a:ext cx="11049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6644749" y="4929186"/>
              <a:ext cx="1038225" cy="1038225"/>
              <a:chOff x="1114425" y="5081588"/>
              <a:chExt cx="1038225" cy="1038225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1114425" y="5081588"/>
                <a:ext cx="1038225" cy="103822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1238249" y="5205412"/>
                <a:ext cx="790575" cy="79057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7" name="文本框 76"/>
            <p:cNvSpPr txBox="1"/>
            <p:nvPr/>
          </p:nvSpPr>
          <p:spPr>
            <a:xfrm>
              <a:off x="10397133" y="5954610"/>
              <a:ext cx="11049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邮箱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10108749" y="4919931"/>
              <a:ext cx="1038225" cy="1038225"/>
              <a:chOff x="1114425" y="5081588"/>
              <a:chExt cx="1038225" cy="1038225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1114425" y="5081588"/>
                <a:ext cx="1038225" cy="103822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1238249" y="5205412"/>
                <a:ext cx="790575" cy="790575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rgbClr val="56CCF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82" name="图片 81" descr="图标&#10;&#10;AI 生成的内容可能不正确。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66495" y="5195314"/>
              <a:ext cx="424210" cy="424210"/>
            </a:xfrm>
            <a:prstGeom prst="rect">
              <a:avLst/>
            </a:prstGeom>
          </p:spPr>
        </p:pic>
        <p:pic>
          <p:nvPicPr>
            <p:cNvPr id="84" name="图片 83" descr="图标&#10;&#10;AI 生成的内容可能不正确。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85577" y="5226684"/>
              <a:ext cx="515787" cy="515787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622823" y="6275487"/>
            <a:ext cx="223837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http://www.ouleok.com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28786" y="6271258"/>
            <a:ext cx="2238375" cy="307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18733331368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97550" y="6271258"/>
            <a:ext cx="3357568" cy="521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唐山市高新技术开发区京唐智慧港一期北区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114-2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827692" y="6238008"/>
            <a:ext cx="2758063" cy="306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ouleok@163.com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12.9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6535" y="172085"/>
            <a:ext cx="900000" cy="900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ADJUSTMENTS" val="6.518715"/>
  <p:tag name="TEXTSHADOWSIZE" val="100"/>
</p:tagLst>
</file>

<file path=ppt/tags/tag2.xml><?xml version="1.0" encoding="utf-8"?>
<p:tagLst xmlns:p="http://schemas.openxmlformats.org/presentationml/2006/main">
  <p:tag name="ADJUSTMENTS" val="6.518715"/>
  <p:tag name="TEXTSHADOWSIZE" val="100"/>
</p:tagLst>
</file>

<file path=ppt/tags/tag3.xml><?xml version="1.0" encoding="utf-8"?>
<p:tagLst xmlns:p="http://schemas.openxmlformats.org/presentationml/2006/main">
  <p:tag name="SHADOWSIZE" val="102"/>
</p:tagLst>
</file>

<file path=ppt/tags/tag4.xml><?xml version="1.0" encoding="utf-8"?>
<p:tagLst xmlns:p="http://schemas.openxmlformats.org/presentationml/2006/main">
  <p:tag name="ADJUSTMENTS" val="6.518715"/>
  <p:tag name="TEXTSHADOWSIZE" val="100"/>
</p:tagLst>
</file>

<file path=ppt/tags/tag5.xml><?xml version="1.0" encoding="utf-8"?>
<p:tagLst xmlns:p="http://schemas.openxmlformats.org/presentationml/2006/main">
  <p:tag name="ADJUSTMENTS" val="6.518715"/>
  <p:tag name="TEXTSHADOWSIZE" val="100"/>
</p:tagLst>
</file>

<file path=ppt/tags/tag6.xml><?xml version="1.0" encoding="utf-8"?>
<p:tagLst xmlns:p="http://schemas.openxmlformats.org/presentationml/2006/main">
  <p:tag name="SHADOWSIZE" val="102"/>
</p:tagLst>
</file>

<file path=ppt/tags/tag7.xml><?xml version="1.0" encoding="utf-8"?>
<p:tagLst xmlns:p="http://schemas.openxmlformats.org/presentationml/2006/main">
  <p:tag name="ADJUSTMENTS" val="6.518715"/>
  <p:tag name="TEXTSHADOWSIZE" val="100"/>
</p:tagLst>
</file>

<file path=ppt/tags/tag8.xml><?xml version="1.0" encoding="utf-8"?>
<p:tagLst xmlns:p="http://schemas.openxmlformats.org/presentationml/2006/main">
  <p:tag name="ADJUSTMENTS" val="6.518715"/>
  <p:tag name="TEXTSHADOWSIZE" val="100"/>
</p:tagLst>
</file>

<file path=ppt/tags/tag9.xml><?xml version="1.0" encoding="utf-8"?>
<p:tagLst xmlns:p="http://schemas.openxmlformats.org/presentationml/2006/main">
  <p:tag name="SHADOWSIZE" val="102"/>
</p:tagLst>
</file>

<file path=ppt/tags/tag10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11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12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13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14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15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16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17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18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19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20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21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22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23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24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25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26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27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28.xml><?xml version="1.0" encoding="utf-8"?>
<p:tagLst xmlns:p="http://schemas.openxmlformats.org/presentationml/2006/main">
  <p:tag name="KSO_WM_DIAGRAM_VIRTUALLY_FRAME" val="{&quot;height&quot;:540,&quot;left&quot;:0,&quot;top&quot;:0,&quot;width&quot;:971.9}"/>
</p:tagLst>
</file>

<file path=ppt/tags/tag29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30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31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32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33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34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35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36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37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38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39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40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41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42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43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44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45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46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47.xml><?xml version="1.0" encoding="utf-8"?>
<p:tagLst xmlns:p="http://schemas.openxmlformats.org/presentationml/2006/main">
  <p:tag name="KSO_WM_DIAGRAM_VIRTUALLY_FRAME" val="{&quot;height&quot;:540,&quot;left&quot;:-3.620787401574803,&quot;top&quot;:7.874015748031496e-05,&quot;width&quot;:971.8956692913385}"/>
</p:tagLst>
</file>

<file path=ppt/tags/tag48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49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50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51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52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53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54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55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56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57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58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59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60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61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62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63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64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65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66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67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ags/tag68.xml><?xml version="1.0" encoding="utf-8"?>
<p:tagLst xmlns:p="http://schemas.openxmlformats.org/presentationml/2006/main">
  <p:tag name="KSO_WM_DIAGRAM_VIRTUALLY_FRAME" val="{&quot;height&quot;:540.7096850393701,&quot;left&quot;:0,&quot;top&quot;:-0.7096062992125984,&quot;width&quot;:970.7262992125985}"/>
</p:tagLst>
</file>

<file path=ppt/theme/theme1.xml><?xml version="1.0" encoding="utf-8"?>
<a:theme xmlns:a="http://schemas.openxmlformats.org/drawingml/2006/main" name="57_Office 主题​​">
  <a:themeElements>
    <a:clrScheme name="自定义 4">
      <a:dk1>
        <a:sysClr val="windowText" lastClr="000000"/>
      </a:dk1>
      <a:lt1>
        <a:sysClr val="window" lastClr="FFFFFF"/>
      </a:lt1>
      <a:dk2>
        <a:srgbClr val="2D3847"/>
      </a:dk2>
      <a:lt2>
        <a:srgbClr val="E7E6E6"/>
      </a:lt2>
      <a:accent1>
        <a:srgbClr val="2F80ED"/>
      </a:accent1>
      <a:accent2>
        <a:srgbClr val="65CCF2"/>
      </a:accent2>
      <a:accent3>
        <a:srgbClr val="03A2FF"/>
      </a:accent3>
      <a:accent4>
        <a:srgbClr val="00063A"/>
      </a:accent4>
      <a:accent5>
        <a:srgbClr val="A5A5A5"/>
      </a:accent5>
      <a:accent6>
        <a:srgbClr val="7F7F7F"/>
      </a:accent6>
      <a:hlink>
        <a:srgbClr val="0563C1"/>
      </a:hlink>
      <a:folHlink>
        <a:srgbClr val="954F72"/>
      </a:folHlink>
    </a:clrScheme>
    <a:fontScheme name="版式库标准字体">
      <a:majorFont>
        <a:latin typeface="MiSans"/>
        <a:ea typeface="MiSans"/>
        <a:cs typeface=""/>
      </a:majorFont>
      <a:minorFont>
        <a:latin typeface="MiSans"/>
        <a:ea typeface="Mi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6895</Words>
  <Application>WPS 演示</Application>
  <PresentationFormat>宽屏</PresentationFormat>
  <Paragraphs>807</Paragraphs>
  <Slides>42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4" baseType="lpstr">
      <vt:lpstr>Arial</vt:lpstr>
      <vt:lpstr>宋体</vt:lpstr>
      <vt:lpstr>Wingdings</vt:lpstr>
      <vt:lpstr>方正大黑简体</vt:lpstr>
      <vt:lpstr>微软雅黑</vt:lpstr>
      <vt:lpstr>Montserrat Black</vt:lpstr>
      <vt:lpstr>Segoe Print</vt:lpstr>
      <vt:lpstr>Times New Roman</vt:lpstr>
      <vt:lpstr>思源宋体 CN Heavy</vt:lpstr>
      <vt:lpstr>Myanmar Text</vt:lpstr>
      <vt:lpstr>Arial Unicode MS</vt:lpstr>
      <vt:lpstr>57_Office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Lex</dc:creator>
  <cp:lastModifiedBy>欧莱克</cp:lastModifiedBy>
  <cp:revision>51</cp:revision>
  <dcterms:created xsi:type="dcterms:W3CDTF">2023-12-19T03:42:00Z</dcterms:created>
  <dcterms:modified xsi:type="dcterms:W3CDTF">2025-12-25T02:27:07Z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AFF2BCC2B0A445F4AFC09E99792771CF_13</vt:lpwstr>
  </property>
  <property fmtid="{D5CDD505-2E9C-101B-9397-08002B2CF9AE}" pid="3" name="KSOProductBuildVer">
    <vt:lpwstr>2052-12.1.0.24034</vt:lpwstr>
  </property>
</Properties>
</file>