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34"/>
  </p:handoutMasterIdLst>
  <p:sldIdLst>
    <p:sldId id="266" r:id="rId3"/>
    <p:sldId id="299" r:id="rId5"/>
    <p:sldId id="303" r:id="rId6"/>
    <p:sldId id="268" r:id="rId7"/>
    <p:sldId id="300" r:id="rId8"/>
    <p:sldId id="301" r:id="rId9"/>
    <p:sldId id="304" r:id="rId10"/>
    <p:sldId id="270" r:id="rId11"/>
    <p:sldId id="295" r:id="rId12"/>
    <p:sldId id="305" r:id="rId13"/>
    <p:sldId id="264" r:id="rId14"/>
    <p:sldId id="267" r:id="rId15"/>
    <p:sldId id="271" r:id="rId16"/>
    <p:sldId id="291" r:id="rId17"/>
    <p:sldId id="287" r:id="rId18"/>
    <p:sldId id="290" r:id="rId19"/>
    <p:sldId id="274" r:id="rId20"/>
    <p:sldId id="272" r:id="rId21"/>
    <p:sldId id="293" r:id="rId22"/>
    <p:sldId id="294" r:id="rId23"/>
    <p:sldId id="292" r:id="rId24"/>
    <p:sldId id="278" r:id="rId25"/>
    <p:sldId id="297" r:id="rId26"/>
    <p:sldId id="296" r:id="rId27"/>
    <p:sldId id="279" r:id="rId28"/>
    <p:sldId id="281" r:id="rId29"/>
    <p:sldId id="306" r:id="rId30"/>
    <p:sldId id="269" r:id="rId31"/>
    <p:sldId id="302" r:id="rId32"/>
    <p:sldId id="298" r:id="rId33"/>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BDCD"/>
    <a:srgbClr val="0D7CDD"/>
    <a:srgbClr val="D2E9FE"/>
    <a:srgbClr val="91C6F7"/>
    <a:srgbClr val="7CE9F4"/>
    <a:srgbClr val="1FD9ED"/>
    <a:srgbClr val="79BBF7"/>
    <a:srgbClr val="86EBF6"/>
    <a:srgbClr val="EFF7FF"/>
    <a:srgbClr val="228F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3813" autoAdjust="0"/>
  </p:normalViewPr>
  <p:slideViewPr>
    <p:cSldViewPr snapToGrid="0">
      <p:cViewPr>
        <p:scale>
          <a:sx n="60" d="100"/>
          <a:sy n="60" d="100"/>
        </p:scale>
        <p:origin x="902" y="70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7" Type="http://schemas.openxmlformats.org/officeDocument/2006/relationships/tableStyles" Target="tableStyles.xml"/><Relationship Id="rId36" Type="http://schemas.openxmlformats.org/officeDocument/2006/relationships/viewProps" Target="viewProps.xml"/><Relationship Id="rId35" Type="http://schemas.openxmlformats.org/officeDocument/2006/relationships/presProps" Target="presProps.xml"/><Relationship Id="rId34" Type="http://schemas.openxmlformats.org/officeDocument/2006/relationships/handoutMaster" Target="handoutMasters/handoutMaster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8B4AA23-BDF0-4177-92E0-00BB77718AF7}"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6191DCE-4988-4C67-ADF9-933B73E4FF04}"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46191DCE-4988-4C67-ADF9-933B73E4FF04}"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zh-CN" altLang="en-US"/>
          </a:p>
        </p:txBody>
      </p:sp>
      <p:sp>
        <p:nvSpPr>
          <p:cNvPr id="4" name="日期占位符 3"/>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fld id="{CB542B33-DD41-4E2C-B72F-2089B7019BC7}"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4B424704-BAB6-4C51-A512-AE6526278187}"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CB542B33-DD41-4E2C-B72F-2089B7019BC7}"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B424704-BAB6-4C51-A512-AE6526278187}"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7.xml"/><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4.png"/><Relationship Id="rId1"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5.pn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3.xml"/><Relationship Id="rId8" Type="http://schemas.openxmlformats.org/officeDocument/2006/relationships/slideLayout" Target="../slideLayouts/slideLayout7.xml"/><Relationship Id="rId7" Type="http://schemas.openxmlformats.org/officeDocument/2006/relationships/image" Target="../media/image6.png"/><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image" Target="../media/image6.png"/><Relationship Id="rId2" Type="http://schemas.openxmlformats.org/officeDocument/2006/relationships/image" Target="../media/image13.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5.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20.jpeg"/><Relationship Id="rId7" Type="http://schemas.openxmlformats.org/officeDocument/2006/relationships/image" Target="../media/image19.png"/><Relationship Id="rId6" Type="http://schemas.openxmlformats.org/officeDocument/2006/relationships/image" Target="../media/image18.jpeg"/><Relationship Id="rId5" Type="http://schemas.openxmlformats.org/officeDocument/2006/relationships/image" Target="../media/image17.png"/><Relationship Id="rId4" Type="http://schemas.openxmlformats.org/officeDocument/2006/relationships/image" Target="../media/image16.png"/><Relationship Id="rId3" Type="http://schemas.openxmlformats.org/officeDocument/2006/relationships/image" Target="../media/image15.png"/><Relationship Id="rId2" Type="http://schemas.openxmlformats.org/officeDocument/2006/relationships/image" Target="../media/image6.png"/><Relationship Id="rId10" Type="http://schemas.openxmlformats.org/officeDocument/2006/relationships/notesSlide" Target="../notesSlides/notesSlide6.xml"/><Relationship Id="rId1" Type="http://schemas.openxmlformats.org/officeDocument/2006/relationships/image" Target="../media/image7.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9" Type="http://schemas.openxmlformats.org/officeDocument/2006/relationships/image" Target="../media/image29.png"/><Relationship Id="rId8" Type="http://schemas.openxmlformats.org/officeDocument/2006/relationships/image" Target="../media/image28.png"/><Relationship Id="rId7" Type="http://schemas.openxmlformats.org/officeDocument/2006/relationships/image" Target="../media/image27.jpeg"/><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 Id="rId3" Type="http://schemas.openxmlformats.org/officeDocument/2006/relationships/image" Target="../media/image23.png"/><Relationship Id="rId2" Type="http://schemas.openxmlformats.org/officeDocument/2006/relationships/image" Target="../media/image22.png"/><Relationship Id="rId13" Type="http://schemas.openxmlformats.org/officeDocument/2006/relationships/slideLayout" Target="../slideLayouts/slideLayout7.xml"/><Relationship Id="rId12" Type="http://schemas.openxmlformats.org/officeDocument/2006/relationships/image" Target="../media/image32.png"/><Relationship Id="rId11" Type="http://schemas.openxmlformats.org/officeDocument/2006/relationships/image" Target="../media/image31.png"/><Relationship Id="rId10" Type="http://schemas.openxmlformats.org/officeDocument/2006/relationships/image" Target="../media/image30.png"/><Relationship Id="rId1" Type="http://schemas.openxmlformats.org/officeDocument/2006/relationships/image" Target="../media/image21.png"/></Relationships>
</file>

<file path=ppt/slides/_rels/slide12.xml.rels><?xml version="1.0" encoding="UTF-8" standalone="yes"?>
<Relationships xmlns="http://schemas.openxmlformats.org/package/2006/relationships"><Relationship Id="rId4" Type="http://schemas.openxmlformats.org/officeDocument/2006/relationships/notesSlide" Target="../notesSlides/notesSlide7.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7.png"/></Relationships>
</file>

<file path=ppt/slides/_rels/slide13.xml.rels><?xml version="1.0" encoding="UTF-8" standalone="yes"?>
<Relationships xmlns="http://schemas.openxmlformats.org/package/2006/relationships"><Relationship Id="rId9" Type="http://schemas.openxmlformats.org/officeDocument/2006/relationships/image" Target="../media/image40.png"/><Relationship Id="rId8" Type="http://schemas.openxmlformats.org/officeDocument/2006/relationships/image" Target="../media/image39.png"/><Relationship Id="rId7" Type="http://schemas.openxmlformats.org/officeDocument/2006/relationships/image" Target="../media/image38.png"/><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 Id="rId30" Type="http://schemas.openxmlformats.org/officeDocument/2006/relationships/notesSlide" Target="../notesSlides/notesSlide8.xml"/><Relationship Id="rId3" Type="http://schemas.openxmlformats.org/officeDocument/2006/relationships/image" Target="../media/image34.png"/><Relationship Id="rId29" Type="http://schemas.openxmlformats.org/officeDocument/2006/relationships/slideLayout" Target="../slideLayouts/slideLayout7.xml"/><Relationship Id="rId28" Type="http://schemas.openxmlformats.org/officeDocument/2006/relationships/image" Target="../media/image6.png"/><Relationship Id="rId27" Type="http://schemas.openxmlformats.org/officeDocument/2006/relationships/image" Target="../media/image57.png"/><Relationship Id="rId26" Type="http://schemas.openxmlformats.org/officeDocument/2006/relationships/image" Target="../media/image56.png"/><Relationship Id="rId25" Type="http://schemas.openxmlformats.org/officeDocument/2006/relationships/image" Target="../media/image28.png"/><Relationship Id="rId24" Type="http://schemas.openxmlformats.org/officeDocument/2006/relationships/image" Target="../media/image55.jpeg"/><Relationship Id="rId23" Type="http://schemas.openxmlformats.org/officeDocument/2006/relationships/image" Target="../media/image54.png"/><Relationship Id="rId22" Type="http://schemas.openxmlformats.org/officeDocument/2006/relationships/image" Target="../media/image53.png"/><Relationship Id="rId21" Type="http://schemas.openxmlformats.org/officeDocument/2006/relationships/image" Target="../media/image52.png"/><Relationship Id="rId20" Type="http://schemas.openxmlformats.org/officeDocument/2006/relationships/image" Target="../media/image51.png"/><Relationship Id="rId2" Type="http://schemas.openxmlformats.org/officeDocument/2006/relationships/image" Target="../media/image33.png"/><Relationship Id="rId19" Type="http://schemas.openxmlformats.org/officeDocument/2006/relationships/image" Target="../media/image50.png"/><Relationship Id="rId18" Type="http://schemas.openxmlformats.org/officeDocument/2006/relationships/image" Target="../media/image49.png"/><Relationship Id="rId17" Type="http://schemas.openxmlformats.org/officeDocument/2006/relationships/image" Target="../media/image48.png"/><Relationship Id="rId16" Type="http://schemas.openxmlformats.org/officeDocument/2006/relationships/image" Target="../media/image47.png"/><Relationship Id="rId15" Type="http://schemas.openxmlformats.org/officeDocument/2006/relationships/image" Target="../media/image46.jpeg"/><Relationship Id="rId14" Type="http://schemas.openxmlformats.org/officeDocument/2006/relationships/image" Target="../media/image45.png"/><Relationship Id="rId13" Type="http://schemas.openxmlformats.org/officeDocument/2006/relationships/image" Target="../media/image44.jpeg"/><Relationship Id="rId12" Type="http://schemas.openxmlformats.org/officeDocument/2006/relationships/image" Target="../media/image43.png"/><Relationship Id="rId11" Type="http://schemas.openxmlformats.org/officeDocument/2006/relationships/image" Target="../media/image42.png"/><Relationship Id="rId10" Type="http://schemas.openxmlformats.org/officeDocument/2006/relationships/image" Target="../media/image41.pn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9" Type="http://schemas.openxmlformats.org/officeDocument/2006/relationships/image" Target="../media/image63.png"/><Relationship Id="rId8" Type="http://schemas.openxmlformats.org/officeDocument/2006/relationships/image" Target="../media/image62.png"/><Relationship Id="rId7" Type="http://schemas.openxmlformats.org/officeDocument/2006/relationships/image" Target="../media/image61.png"/><Relationship Id="rId6" Type="http://schemas.openxmlformats.org/officeDocument/2006/relationships/image" Target="../media/image60.png"/><Relationship Id="rId5" Type="http://schemas.openxmlformats.org/officeDocument/2006/relationships/image" Target="../media/image51.png"/><Relationship Id="rId4" Type="http://schemas.openxmlformats.org/officeDocument/2006/relationships/image" Target="../media/image34.png"/><Relationship Id="rId3" Type="http://schemas.openxmlformats.org/officeDocument/2006/relationships/image" Target="../media/image59.png"/><Relationship Id="rId21" Type="http://schemas.openxmlformats.org/officeDocument/2006/relationships/notesSlide" Target="../notesSlides/notesSlide9.xml"/><Relationship Id="rId20" Type="http://schemas.openxmlformats.org/officeDocument/2006/relationships/slideLayout" Target="../slideLayouts/slideLayout7.xml"/><Relationship Id="rId2" Type="http://schemas.openxmlformats.org/officeDocument/2006/relationships/image" Target="../media/image58.png"/><Relationship Id="rId19" Type="http://schemas.openxmlformats.org/officeDocument/2006/relationships/image" Target="../media/image72.jpeg"/><Relationship Id="rId18" Type="http://schemas.openxmlformats.org/officeDocument/2006/relationships/image" Target="../media/image71.png"/><Relationship Id="rId17" Type="http://schemas.openxmlformats.org/officeDocument/2006/relationships/image" Target="../media/image6.png"/><Relationship Id="rId16" Type="http://schemas.openxmlformats.org/officeDocument/2006/relationships/image" Target="../media/image70.png"/><Relationship Id="rId15" Type="http://schemas.openxmlformats.org/officeDocument/2006/relationships/image" Target="../media/image69.png"/><Relationship Id="rId14" Type="http://schemas.openxmlformats.org/officeDocument/2006/relationships/image" Target="../media/image68.png"/><Relationship Id="rId13" Type="http://schemas.openxmlformats.org/officeDocument/2006/relationships/image" Target="../media/image67.png"/><Relationship Id="rId12" Type="http://schemas.openxmlformats.org/officeDocument/2006/relationships/image" Target="../media/image66.png"/><Relationship Id="rId11" Type="http://schemas.openxmlformats.org/officeDocument/2006/relationships/image" Target="../media/image65.png"/><Relationship Id="rId10" Type="http://schemas.openxmlformats.org/officeDocument/2006/relationships/image" Target="../media/image64.png"/><Relationship Id="rId1" Type="http://schemas.openxmlformats.org/officeDocument/2006/relationships/image" Target="../media/image7.png"/></Relationships>
</file>

<file path=ppt/slides/_rels/slide15.xml.rels><?xml version="1.0" encoding="UTF-8" standalone="yes"?>
<Relationships xmlns="http://schemas.openxmlformats.org/package/2006/relationships"><Relationship Id="rId9" Type="http://schemas.openxmlformats.org/officeDocument/2006/relationships/image" Target="../media/image80.png"/><Relationship Id="rId8" Type="http://schemas.openxmlformats.org/officeDocument/2006/relationships/image" Target="../media/image79.png"/><Relationship Id="rId7" Type="http://schemas.openxmlformats.org/officeDocument/2006/relationships/image" Target="../media/image78.png"/><Relationship Id="rId6" Type="http://schemas.openxmlformats.org/officeDocument/2006/relationships/image" Target="../media/image77.png"/><Relationship Id="rId5" Type="http://schemas.openxmlformats.org/officeDocument/2006/relationships/image" Target="../media/image76.png"/><Relationship Id="rId4" Type="http://schemas.openxmlformats.org/officeDocument/2006/relationships/image" Target="../media/image75.png"/><Relationship Id="rId3" Type="http://schemas.openxmlformats.org/officeDocument/2006/relationships/image" Target="../media/image74.png"/><Relationship Id="rId2" Type="http://schemas.openxmlformats.org/officeDocument/2006/relationships/image" Target="../media/image73.png"/><Relationship Id="rId18" Type="http://schemas.openxmlformats.org/officeDocument/2006/relationships/notesSlide" Target="../notesSlides/notesSlide10.xml"/><Relationship Id="rId17" Type="http://schemas.openxmlformats.org/officeDocument/2006/relationships/slideLayout" Target="../slideLayouts/slideLayout7.xml"/><Relationship Id="rId16" Type="http://schemas.openxmlformats.org/officeDocument/2006/relationships/image" Target="../media/image6.png"/><Relationship Id="rId15" Type="http://schemas.openxmlformats.org/officeDocument/2006/relationships/image" Target="../media/image85.png"/><Relationship Id="rId14" Type="http://schemas.openxmlformats.org/officeDocument/2006/relationships/tags" Target="../tags/tag1.xml"/><Relationship Id="rId13" Type="http://schemas.openxmlformats.org/officeDocument/2006/relationships/image" Target="../media/image84.png"/><Relationship Id="rId12" Type="http://schemas.openxmlformats.org/officeDocument/2006/relationships/image" Target="../media/image83.png"/><Relationship Id="rId11" Type="http://schemas.openxmlformats.org/officeDocument/2006/relationships/image" Target="../media/image82.png"/><Relationship Id="rId10" Type="http://schemas.openxmlformats.org/officeDocument/2006/relationships/image" Target="../media/image81.png"/><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9" Type="http://schemas.openxmlformats.org/officeDocument/2006/relationships/tags" Target="../tags/tag2.xml"/><Relationship Id="rId8" Type="http://schemas.openxmlformats.org/officeDocument/2006/relationships/image" Target="../media/image92.png"/><Relationship Id="rId7" Type="http://schemas.openxmlformats.org/officeDocument/2006/relationships/image" Target="../media/image91.png"/><Relationship Id="rId6" Type="http://schemas.openxmlformats.org/officeDocument/2006/relationships/image" Target="../media/image90.png"/><Relationship Id="rId5" Type="http://schemas.openxmlformats.org/officeDocument/2006/relationships/image" Target="../media/image89.png"/><Relationship Id="rId4" Type="http://schemas.openxmlformats.org/officeDocument/2006/relationships/image" Target="../media/image88.png"/><Relationship Id="rId3" Type="http://schemas.openxmlformats.org/officeDocument/2006/relationships/image" Target="../media/image87.png"/><Relationship Id="rId2" Type="http://schemas.openxmlformats.org/officeDocument/2006/relationships/image" Target="../media/image86.png"/><Relationship Id="rId13" Type="http://schemas.openxmlformats.org/officeDocument/2006/relationships/notesSlide" Target="../notesSlides/notesSlide11.xml"/><Relationship Id="rId12" Type="http://schemas.openxmlformats.org/officeDocument/2006/relationships/slideLayout" Target="../slideLayouts/slideLayout7.xml"/><Relationship Id="rId11" Type="http://schemas.openxmlformats.org/officeDocument/2006/relationships/image" Target="../media/image6.png"/><Relationship Id="rId10" Type="http://schemas.openxmlformats.org/officeDocument/2006/relationships/image" Target="../media/image85.png"/><Relationship Id="rId1" Type="http://schemas.openxmlformats.org/officeDocument/2006/relationships/image" Target="../media/image7.png"/></Relationships>
</file>

<file path=ppt/slides/_rels/slide17.xml.rels><?xml version="1.0" encoding="UTF-8" standalone="yes"?>
<Relationships xmlns="http://schemas.openxmlformats.org/package/2006/relationships"><Relationship Id="rId9" Type="http://schemas.openxmlformats.org/officeDocument/2006/relationships/image" Target="../media/image100.png"/><Relationship Id="rId8" Type="http://schemas.openxmlformats.org/officeDocument/2006/relationships/image" Target="../media/image99.png"/><Relationship Id="rId7" Type="http://schemas.openxmlformats.org/officeDocument/2006/relationships/image" Target="../media/image98.png"/><Relationship Id="rId6" Type="http://schemas.openxmlformats.org/officeDocument/2006/relationships/image" Target="../media/image97.png"/><Relationship Id="rId5" Type="http://schemas.openxmlformats.org/officeDocument/2006/relationships/image" Target="../media/image96.png"/><Relationship Id="rId4" Type="http://schemas.openxmlformats.org/officeDocument/2006/relationships/image" Target="../media/image95.png"/><Relationship Id="rId3" Type="http://schemas.openxmlformats.org/officeDocument/2006/relationships/image" Target="../media/image94.png"/><Relationship Id="rId21" Type="http://schemas.openxmlformats.org/officeDocument/2006/relationships/notesSlide" Target="../notesSlides/notesSlide12.xml"/><Relationship Id="rId20" Type="http://schemas.openxmlformats.org/officeDocument/2006/relationships/slideLayout" Target="../slideLayouts/slideLayout7.xml"/><Relationship Id="rId2" Type="http://schemas.openxmlformats.org/officeDocument/2006/relationships/image" Target="../media/image93.png"/><Relationship Id="rId19" Type="http://schemas.openxmlformats.org/officeDocument/2006/relationships/image" Target="../media/image6.png"/><Relationship Id="rId18" Type="http://schemas.openxmlformats.org/officeDocument/2006/relationships/image" Target="../media/image109.png"/><Relationship Id="rId17" Type="http://schemas.openxmlformats.org/officeDocument/2006/relationships/image" Target="../media/image108.png"/><Relationship Id="rId16" Type="http://schemas.openxmlformats.org/officeDocument/2006/relationships/image" Target="../media/image107.png"/><Relationship Id="rId15" Type="http://schemas.openxmlformats.org/officeDocument/2006/relationships/image" Target="../media/image106.png"/><Relationship Id="rId14" Type="http://schemas.openxmlformats.org/officeDocument/2006/relationships/image" Target="../media/image105.png"/><Relationship Id="rId13" Type="http://schemas.openxmlformats.org/officeDocument/2006/relationships/image" Target="../media/image104.png"/><Relationship Id="rId12" Type="http://schemas.openxmlformats.org/officeDocument/2006/relationships/image" Target="../media/image103.png"/><Relationship Id="rId11" Type="http://schemas.openxmlformats.org/officeDocument/2006/relationships/image" Target="../media/image102.png"/><Relationship Id="rId10" Type="http://schemas.openxmlformats.org/officeDocument/2006/relationships/image" Target="../media/image101.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9" Type="http://schemas.openxmlformats.org/officeDocument/2006/relationships/image" Target="../media/image117.png"/><Relationship Id="rId8" Type="http://schemas.openxmlformats.org/officeDocument/2006/relationships/image" Target="../media/image116.png"/><Relationship Id="rId7" Type="http://schemas.openxmlformats.org/officeDocument/2006/relationships/image" Target="../media/image115.jpeg"/><Relationship Id="rId6" Type="http://schemas.openxmlformats.org/officeDocument/2006/relationships/image" Target="../media/image114.png"/><Relationship Id="rId5" Type="http://schemas.openxmlformats.org/officeDocument/2006/relationships/image" Target="../media/image113.png"/><Relationship Id="rId4" Type="http://schemas.openxmlformats.org/officeDocument/2006/relationships/image" Target="../media/image112.png"/><Relationship Id="rId3" Type="http://schemas.openxmlformats.org/officeDocument/2006/relationships/image" Target="../media/image111.png"/><Relationship Id="rId23" Type="http://schemas.openxmlformats.org/officeDocument/2006/relationships/slideLayout" Target="../slideLayouts/slideLayout7.xml"/><Relationship Id="rId22" Type="http://schemas.openxmlformats.org/officeDocument/2006/relationships/image" Target="../media/image28.png"/><Relationship Id="rId21" Type="http://schemas.openxmlformats.org/officeDocument/2006/relationships/image" Target="../media/image32.png"/><Relationship Id="rId20" Type="http://schemas.openxmlformats.org/officeDocument/2006/relationships/image" Target="../media/image31.png"/><Relationship Id="rId2" Type="http://schemas.openxmlformats.org/officeDocument/2006/relationships/image" Target="../media/image110.jpeg"/><Relationship Id="rId19" Type="http://schemas.openxmlformats.org/officeDocument/2006/relationships/image" Target="../media/image27.jpeg"/><Relationship Id="rId18" Type="http://schemas.openxmlformats.org/officeDocument/2006/relationships/image" Target="../media/image26.png"/><Relationship Id="rId17" Type="http://schemas.openxmlformats.org/officeDocument/2006/relationships/image" Target="../media/image25.png"/><Relationship Id="rId16" Type="http://schemas.openxmlformats.org/officeDocument/2006/relationships/image" Target="../media/image24.png"/><Relationship Id="rId15" Type="http://schemas.openxmlformats.org/officeDocument/2006/relationships/image" Target="../media/image23.png"/><Relationship Id="rId14" Type="http://schemas.openxmlformats.org/officeDocument/2006/relationships/image" Target="../media/image22.png"/><Relationship Id="rId13" Type="http://schemas.openxmlformats.org/officeDocument/2006/relationships/image" Target="../media/image121.png"/><Relationship Id="rId12" Type="http://schemas.openxmlformats.org/officeDocument/2006/relationships/image" Target="../media/image120.png"/><Relationship Id="rId11" Type="http://schemas.openxmlformats.org/officeDocument/2006/relationships/image" Target="../media/image119.png"/><Relationship Id="rId10" Type="http://schemas.openxmlformats.org/officeDocument/2006/relationships/image" Target="../media/image118.png"/><Relationship Id="rId1" Type="http://schemas.openxmlformats.org/officeDocument/2006/relationships/image" Target="../media/image7.png"/></Relationships>
</file>

<file path=ppt/slides/_rels/slide19.xml.rels><?xml version="1.0" encoding="UTF-8" standalone="yes"?>
<Relationships xmlns="http://schemas.openxmlformats.org/package/2006/relationships"><Relationship Id="rId9" Type="http://schemas.openxmlformats.org/officeDocument/2006/relationships/image" Target="../media/image130.png"/><Relationship Id="rId8" Type="http://schemas.openxmlformats.org/officeDocument/2006/relationships/image" Target="../media/image129.png"/><Relationship Id="rId7" Type="http://schemas.openxmlformats.org/officeDocument/2006/relationships/image" Target="../media/image128.png"/><Relationship Id="rId6" Type="http://schemas.openxmlformats.org/officeDocument/2006/relationships/image" Target="../media/image127.png"/><Relationship Id="rId5" Type="http://schemas.openxmlformats.org/officeDocument/2006/relationships/image" Target="../media/image126.png"/><Relationship Id="rId4" Type="http://schemas.openxmlformats.org/officeDocument/2006/relationships/image" Target="../media/image125.png"/><Relationship Id="rId3" Type="http://schemas.openxmlformats.org/officeDocument/2006/relationships/image" Target="../media/image124.png"/><Relationship Id="rId24" Type="http://schemas.openxmlformats.org/officeDocument/2006/relationships/notesSlide" Target="../notesSlides/notesSlide13.xml"/><Relationship Id="rId23" Type="http://schemas.openxmlformats.org/officeDocument/2006/relationships/slideLayout" Target="../slideLayouts/slideLayout7.xml"/><Relationship Id="rId22" Type="http://schemas.openxmlformats.org/officeDocument/2006/relationships/image" Target="../media/image6.png"/><Relationship Id="rId21" Type="http://schemas.openxmlformats.org/officeDocument/2006/relationships/tags" Target="../tags/tag4.xml"/><Relationship Id="rId20" Type="http://schemas.openxmlformats.org/officeDocument/2006/relationships/image" Target="../media/image85.png"/><Relationship Id="rId2" Type="http://schemas.openxmlformats.org/officeDocument/2006/relationships/image" Target="../media/image123.png"/><Relationship Id="rId19" Type="http://schemas.openxmlformats.org/officeDocument/2006/relationships/tags" Target="../tags/tag3.xml"/><Relationship Id="rId18" Type="http://schemas.openxmlformats.org/officeDocument/2006/relationships/image" Target="../media/image139.png"/><Relationship Id="rId17" Type="http://schemas.openxmlformats.org/officeDocument/2006/relationships/image" Target="../media/image138.png"/><Relationship Id="rId16" Type="http://schemas.openxmlformats.org/officeDocument/2006/relationships/image" Target="../media/image137.png"/><Relationship Id="rId15" Type="http://schemas.openxmlformats.org/officeDocument/2006/relationships/image" Target="../media/image136.png"/><Relationship Id="rId14" Type="http://schemas.openxmlformats.org/officeDocument/2006/relationships/image" Target="../media/image135.png"/><Relationship Id="rId13" Type="http://schemas.openxmlformats.org/officeDocument/2006/relationships/image" Target="../media/image134.png"/><Relationship Id="rId12" Type="http://schemas.openxmlformats.org/officeDocument/2006/relationships/image" Target="../media/image133.png"/><Relationship Id="rId11" Type="http://schemas.openxmlformats.org/officeDocument/2006/relationships/image" Target="../media/image132.png"/><Relationship Id="rId10" Type="http://schemas.openxmlformats.org/officeDocument/2006/relationships/image" Target="../media/image131.png"/><Relationship Id="rId1" Type="http://schemas.openxmlformats.org/officeDocument/2006/relationships/image" Target="../media/image122.png"/></Relationships>
</file>

<file path=ppt/slides/_rels/slide20.xml.rels><?xml version="1.0" encoding="UTF-8" standalone="yes"?>
<Relationships xmlns="http://schemas.openxmlformats.org/package/2006/relationships"><Relationship Id="rId9" Type="http://schemas.openxmlformats.org/officeDocument/2006/relationships/image" Target="../media/image146.png"/><Relationship Id="rId8" Type="http://schemas.openxmlformats.org/officeDocument/2006/relationships/image" Target="../media/image145.png"/><Relationship Id="rId7" Type="http://schemas.openxmlformats.org/officeDocument/2006/relationships/image" Target="../media/image144.png"/><Relationship Id="rId6" Type="http://schemas.openxmlformats.org/officeDocument/2006/relationships/image" Target="../media/image143.png"/><Relationship Id="rId5" Type="http://schemas.openxmlformats.org/officeDocument/2006/relationships/image" Target="../media/image38.png"/><Relationship Id="rId4" Type="http://schemas.openxmlformats.org/officeDocument/2006/relationships/image" Target="../media/image142.png"/><Relationship Id="rId3" Type="http://schemas.openxmlformats.org/officeDocument/2006/relationships/image" Target="../media/image141.jpeg"/><Relationship Id="rId2" Type="http://schemas.openxmlformats.org/officeDocument/2006/relationships/image" Target="../media/image140.png"/><Relationship Id="rId15" Type="http://schemas.openxmlformats.org/officeDocument/2006/relationships/notesSlide" Target="../notesSlides/notesSlide14.xml"/><Relationship Id="rId14" Type="http://schemas.openxmlformats.org/officeDocument/2006/relationships/slideLayout" Target="../slideLayouts/slideLayout7.xml"/><Relationship Id="rId13" Type="http://schemas.openxmlformats.org/officeDocument/2006/relationships/image" Target="../media/image6.png"/><Relationship Id="rId12" Type="http://schemas.openxmlformats.org/officeDocument/2006/relationships/image" Target="../media/image149.png"/><Relationship Id="rId11" Type="http://schemas.openxmlformats.org/officeDocument/2006/relationships/image" Target="../media/image148.png"/><Relationship Id="rId10" Type="http://schemas.openxmlformats.org/officeDocument/2006/relationships/image" Target="../media/image147.png"/><Relationship Id="rId1" Type="http://schemas.openxmlformats.org/officeDocument/2006/relationships/image" Target="../media/image7.png"/></Relationships>
</file>

<file path=ppt/slides/_rels/slide21.xml.rels><?xml version="1.0" encoding="UTF-8" standalone="yes"?>
<Relationships xmlns="http://schemas.openxmlformats.org/package/2006/relationships"><Relationship Id="rId9" Type="http://schemas.openxmlformats.org/officeDocument/2006/relationships/image" Target="../media/image157.png"/><Relationship Id="rId8" Type="http://schemas.openxmlformats.org/officeDocument/2006/relationships/image" Target="../media/image156.png"/><Relationship Id="rId7" Type="http://schemas.openxmlformats.org/officeDocument/2006/relationships/image" Target="../media/image155.png"/><Relationship Id="rId6" Type="http://schemas.openxmlformats.org/officeDocument/2006/relationships/image" Target="../media/image154.png"/><Relationship Id="rId5" Type="http://schemas.openxmlformats.org/officeDocument/2006/relationships/image" Target="../media/image153.png"/><Relationship Id="rId4" Type="http://schemas.openxmlformats.org/officeDocument/2006/relationships/image" Target="../media/image152.png"/><Relationship Id="rId3" Type="http://schemas.openxmlformats.org/officeDocument/2006/relationships/image" Target="../media/image151.png"/><Relationship Id="rId22" Type="http://schemas.openxmlformats.org/officeDocument/2006/relationships/notesSlide" Target="../notesSlides/notesSlide15.xml"/><Relationship Id="rId21" Type="http://schemas.openxmlformats.org/officeDocument/2006/relationships/slideLayout" Target="../slideLayouts/slideLayout7.xml"/><Relationship Id="rId20" Type="http://schemas.openxmlformats.org/officeDocument/2006/relationships/image" Target="../media/image6.png"/><Relationship Id="rId2" Type="http://schemas.openxmlformats.org/officeDocument/2006/relationships/image" Target="../media/image150.png"/><Relationship Id="rId19" Type="http://schemas.openxmlformats.org/officeDocument/2006/relationships/image" Target="../media/image165.png"/><Relationship Id="rId18" Type="http://schemas.openxmlformats.org/officeDocument/2006/relationships/image" Target="../media/image85.png"/><Relationship Id="rId17" Type="http://schemas.openxmlformats.org/officeDocument/2006/relationships/tags" Target="../tags/tag5.xml"/><Relationship Id="rId16" Type="http://schemas.openxmlformats.org/officeDocument/2006/relationships/image" Target="../media/image164.png"/><Relationship Id="rId15" Type="http://schemas.openxmlformats.org/officeDocument/2006/relationships/image" Target="../media/image163.png"/><Relationship Id="rId14" Type="http://schemas.openxmlformats.org/officeDocument/2006/relationships/image" Target="../media/image162.png"/><Relationship Id="rId13" Type="http://schemas.openxmlformats.org/officeDocument/2006/relationships/image" Target="../media/image161.png"/><Relationship Id="rId12" Type="http://schemas.openxmlformats.org/officeDocument/2006/relationships/image" Target="../media/image160.png"/><Relationship Id="rId11" Type="http://schemas.openxmlformats.org/officeDocument/2006/relationships/image" Target="../media/image159.png"/><Relationship Id="rId10" Type="http://schemas.openxmlformats.org/officeDocument/2006/relationships/image" Target="../media/image158.jpeg"/><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9" Type="http://schemas.openxmlformats.org/officeDocument/2006/relationships/image" Target="../media/image172.png"/><Relationship Id="rId8" Type="http://schemas.openxmlformats.org/officeDocument/2006/relationships/tags" Target="../tags/tag6.xml"/><Relationship Id="rId7" Type="http://schemas.openxmlformats.org/officeDocument/2006/relationships/image" Target="../media/image171.png"/><Relationship Id="rId6" Type="http://schemas.openxmlformats.org/officeDocument/2006/relationships/image" Target="../media/image170.png"/><Relationship Id="rId5" Type="http://schemas.openxmlformats.org/officeDocument/2006/relationships/image" Target="../media/image169.png"/><Relationship Id="rId49" Type="http://schemas.openxmlformats.org/officeDocument/2006/relationships/notesSlide" Target="../notesSlides/notesSlide16.xml"/><Relationship Id="rId48" Type="http://schemas.openxmlformats.org/officeDocument/2006/relationships/slideLayout" Target="../slideLayouts/slideLayout7.xml"/><Relationship Id="rId47" Type="http://schemas.openxmlformats.org/officeDocument/2006/relationships/image" Target="../media/image6.png"/><Relationship Id="rId46" Type="http://schemas.openxmlformats.org/officeDocument/2006/relationships/image" Target="../media/image185.png"/><Relationship Id="rId45" Type="http://schemas.openxmlformats.org/officeDocument/2006/relationships/image" Target="../media/image184.png"/><Relationship Id="rId44" Type="http://schemas.openxmlformats.org/officeDocument/2006/relationships/image" Target="../media/image183.png"/><Relationship Id="rId43" Type="http://schemas.openxmlformats.org/officeDocument/2006/relationships/image" Target="../media/image182.png"/><Relationship Id="rId42" Type="http://schemas.openxmlformats.org/officeDocument/2006/relationships/tags" Target="../tags/tag30.xml"/><Relationship Id="rId41" Type="http://schemas.openxmlformats.org/officeDocument/2006/relationships/tags" Target="../tags/tag29.xml"/><Relationship Id="rId40" Type="http://schemas.openxmlformats.org/officeDocument/2006/relationships/tags" Target="../tags/tag28.xml"/><Relationship Id="rId4" Type="http://schemas.openxmlformats.org/officeDocument/2006/relationships/image" Target="../media/image168.png"/><Relationship Id="rId39" Type="http://schemas.openxmlformats.org/officeDocument/2006/relationships/tags" Target="../tags/tag27.xml"/><Relationship Id="rId38" Type="http://schemas.openxmlformats.org/officeDocument/2006/relationships/tags" Target="../tags/tag26.xml"/><Relationship Id="rId37" Type="http://schemas.openxmlformats.org/officeDocument/2006/relationships/tags" Target="../tags/tag25.xml"/><Relationship Id="rId36" Type="http://schemas.openxmlformats.org/officeDocument/2006/relationships/tags" Target="../tags/tag24.xml"/><Relationship Id="rId35" Type="http://schemas.openxmlformats.org/officeDocument/2006/relationships/tags" Target="../tags/tag23.xml"/><Relationship Id="rId34" Type="http://schemas.openxmlformats.org/officeDocument/2006/relationships/tags" Target="../tags/tag22.xml"/><Relationship Id="rId33" Type="http://schemas.openxmlformats.org/officeDocument/2006/relationships/tags" Target="../tags/tag21.xml"/><Relationship Id="rId32" Type="http://schemas.openxmlformats.org/officeDocument/2006/relationships/tags" Target="../tags/tag20.xml"/><Relationship Id="rId31" Type="http://schemas.openxmlformats.org/officeDocument/2006/relationships/tags" Target="../tags/tag19.xml"/><Relationship Id="rId30" Type="http://schemas.openxmlformats.org/officeDocument/2006/relationships/tags" Target="../tags/tag18.xml"/><Relationship Id="rId3" Type="http://schemas.openxmlformats.org/officeDocument/2006/relationships/image" Target="../media/image167.png"/><Relationship Id="rId29" Type="http://schemas.openxmlformats.org/officeDocument/2006/relationships/tags" Target="../tags/tag17.xml"/><Relationship Id="rId28" Type="http://schemas.openxmlformats.org/officeDocument/2006/relationships/tags" Target="../tags/tag16.xml"/><Relationship Id="rId27" Type="http://schemas.openxmlformats.org/officeDocument/2006/relationships/tags" Target="../tags/tag15.xml"/><Relationship Id="rId26" Type="http://schemas.openxmlformats.org/officeDocument/2006/relationships/tags" Target="../tags/tag14.xml"/><Relationship Id="rId25" Type="http://schemas.openxmlformats.org/officeDocument/2006/relationships/tags" Target="../tags/tag13.xml"/><Relationship Id="rId24" Type="http://schemas.openxmlformats.org/officeDocument/2006/relationships/tags" Target="../tags/tag12.xml"/><Relationship Id="rId23" Type="http://schemas.openxmlformats.org/officeDocument/2006/relationships/tags" Target="../tags/tag11.xml"/><Relationship Id="rId22" Type="http://schemas.openxmlformats.org/officeDocument/2006/relationships/tags" Target="../tags/tag10.xml"/><Relationship Id="rId21" Type="http://schemas.openxmlformats.org/officeDocument/2006/relationships/tags" Target="../tags/tag9.xml"/><Relationship Id="rId20" Type="http://schemas.openxmlformats.org/officeDocument/2006/relationships/tags" Target="../tags/tag8.xml"/><Relationship Id="rId2" Type="http://schemas.openxmlformats.org/officeDocument/2006/relationships/image" Target="../media/image166.png"/><Relationship Id="rId19" Type="http://schemas.openxmlformats.org/officeDocument/2006/relationships/tags" Target="../tags/tag7.xml"/><Relationship Id="rId18" Type="http://schemas.openxmlformats.org/officeDocument/2006/relationships/image" Target="../media/image181.png"/><Relationship Id="rId17" Type="http://schemas.openxmlformats.org/officeDocument/2006/relationships/image" Target="../media/image180.png"/><Relationship Id="rId16" Type="http://schemas.openxmlformats.org/officeDocument/2006/relationships/image" Target="../media/image179.png"/><Relationship Id="rId15" Type="http://schemas.openxmlformats.org/officeDocument/2006/relationships/image" Target="../media/image178.png"/><Relationship Id="rId14" Type="http://schemas.openxmlformats.org/officeDocument/2006/relationships/image" Target="../media/image177.png"/><Relationship Id="rId13" Type="http://schemas.openxmlformats.org/officeDocument/2006/relationships/image" Target="../media/image176.png"/><Relationship Id="rId12" Type="http://schemas.openxmlformats.org/officeDocument/2006/relationships/image" Target="../media/image175.png"/><Relationship Id="rId11" Type="http://schemas.openxmlformats.org/officeDocument/2006/relationships/image" Target="../media/image174.png"/><Relationship Id="rId10" Type="http://schemas.openxmlformats.org/officeDocument/2006/relationships/image" Target="../media/image173.png"/><Relationship Id="rId1" Type="http://schemas.openxmlformats.org/officeDocument/2006/relationships/image" Target="../media/image7.png"/></Relationships>
</file>

<file path=ppt/slides/_rels/slide23.xml.rels><?xml version="1.0" encoding="UTF-8" standalone="yes"?>
<Relationships xmlns="http://schemas.openxmlformats.org/package/2006/relationships"><Relationship Id="rId9" Type="http://schemas.openxmlformats.org/officeDocument/2006/relationships/image" Target="../media/image194.png"/><Relationship Id="rId8" Type="http://schemas.openxmlformats.org/officeDocument/2006/relationships/image" Target="../media/image193.jpeg"/><Relationship Id="rId7" Type="http://schemas.openxmlformats.org/officeDocument/2006/relationships/image" Target="../media/image192.jpeg"/><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9.png"/><Relationship Id="rId3" Type="http://schemas.openxmlformats.org/officeDocument/2006/relationships/image" Target="../media/image188.png"/><Relationship Id="rId26" Type="http://schemas.openxmlformats.org/officeDocument/2006/relationships/notesSlide" Target="../notesSlides/notesSlide17.xml"/><Relationship Id="rId25" Type="http://schemas.openxmlformats.org/officeDocument/2006/relationships/slideLayout" Target="../slideLayouts/slideLayout7.xml"/><Relationship Id="rId24" Type="http://schemas.openxmlformats.org/officeDocument/2006/relationships/image" Target="../media/image6.png"/><Relationship Id="rId23" Type="http://schemas.openxmlformats.org/officeDocument/2006/relationships/image" Target="../media/image205.png"/><Relationship Id="rId22" Type="http://schemas.openxmlformats.org/officeDocument/2006/relationships/image" Target="../media/image204.png"/><Relationship Id="rId21" Type="http://schemas.openxmlformats.org/officeDocument/2006/relationships/image" Target="../media/image203.jpeg"/><Relationship Id="rId20" Type="http://schemas.openxmlformats.org/officeDocument/2006/relationships/image" Target="../media/image202.png"/><Relationship Id="rId2" Type="http://schemas.openxmlformats.org/officeDocument/2006/relationships/image" Target="../media/image187.png"/><Relationship Id="rId19" Type="http://schemas.openxmlformats.org/officeDocument/2006/relationships/tags" Target="../tags/tag33.xml"/><Relationship Id="rId18" Type="http://schemas.openxmlformats.org/officeDocument/2006/relationships/tags" Target="../tags/tag32.xml"/><Relationship Id="rId17" Type="http://schemas.openxmlformats.org/officeDocument/2006/relationships/tags" Target="../tags/tag31.xml"/><Relationship Id="rId16" Type="http://schemas.openxmlformats.org/officeDocument/2006/relationships/image" Target="../media/image201.png"/><Relationship Id="rId15" Type="http://schemas.openxmlformats.org/officeDocument/2006/relationships/image" Target="../media/image200.png"/><Relationship Id="rId14" Type="http://schemas.openxmlformats.org/officeDocument/2006/relationships/image" Target="../media/image199.png"/><Relationship Id="rId13" Type="http://schemas.openxmlformats.org/officeDocument/2006/relationships/image" Target="../media/image198.png"/><Relationship Id="rId12" Type="http://schemas.openxmlformats.org/officeDocument/2006/relationships/image" Target="../media/image197.jpeg"/><Relationship Id="rId11" Type="http://schemas.openxmlformats.org/officeDocument/2006/relationships/image" Target="../media/image196.png"/><Relationship Id="rId10" Type="http://schemas.openxmlformats.org/officeDocument/2006/relationships/image" Target="../media/image195.png"/><Relationship Id="rId1" Type="http://schemas.openxmlformats.org/officeDocument/2006/relationships/image" Target="../media/image186.png"/></Relationships>
</file>

<file path=ppt/slides/_rels/slide24.xml.rels><?xml version="1.0" encoding="UTF-8" standalone="yes"?>
<Relationships xmlns="http://schemas.openxmlformats.org/package/2006/relationships"><Relationship Id="rId9" Type="http://schemas.openxmlformats.org/officeDocument/2006/relationships/image" Target="../media/image213.png"/><Relationship Id="rId8" Type="http://schemas.openxmlformats.org/officeDocument/2006/relationships/image" Target="../media/image212.png"/><Relationship Id="rId7" Type="http://schemas.openxmlformats.org/officeDocument/2006/relationships/image" Target="../media/image211.png"/><Relationship Id="rId6" Type="http://schemas.openxmlformats.org/officeDocument/2006/relationships/image" Target="../media/image210.png"/><Relationship Id="rId5" Type="http://schemas.openxmlformats.org/officeDocument/2006/relationships/image" Target="../media/image209.png"/><Relationship Id="rId4" Type="http://schemas.openxmlformats.org/officeDocument/2006/relationships/image" Target="../media/image208.png"/><Relationship Id="rId3" Type="http://schemas.openxmlformats.org/officeDocument/2006/relationships/image" Target="../media/image207.png"/><Relationship Id="rId2" Type="http://schemas.openxmlformats.org/officeDocument/2006/relationships/image" Target="../media/image206.png"/><Relationship Id="rId18" Type="http://schemas.openxmlformats.org/officeDocument/2006/relationships/notesSlide" Target="../notesSlides/notesSlide18.xml"/><Relationship Id="rId17" Type="http://schemas.openxmlformats.org/officeDocument/2006/relationships/slideLayout" Target="../slideLayouts/slideLayout7.xml"/><Relationship Id="rId16" Type="http://schemas.openxmlformats.org/officeDocument/2006/relationships/image" Target="../media/image6.png"/><Relationship Id="rId15" Type="http://schemas.openxmlformats.org/officeDocument/2006/relationships/image" Target="../media/image219.png"/><Relationship Id="rId14" Type="http://schemas.openxmlformats.org/officeDocument/2006/relationships/image" Target="../media/image218.png"/><Relationship Id="rId13" Type="http://schemas.openxmlformats.org/officeDocument/2006/relationships/image" Target="../media/image217.png"/><Relationship Id="rId12" Type="http://schemas.openxmlformats.org/officeDocument/2006/relationships/image" Target="../media/image216.png"/><Relationship Id="rId11" Type="http://schemas.openxmlformats.org/officeDocument/2006/relationships/image" Target="../media/image215.png"/><Relationship Id="rId10" Type="http://schemas.openxmlformats.org/officeDocument/2006/relationships/image" Target="../media/image214.png"/><Relationship Id="rId1" Type="http://schemas.openxmlformats.org/officeDocument/2006/relationships/image" Target="../media/image7.pn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7.xml"/><Relationship Id="rId8" Type="http://schemas.openxmlformats.org/officeDocument/2006/relationships/image" Target="../media/image6.png"/><Relationship Id="rId7" Type="http://schemas.openxmlformats.org/officeDocument/2006/relationships/image" Target="../media/image225.png"/><Relationship Id="rId6" Type="http://schemas.openxmlformats.org/officeDocument/2006/relationships/image" Target="../media/image224.jpeg"/><Relationship Id="rId5" Type="http://schemas.openxmlformats.org/officeDocument/2006/relationships/image" Target="../media/image223.png"/><Relationship Id="rId4" Type="http://schemas.openxmlformats.org/officeDocument/2006/relationships/image" Target="../media/image222.jpeg"/><Relationship Id="rId3" Type="http://schemas.openxmlformats.org/officeDocument/2006/relationships/image" Target="../media/image221.png"/><Relationship Id="rId2" Type="http://schemas.openxmlformats.org/officeDocument/2006/relationships/image" Target="../media/image220.jpeg"/><Relationship Id="rId10" Type="http://schemas.openxmlformats.org/officeDocument/2006/relationships/notesSlide" Target="../notesSlides/notesSlide19.xml"/><Relationship Id="rId1" Type="http://schemas.openxmlformats.org/officeDocument/2006/relationships/image" Target="../media/image7.png"/></Relationships>
</file>

<file path=ppt/slides/_rels/slide26.xml.rels><?xml version="1.0" encoding="UTF-8" standalone="yes"?>
<Relationships xmlns="http://schemas.openxmlformats.org/package/2006/relationships"><Relationship Id="rId9" Type="http://schemas.openxmlformats.org/officeDocument/2006/relationships/image" Target="../media/image233.png"/><Relationship Id="rId8" Type="http://schemas.openxmlformats.org/officeDocument/2006/relationships/image" Target="../media/image232.png"/><Relationship Id="rId7" Type="http://schemas.openxmlformats.org/officeDocument/2006/relationships/image" Target="../media/image231.png"/><Relationship Id="rId6" Type="http://schemas.openxmlformats.org/officeDocument/2006/relationships/image" Target="../media/image230.png"/><Relationship Id="rId5" Type="http://schemas.openxmlformats.org/officeDocument/2006/relationships/image" Target="../media/image229.png"/><Relationship Id="rId4" Type="http://schemas.openxmlformats.org/officeDocument/2006/relationships/image" Target="../media/image228.png"/><Relationship Id="rId3" Type="http://schemas.openxmlformats.org/officeDocument/2006/relationships/image" Target="../media/image227.png"/><Relationship Id="rId21" Type="http://schemas.openxmlformats.org/officeDocument/2006/relationships/notesSlide" Target="../notesSlides/notesSlide20.xml"/><Relationship Id="rId20" Type="http://schemas.openxmlformats.org/officeDocument/2006/relationships/slideLayout" Target="../slideLayouts/slideLayout7.xml"/><Relationship Id="rId2" Type="http://schemas.openxmlformats.org/officeDocument/2006/relationships/image" Target="../media/image226.png"/><Relationship Id="rId19" Type="http://schemas.openxmlformats.org/officeDocument/2006/relationships/image" Target="../media/image6.png"/><Relationship Id="rId18" Type="http://schemas.openxmlformats.org/officeDocument/2006/relationships/tags" Target="../tags/tag34.xml"/><Relationship Id="rId17" Type="http://schemas.openxmlformats.org/officeDocument/2006/relationships/image" Target="../media/image224.jpeg"/><Relationship Id="rId16" Type="http://schemas.openxmlformats.org/officeDocument/2006/relationships/image" Target="../media/image240.png"/><Relationship Id="rId15" Type="http://schemas.openxmlformats.org/officeDocument/2006/relationships/image" Target="../media/image239.jpeg"/><Relationship Id="rId14" Type="http://schemas.openxmlformats.org/officeDocument/2006/relationships/image" Target="../media/image238.png"/><Relationship Id="rId13" Type="http://schemas.openxmlformats.org/officeDocument/2006/relationships/image" Target="../media/image237.png"/><Relationship Id="rId12" Type="http://schemas.openxmlformats.org/officeDocument/2006/relationships/image" Target="../media/image236.png"/><Relationship Id="rId11" Type="http://schemas.openxmlformats.org/officeDocument/2006/relationships/image" Target="../media/image235.png"/><Relationship Id="rId10" Type="http://schemas.openxmlformats.org/officeDocument/2006/relationships/image" Target="../media/image234.png"/><Relationship Id="rId1" Type="http://schemas.openxmlformats.org/officeDocument/2006/relationships/image" Target="../media/image186.pn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2.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6.png"/><Relationship Id="rId1" Type="http://schemas.openxmlformats.org/officeDocument/2006/relationships/image" Target="../media/image7.png"/></Relationships>
</file>

<file path=ppt/slides/_rels/slide29.xml.rels><?xml version="1.0" encoding="UTF-8" standalone="yes"?>
<Relationships xmlns="http://schemas.openxmlformats.org/package/2006/relationships"><Relationship Id="rId9" Type="http://schemas.openxmlformats.org/officeDocument/2006/relationships/image" Target="../media/image248.png"/><Relationship Id="rId8" Type="http://schemas.openxmlformats.org/officeDocument/2006/relationships/image" Target="../media/image247.jpeg"/><Relationship Id="rId7" Type="http://schemas.openxmlformats.org/officeDocument/2006/relationships/image" Target="../media/image246.jpeg"/><Relationship Id="rId6" Type="http://schemas.openxmlformats.org/officeDocument/2006/relationships/image" Target="../media/image245.jpeg"/><Relationship Id="rId5" Type="http://schemas.openxmlformats.org/officeDocument/2006/relationships/image" Target="../media/image244.jpeg"/><Relationship Id="rId4" Type="http://schemas.openxmlformats.org/officeDocument/2006/relationships/image" Target="../media/image243.jpeg"/><Relationship Id="rId3" Type="http://schemas.openxmlformats.org/officeDocument/2006/relationships/image" Target="../media/image242.jpeg"/><Relationship Id="rId2" Type="http://schemas.openxmlformats.org/officeDocument/2006/relationships/image" Target="../media/image241.jpeg"/><Relationship Id="rId16" Type="http://schemas.openxmlformats.org/officeDocument/2006/relationships/notesSlide" Target="../notesSlides/notesSlide22.xml"/><Relationship Id="rId15" Type="http://schemas.openxmlformats.org/officeDocument/2006/relationships/slideLayout" Target="../slideLayouts/slideLayout7.xml"/><Relationship Id="rId14" Type="http://schemas.openxmlformats.org/officeDocument/2006/relationships/image" Target="../media/image6.png"/><Relationship Id="rId13" Type="http://schemas.openxmlformats.org/officeDocument/2006/relationships/image" Target="../media/image252.png"/><Relationship Id="rId12" Type="http://schemas.openxmlformats.org/officeDocument/2006/relationships/image" Target="../media/image251.jpeg"/><Relationship Id="rId11" Type="http://schemas.openxmlformats.org/officeDocument/2006/relationships/image" Target="../media/image250.png"/><Relationship Id="rId10" Type="http://schemas.openxmlformats.org/officeDocument/2006/relationships/image" Target="../media/image249.jpeg"/><Relationship Id="rId1" Type="http://schemas.openxmlformats.org/officeDocument/2006/relationships/image" Target="../media/image7.png"/></Relationships>
</file>

<file path=ppt/slides/_rels/slide30.xml.rels><?xml version="1.0" encoding="UTF-8" standalone="yes"?>
<Relationships xmlns="http://schemas.openxmlformats.org/package/2006/relationships"><Relationship Id="rId4" Type="http://schemas.openxmlformats.org/officeDocument/2006/relationships/notesSlide" Target="../notesSlides/notesSlide23.xml"/><Relationship Id="rId3" Type="http://schemas.openxmlformats.org/officeDocument/2006/relationships/slideLayout" Target="../slideLayouts/slideLayout7.xml"/><Relationship Id="rId2" Type="http://schemas.openxmlformats.org/officeDocument/2006/relationships/image" Target="../media/image254.png"/><Relationship Id="rId1" Type="http://schemas.openxmlformats.org/officeDocument/2006/relationships/image" Target="../media/image25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descr="C:/Users/Administrator/Desktop/11.png11"/>
          <p:cNvPicPr>
            <a:picLocks noChangeAspect="1"/>
          </p:cNvPicPr>
          <p:nvPr/>
        </p:nvPicPr>
        <p:blipFill>
          <a:blip r:embed="rId1"/>
          <a:srcRect l="27" r="27"/>
          <a:stretch>
            <a:fillRect/>
          </a:stretch>
        </p:blipFill>
        <p:spPr>
          <a:xfrm>
            <a:off x="-1189056" y="-923845"/>
            <a:ext cx="14549456" cy="9979902"/>
          </a:xfrm>
          <a:prstGeom prst="rect">
            <a:avLst/>
          </a:prstGeom>
        </p:spPr>
      </p:pic>
      <p:pic>
        <p:nvPicPr>
          <p:cNvPr id="2" name="图片 1" descr="bai LOGO"/>
          <p:cNvPicPr>
            <a:picLocks noChangeAspect="1"/>
          </p:cNvPicPr>
          <p:nvPr/>
        </p:nvPicPr>
        <p:blipFill>
          <a:blip r:embed="rId2"/>
          <a:stretch>
            <a:fillRect/>
          </a:stretch>
        </p:blipFill>
        <p:spPr>
          <a:xfrm>
            <a:off x="779145" y="212725"/>
            <a:ext cx="1080000" cy="1080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513049" y="0"/>
            <a:ext cx="13323877" cy="6858000"/>
            <a:chOff x="-513049" y="0"/>
            <a:chExt cx="13323877" cy="6858000"/>
          </a:xfrm>
        </p:grpSpPr>
        <p:sp>
          <p:nvSpPr>
            <p:cNvPr id="2" name="www.pptcool.com1"/>
            <p:cNvSpPr/>
            <p:nvPr/>
          </p:nvSpPr>
          <p:spPr>
            <a:xfrm rot="18900000" flipH="1">
              <a:off x="3308102" y="330302"/>
              <a:ext cx="4280219" cy="6197395"/>
            </a:xfrm>
            <a:custGeom>
              <a:avLst/>
              <a:gdLst>
                <a:gd name="connsiteX0" fmla="*/ 0 w 4280219"/>
                <a:gd name="connsiteY0" fmla="*/ 389468 h 6197395"/>
                <a:gd name="connsiteX1" fmla="*/ 389468 w 4280219"/>
                <a:gd name="connsiteY1" fmla="*/ 0 h 6197395"/>
                <a:gd name="connsiteX2" fmla="*/ 3773206 w 4280219"/>
                <a:gd name="connsiteY2" fmla="*/ 0 h 6197395"/>
                <a:gd name="connsiteX3" fmla="*/ 4280219 w 4280219"/>
                <a:gd name="connsiteY3" fmla="*/ 507013 h 6197395"/>
                <a:gd name="connsiteX4" fmla="*/ 4280219 w 4280219"/>
                <a:gd name="connsiteY4" fmla="*/ 5807926 h 6197395"/>
                <a:gd name="connsiteX5" fmla="*/ 3890750 w 4280219"/>
                <a:gd name="connsiteY5" fmla="*/ 6197395 h 6197395"/>
                <a:gd name="connsiteX6" fmla="*/ 3890749 w 4280219"/>
                <a:gd name="connsiteY6" fmla="*/ 896481 h 6197395"/>
                <a:gd name="connsiteX7" fmla="*/ 3383737 w 4280219"/>
                <a:gd name="connsiteY7" fmla="*/ 389468 h 61973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80219" h="6197395">
                  <a:moveTo>
                    <a:pt x="0" y="389468"/>
                  </a:moveTo>
                  <a:lnTo>
                    <a:pt x="389468" y="0"/>
                  </a:lnTo>
                  <a:lnTo>
                    <a:pt x="3773206" y="0"/>
                  </a:lnTo>
                  <a:cubicBezTo>
                    <a:pt x="4053222" y="0"/>
                    <a:pt x="4280219" y="226997"/>
                    <a:pt x="4280219" y="507013"/>
                  </a:cubicBezTo>
                  <a:lnTo>
                    <a:pt x="4280219" y="5807926"/>
                  </a:lnTo>
                  <a:lnTo>
                    <a:pt x="3890750" y="6197395"/>
                  </a:lnTo>
                  <a:lnTo>
                    <a:pt x="3890749" y="896481"/>
                  </a:lnTo>
                  <a:cubicBezTo>
                    <a:pt x="3890749" y="616465"/>
                    <a:pt x="3663752" y="389468"/>
                    <a:pt x="3383737" y="389468"/>
                  </a:cubicBezTo>
                  <a:close/>
                </a:path>
              </a:pathLst>
            </a:custGeom>
            <a:gradFill flip="none" rotWithShape="1">
              <a:gsLst>
                <a:gs pos="0">
                  <a:srgbClr val="10BDCD"/>
                </a:gs>
                <a:gs pos="29000">
                  <a:srgbClr val="0D7CDD"/>
                </a:gs>
              </a:gsLst>
              <a:lin ang="10800000" scaled="1"/>
              <a:tileRect/>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3" name="www.pptcool.com2"/>
            <p:cNvGrpSpPr/>
            <p:nvPr/>
          </p:nvGrpSpPr>
          <p:grpSpPr>
            <a:xfrm flipH="1">
              <a:off x="-513049" y="1969570"/>
              <a:ext cx="3978047" cy="4327699"/>
              <a:chOff x="8721137" y="1969570"/>
              <a:chExt cx="3978047" cy="4327699"/>
            </a:xfrm>
          </p:grpSpPr>
          <p:sp>
            <p:nvSpPr>
              <p:cNvPr id="5" name="www.pptcool.com2-2"/>
              <p:cNvSpPr/>
              <p:nvPr/>
            </p:nvSpPr>
            <p:spPr>
              <a:xfrm rot="2700000">
                <a:off x="11241323" y="4839407"/>
                <a:ext cx="389470" cy="2526253"/>
              </a:xfrm>
              <a:custGeom>
                <a:avLst/>
                <a:gdLst>
                  <a:gd name="connsiteX0" fmla="*/ 0 w 389470"/>
                  <a:gd name="connsiteY0" fmla="*/ 0 h 2526253"/>
                  <a:gd name="connsiteX1" fmla="*/ 389470 w 389470"/>
                  <a:gd name="connsiteY1" fmla="*/ 389470 h 2526253"/>
                  <a:gd name="connsiteX2" fmla="*/ 389470 w 389470"/>
                  <a:gd name="connsiteY2" fmla="*/ 2136784 h 2526253"/>
                  <a:gd name="connsiteX3" fmla="*/ 1 w 389470"/>
                  <a:gd name="connsiteY3" fmla="*/ 2526253 h 2526253"/>
                </a:gdLst>
                <a:ahLst/>
                <a:cxnLst>
                  <a:cxn ang="0">
                    <a:pos x="connsiteX0" y="connsiteY0"/>
                  </a:cxn>
                  <a:cxn ang="0">
                    <a:pos x="connsiteX1" y="connsiteY1"/>
                  </a:cxn>
                  <a:cxn ang="0">
                    <a:pos x="connsiteX2" y="connsiteY2"/>
                  </a:cxn>
                  <a:cxn ang="0">
                    <a:pos x="connsiteX3" y="connsiteY3"/>
                  </a:cxn>
                </a:cxnLst>
                <a:rect l="l" t="t" r="r" b="b"/>
                <a:pathLst>
                  <a:path w="389470" h="2526253">
                    <a:moveTo>
                      <a:pt x="0" y="0"/>
                    </a:moveTo>
                    <a:lnTo>
                      <a:pt x="389470" y="389470"/>
                    </a:lnTo>
                    <a:lnTo>
                      <a:pt x="389470" y="2136784"/>
                    </a:lnTo>
                    <a:lnTo>
                      <a:pt x="1" y="2526253"/>
                    </a:lnTo>
                    <a:close/>
                  </a:path>
                </a:pathLst>
              </a:custGeom>
              <a:solidFill>
                <a:srgbClr val="FFC000"/>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6" name="组合 5"/>
              <p:cNvGrpSpPr/>
              <p:nvPr/>
            </p:nvGrpSpPr>
            <p:grpSpPr>
              <a:xfrm rot="2855124">
                <a:off x="8305842" y="2384865"/>
                <a:ext cx="1069856" cy="239266"/>
                <a:chOff x="482110" y="5884319"/>
                <a:chExt cx="1951445" cy="436428"/>
              </a:xfrm>
            </p:grpSpPr>
            <p:sp>
              <p:nvSpPr>
                <p:cNvPr id="7" name="www.pptcool.com2-3"/>
                <p:cNvSpPr/>
                <p:nvPr/>
              </p:nvSpPr>
              <p:spPr>
                <a:xfrm rot="2701409" flipH="1" flipV="1">
                  <a:off x="482110" y="5884319"/>
                  <a:ext cx="436428" cy="436428"/>
                </a:xfrm>
                <a:prstGeom prst="roundRect">
                  <a:avLst>
                    <a:gd name="adj" fmla="val 7069"/>
                  </a:avLst>
                </a:prstGeom>
                <a:solidFill>
                  <a:srgbClr val="0D7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 name="www.pptcool.com2-4"/>
                <p:cNvSpPr/>
                <p:nvPr/>
              </p:nvSpPr>
              <p:spPr>
                <a:xfrm rot="2701409" flipH="1" flipV="1">
                  <a:off x="1997127" y="5884319"/>
                  <a:ext cx="436428" cy="436428"/>
                </a:xfrm>
                <a:prstGeom prst="roundRect">
                  <a:avLst>
                    <a:gd name="adj" fmla="val 7069"/>
                  </a:avLst>
                </a:prstGeom>
                <a:solidFill>
                  <a:srgbClr val="0D7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 name="www.pptcool.com2-5"/>
                <p:cNvSpPr/>
                <p:nvPr/>
              </p:nvSpPr>
              <p:spPr>
                <a:xfrm rot="2701409" flipH="1" flipV="1">
                  <a:off x="1239619" y="5884319"/>
                  <a:ext cx="436428" cy="436428"/>
                </a:xfrm>
                <a:prstGeom prst="roundRect">
                  <a:avLst>
                    <a:gd name="adj" fmla="val 7069"/>
                  </a:avLst>
                </a:prstGeom>
                <a:solidFill>
                  <a:srgbClr val="FFC00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grpSp>
          <p:nvGrpSpPr>
            <p:cNvPr id="10" name="www.pptcool.com3"/>
            <p:cNvGrpSpPr/>
            <p:nvPr/>
          </p:nvGrpSpPr>
          <p:grpSpPr>
            <a:xfrm>
              <a:off x="3488390" y="2371543"/>
              <a:ext cx="2350036" cy="1107995"/>
              <a:chOff x="836764" y="4255958"/>
              <a:chExt cx="2350036" cy="1107995"/>
            </a:xfrm>
          </p:grpSpPr>
          <p:sp>
            <p:nvSpPr>
              <p:cNvPr id="11" name="www.pptcool.com3-1"/>
              <p:cNvSpPr txBox="1"/>
              <p:nvPr/>
            </p:nvSpPr>
            <p:spPr>
              <a:xfrm>
                <a:off x="836764" y="4255958"/>
                <a:ext cx="965436" cy="1107995"/>
              </a:xfrm>
              <a:prstGeom prst="rect">
                <a:avLst/>
              </a:prstGeom>
              <a:noFill/>
              <a:effectLst/>
            </p:spPr>
            <p:txBody>
              <a:bodyPr wrap="square" lIns="0" tIns="0" rIns="0" bIns="0" rtlCol="0">
                <a:spAutoFit/>
              </a:bodyPr>
              <a:lstStyle/>
              <a:p>
                <a:pPr>
                  <a:defRPr/>
                </a:pPr>
                <a:r>
                  <a:rPr lang="zh-CN" altLang="en-US" sz="7200" b="1" dirty="0">
                    <a:solidFill>
                      <a:srgbClr val="0D7CDD"/>
                    </a:solidFill>
                    <a:latin typeface="微软雅黑" panose="020B0503020204020204" pitchFamily="34" charset="-122"/>
                    <a:ea typeface="微软雅黑" panose="020B0503020204020204" pitchFamily="34" charset="-122"/>
                    <a:cs typeface="+mn-ea"/>
                    <a:sym typeface="+mn-lt"/>
                  </a:rPr>
                  <a:t>目</a:t>
                </a:r>
                <a:endParaRPr lang="zh-CN" altLang="en-US" sz="7200" b="1" dirty="0">
                  <a:solidFill>
                    <a:srgbClr val="0D7CDD"/>
                  </a:solidFill>
                  <a:latin typeface="微软雅黑" panose="020B0503020204020204" pitchFamily="34" charset="-122"/>
                  <a:ea typeface="微软雅黑" panose="020B0503020204020204" pitchFamily="34" charset="-122"/>
                  <a:cs typeface="+mn-ea"/>
                  <a:sym typeface="+mn-lt"/>
                </a:endParaRPr>
              </a:p>
            </p:txBody>
          </p:sp>
          <p:sp>
            <p:nvSpPr>
              <p:cNvPr id="12" name="www.pptcool.com3-2"/>
              <p:cNvSpPr txBox="1"/>
              <p:nvPr/>
            </p:nvSpPr>
            <p:spPr>
              <a:xfrm>
                <a:off x="1783667" y="4685307"/>
                <a:ext cx="965436" cy="664798"/>
              </a:xfrm>
              <a:prstGeom prst="rect">
                <a:avLst/>
              </a:prstGeom>
              <a:noFill/>
              <a:effectLst/>
            </p:spPr>
            <p:txBody>
              <a:bodyPr wrap="square" lIns="0" tIns="0" rIns="0" bIns="0" rtlCol="0">
                <a:spAutoFit/>
              </a:bodyPr>
              <a:lstStyle/>
              <a:p>
                <a:pPr>
                  <a:defRPr/>
                </a:pPr>
                <a:r>
                  <a:rPr lang="zh-CN" altLang="en-US" sz="4320" b="1" dirty="0">
                    <a:solidFill>
                      <a:srgbClr val="0D7CDD"/>
                    </a:solidFill>
                    <a:latin typeface="微软雅黑" panose="020B0503020204020204" pitchFamily="34" charset="-122"/>
                    <a:ea typeface="微软雅黑" panose="020B0503020204020204" pitchFamily="34" charset="-122"/>
                    <a:cs typeface="+mn-ea"/>
                    <a:sym typeface="+mn-lt"/>
                  </a:rPr>
                  <a:t>录</a:t>
                </a:r>
                <a:endParaRPr lang="zh-CN" altLang="en-US" sz="4320" b="1" dirty="0">
                  <a:solidFill>
                    <a:srgbClr val="0D7CDD"/>
                  </a:solidFill>
                  <a:latin typeface="微软雅黑" panose="020B0503020204020204" pitchFamily="34" charset="-122"/>
                  <a:ea typeface="微软雅黑" panose="020B0503020204020204" pitchFamily="34" charset="-122"/>
                  <a:cs typeface="+mn-ea"/>
                  <a:sym typeface="+mn-lt"/>
                </a:endParaRPr>
              </a:p>
            </p:txBody>
          </p:sp>
          <p:sp>
            <p:nvSpPr>
              <p:cNvPr id="13" name="www.pptcool.com3-3"/>
              <p:cNvSpPr txBox="1"/>
              <p:nvPr/>
            </p:nvSpPr>
            <p:spPr>
              <a:xfrm>
                <a:off x="1802200" y="4449213"/>
                <a:ext cx="1384600" cy="249299"/>
              </a:xfrm>
              <a:prstGeom prst="rect">
                <a:avLst/>
              </a:prstGeom>
              <a:noFill/>
              <a:effectLst/>
            </p:spPr>
            <p:txBody>
              <a:bodyPr wrap="square" lIns="0" tIns="0" rIns="0" bIns="0" rtlCol="0">
                <a:spAutoFit/>
              </a:bodyPr>
              <a:lstStyle>
                <a:defPPr>
                  <a:defRPr lang="zh-CN"/>
                </a:defPPr>
                <a:lvl1pPr>
                  <a:defRPr sz="4800" b="1">
                    <a:solidFill>
                      <a:schemeClr val="bg1"/>
                    </a:solidFill>
                    <a:latin typeface="+mj-ea"/>
                    <a:ea typeface="+mj-ea"/>
                  </a:defRPr>
                </a:lvl1pPr>
              </a:lstStyle>
              <a:p>
                <a:pPr>
                  <a:defRPr/>
                </a:pPr>
                <a:r>
                  <a:rPr lang="en-US" altLang="zh-CN" sz="1620" b="0" dirty="0">
                    <a:solidFill>
                      <a:srgbClr val="0D7CDD"/>
                    </a:solidFill>
                    <a:latin typeface="微软雅黑" panose="020B0503020204020204" pitchFamily="34" charset="-122"/>
                    <a:ea typeface="微软雅黑" panose="020B0503020204020204" pitchFamily="34" charset="-122"/>
                    <a:cs typeface="+mn-ea"/>
                    <a:sym typeface="+mn-lt"/>
                  </a:rPr>
                  <a:t>CONTENTS</a:t>
                </a:r>
                <a:endParaRPr lang="en-US" altLang="zh-CN" sz="1620" b="0" dirty="0">
                  <a:solidFill>
                    <a:srgbClr val="0D7CDD"/>
                  </a:solidFill>
                  <a:latin typeface="微软雅黑" panose="020B0503020204020204" pitchFamily="34" charset="-122"/>
                  <a:ea typeface="微软雅黑" panose="020B0503020204020204" pitchFamily="34" charset="-122"/>
                  <a:cs typeface="+mn-ea"/>
                  <a:sym typeface="+mn-lt"/>
                </a:endParaRPr>
              </a:p>
            </p:txBody>
          </p:sp>
        </p:grpSp>
        <p:grpSp>
          <p:nvGrpSpPr>
            <p:cNvPr id="15" name="组合 14"/>
            <p:cNvGrpSpPr/>
            <p:nvPr/>
          </p:nvGrpSpPr>
          <p:grpSpPr>
            <a:xfrm>
              <a:off x="6610192" y="1495265"/>
              <a:ext cx="2922525" cy="622371"/>
              <a:chOff x="6487840" y="1741598"/>
              <a:chExt cx="2922525" cy="622371"/>
            </a:xfrm>
          </p:grpSpPr>
          <p:grpSp>
            <p:nvGrpSpPr>
              <p:cNvPr id="37" name="组合 36"/>
              <p:cNvGrpSpPr/>
              <p:nvPr/>
            </p:nvGrpSpPr>
            <p:grpSpPr>
              <a:xfrm>
                <a:off x="7364865" y="1741598"/>
                <a:ext cx="2045500" cy="622371"/>
                <a:chOff x="7954250" y="1570365"/>
                <a:chExt cx="2045500" cy="622371"/>
              </a:xfrm>
            </p:grpSpPr>
            <p:sp>
              <p:nvSpPr>
                <p:cNvPr id="41" name="www.pptcool.com4-1"/>
                <p:cNvSpPr txBox="1"/>
                <p:nvPr/>
              </p:nvSpPr>
              <p:spPr>
                <a:xfrm>
                  <a:off x="7954250" y="1570365"/>
                  <a:ext cx="1231106" cy="369332"/>
                </a:xfrm>
                <a:prstGeom prst="rect">
                  <a:avLst/>
                </a:prstGeom>
                <a:noFill/>
                <a:effectLst/>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2400" b="1" kern="0" dirty="0">
                      <a:gradFill>
                        <a:gsLst>
                          <a:gs pos="0">
                            <a:srgbClr val="10BDCD"/>
                          </a:gs>
                          <a:gs pos="76000">
                            <a:srgbClr val="0D7CDD"/>
                          </a:gs>
                        </a:gsLst>
                        <a:lin ang="10800000" scaled="1"/>
                      </a:gradFill>
                      <a:latin typeface="微软雅黑" panose="020B0503020204020204" pitchFamily="34" charset="-122"/>
                      <a:ea typeface="微软雅黑" panose="020B0503020204020204" pitchFamily="34" charset="-122"/>
                      <a:cs typeface="+mn-ea"/>
                      <a:sym typeface="+mn-lt"/>
                    </a:rPr>
                    <a:t>方案背景</a:t>
                  </a:r>
                  <a:endParaRPr kumimoji="0" lang="zh-CN" altLang="en-US" sz="2400" b="1" i="0" u="none" strike="noStrike" kern="0" cap="none" spc="0" normalizeH="0" baseline="0" noProof="0" dirty="0">
                    <a:ln>
                      <a:noFill/>
                    </a:ln>
                    <a:gradFill>
                      <a:gsLst>
                        <a:gs pos="0">
                          <a:srgbClr val="10BDCD"/>
                        </a:gs>
                        <a:gs pos="76000">
                          <a:srgbClr val="0D7CDD"/>
                        </a:gs>
                      </a:gsLst>
                      <a:lin ang="10800000" scaled="1"/>
                    </a:gradFill>
                    <a:effectLst/>
                    <a:uLnTx/>
                    <a:uFillTx/>
                    <a:latin typeface="微软雅黑" panose="020B0503020204020204" pitchFamily="34" charset="-122"/>
                    <a:ea typeface="微软雅黑" panose="020B0503020204020204" pitchFamily="34" charset="-122"/>
                    <a:cs typeface="+mn-ea"/>
                    <a:sym typeface="+mn-lt"/>
                  </a:endParaRPr>
                </a:p>
              </p:txBody>
            </p:sp>
            <p:sp>
              <p:nvSpPr>
                <p:cNvPr id="42" name="www.pptcool.com4-2"/>
                <p:cNvSpPr txBox="1"/>
                <p:nvPr/>
              </p:nvSpPr>
              <p:spPr>
                <a:xfrm>
                  <a:off x="7954250" y="1976074"/>
                  <a:ext cx="2045500" cy="216662"/>
                </a:xfrm>
                <a:prstGeom prst="rect">
                  <a:avLst/>
                </a:prstGeom>
                <a:noFill/>
                <a:effectLst/>
              </p:spPr>
              <p:txBody>
                <a:bodyPr wrap="square" lIns="0" tIns="0" rIns="0" bIns="0" rtlCol="0">
                  <a:spAutoFit/>
                </a:bodyPr>
                <a:lstStyle/>
                <a:p>
                  <a:pPr marL="0" marR="0" lvl="0" indent="0" algn="dist" defTabSz="914400" eaLnBrk="1" fontAlgn="auto" latinLnBrk="0" hangingPunct="1">
                    <a:lnSpc>
                      <a:spcPct val="130000"/>
                    </a:lnSpc>
                    <a:spcBef>
                      <a:spcPts val="0"/>
                    </a:spcBef>
                    <a:spcAft>
                      <a:spcPts val="0"/>
                    </a:spcAft>
                    <a:buClrTx/>
                    <a:buSzTx/>
                    <a:buFontTx/>
                    <a:buNone/>
                    <a:defRPr/>
                  </a:pPr>
                  <a:r>
                    <a:rPr lang="zh-CN" altLang="en-US" sz="1200" kern="0" dirty="0">
                      <a:solidFill>
                        <a:srgbClr val="000000">
                          <a:lumMod val="75000"/>
                          <a:lumOff val="25000"/>
                        </a:srgbClr>
                      </a:solidFill>
                      <a:latin typeface="微软雅黑" panose="020B0503020204020204" pitchFamily="34" charset="-122"/>
                      <a:ea typeface="微软雅黑" panose="020B0503020204020204" pitchFamily="34" charset="-122"/>
                      <a:cs typeface="+mn-ea"/>
                      <a:sym typeface="+mn-lt"/>
                    </a:rPr>
                    <a:t>政策驱动 行业痛点 建设目标</a:t>
                  </a:r>
                  <a:endParaRPr kumimoji="0" lang="en-US" altLang="zh-CN" sz="12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8" name="组合 37"/>
              <p:cNvGrpSpPr/>
              <p:nvPr/>
            </p:nvGrpSpPr>
            <p:grpSpPr>
              <a:xfrm>
                <a:off x="6487840" y="1757273"/>
                <a:ext cx="595061" cy="595061"/>
                <a:chOff x="14973189" y="-889171"/>
                <a:chExt cx="595061" cy="595061"/>
              </a:xfrm>
            </p:grpSpPr>
            <p:sp>
              <p:nvSpPr>
                <p:cNvPr id="39" name="www.pptcool.com4-3"/>
                <p:cNvSpPr/>
                <p:nvPr/>
              </p:nvSpPr>
              <p:spPr>
                <a:xfrm rot="2626894">
                  <a:off x="14973189" y="-889171"/>
                  <a:ext cx="595061" cy="595061"/>
                </a:xfrm>
                <a:prstGeom prst="roundRect">
                  <a:avLst/>
                </a:prstGeom>
                <a:gradFill flip="none" rotWithShape="1">
                  <a:gsLst>
                    <a:gs pos="0">
                      <a:srgbClr val="0D7CDD"/>
                    </a:gs>
                    <a:gs pos="100000">
                      <a:srgbClr val="10BDCD"/>
                    </a:gs>
                  </a:gsLst>
                  <a:lin ang="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0" name="www.pptcool.com4-4"/>
                <p:cNvSpPr txBox="1"/>
                <p:nvPr/>
              </p:nvSpPr>
              <p:spPr>
                <a:xfrm>
                  <a:off x="15081565" y="-776307"/>
                  <a:ext cx="317395" cy="307777"/>
                </a:xfrm>
                <a:prstGeom prst="rect">
                  <a:avLst/>
                </a:prstGeom>
                <a:noFill/>
                <a:effectLst/>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01</a:t>
                  </a: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grpSp>
          <p:nvGrpSpPr>
            <p:cNvPr id="16" name="组合 15"/>
            <p:cNvGrpSpPr/>
            <p:nvPr/>
          </p:nvGrpSpPr>
          <p:grpSpPr>
            <a:xfrm>
              <a:off x="6610192" y="2527384"/>
              <a:ext cx="2108131" cy="610736"/>
              <a:chOff x="6487840" y="1741598"/>
              <a:chExt cx="2108131" cy="610736"/>
            </a:xfrm>
          </p:grpSpPr>
          <p:grpSp>
            <p:nvGrpSpPr>
              <p:cNvPr id="31" name="组合 30"/>
              <p:cNvGrpSpPr/>
              <p:nvPr/>
            </p:nvGrpSpPr>
            <p:grpSpPr>
              <a:xfrm>
                <a:off x="7364865" y="1741598"/>
                <a:ext cx="1231106" cy="604353"/>
                <a:chOff x="7954250" y="1570365"/>
                <a:chExt cx="1231106" cy="604353"/>
              </a:xfrm>
            </p:grpSpPr>
            <p:sp>
              <p:nvSpPr>
                <p:cNvPr id="35" name="www.pptcool.com4-5"/>
                <p:cNvSpPr txBox="1"/>
                <p:nvPr/>
              </p:nvSpPr>
              <p:spPr>
                <a:xfrm>
                  <a:off x="7954250" y="1570365"/>
                  <a:ext cx="1231106" cy="369332"/>
                </a:xfrm>
                <a:prstGeom prst="rect">
                  <a:avLst/>
                </a:prstGeom>
                <a:noFill/>
                <a:effectLst/>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gradFill>
                        <a:gsLst>
                          <a:gs pos="0">
                            <a:srgbClr val="10BDCD"/>
                          </a:gs>
                          <a:gs pos="76000">
                            <a:srgbClr val="0D7CDD"/>
                          </a:gs>
                        </a:gsLst>
                      </a:gradFill>
                      <a:effectLst/>
                      <a:uLnTx/>
                      <a:uFillTx/>
                      <a:latin typeface="微软雅黑" panose="020B0503020204020204" pitchFamily="34" charset="-122"/>
                      <a:ea typeface="微软雅黑" panose="020B0503020204020204" pitchFamily="34" charset="-122"/>
                      <a:cs typeface="+mn-ea"/>
                      <a:sym typeface="+mn-lt"/>
                    </a:rPr>
                    <a:t>总体架构</a:t>
                  </a:r>
                  <a:endParaRPr kumimoji="0" lang="zh-CN" altLang="en-US" sz="2400" b="1" i="0" u="none" strike="noStrike" kern="0" cap="none" spc="0" normalizeH="0" baseline="0" noProof="0" dirty="0">
                    <a:ln>
                      <a:noFill/>
                    </a:ln>
                    <a:gradFill>
                      <a:gsLst>
                        <a:gs pos="0">
                          <a:srgbClr val="10BDCD"/>
                        </a:gs>
                        <a:gs pos="76000">
                          <a:srgbClr val="0D7CDD"/>
                        </a:gs>
                      </a:gsLst>
                    </a:gradFill>
                    <a:effectLst/>
                    <a:uLnTx/>
                    <a:uFillTx/>
                    <a:latin typeface="微软雅黑" panose="020B0503020204020204" pitchFamily="34" charset="-122"/>
                    <a:ea typeface="微软雅黑" panose="020B0503020204020204" pitchFamily="34" charset="-122"/>
                    <a:cs typeface="+mn-ea"/>
                    <a:sym typeface="+mn-lt"/>
                  </a:endParaRPr>
                </a:p>
              </p:txBody>
            </p:sp>
            <p:sp>
              <p:nvSpPr>
                <p:cNvPr id="36" name="www.pptcool.com4-6"/>
                <p:cNvSpPr txBox="1"/>
                <p:nvPr/>
              </p:nvSpPr>
              <p:spPr>
                <a:xfrm>
                  <a:off x="7954251" y="1976074"/>
                  <a:ext cx="1231105" cy="198644"/>
                </a:xfrm>
                <a:prstGeom prst="rect">
                  <a:avLst/>
                </a:prstGeom>
                <a:noFill/>
                <a:effectLst/>
              </p:spPr>
              <p:txBody>
                <a:bodyPr wrap="square" lIns="0" tIns="0" rIns="0" bIns="0" rtlCol="0">
                  <a:spAutoFit/>
                </a:bodyPr>
                <a:lstStyle/>
                <a:p>
                  <a:pPr marL="0" marR="0" lvl="0" indent="0" algn="dist" defTabSz="914400" eaLnBrk="1" fontAlgn="auto" latinLnBrk="0" hangingPunct="1">
                    <a:lnSpc>
                      <a:spcPct val="130000"/>
                    </a:lnSpc>
                    <a:spcBef>
                      <a:spcPts val="0"/>
                    </a:spcBef>
                    <a:spcAft>
                      <a:spcPts val="0"/>
                    </a:spcAft>
                    <a:buClrTx/>
                    <a:buSzTx/>
                    <a:buFontTx/>
                    <a:buNone/>
                    <a:defRPr/>
                  </a:pPr>
                  <a:r>
                    <a:rPr lang="zh-CN" altLang="en-US" sz="1100" kern="0" dirty="0">
                      <a:solidFill>
                        <a:srgbClr val="000000">
                          <a:lumMod val="75000"/>
                          <a:lumOff val="25000"/>
                        </a:srgbClr>
                      </a:solidFill>
                      <a:latin typeface="微软雅黑" panose="020B0503020204020204" pitchFamily="34" charset="-122"/>
                      <a:ea typeface="微软雅黑" panose="020B0503020204020204" pitchFamily="34" charset="-122"/>
                      <a:cs typeface="+mn-ea"/>
                      <a:sym typeface="+mn-lt"/>
                    </a:rPr>
                    <a:t>系统架构 软件平台</a:t>
                  </a:r>
                  <a:endParaRPr kumimoji="0" lang="en-US" altLang="zh-CN" sz="11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32" name="组合 31"/>
              <p:cNvGrpSpPr/>
              <p:nvPr/>
            </p:nvGrpSpPr>
            <p:grpSpPr>
              <a:xfrm>
                <a:off x="6487840" y="1757273"/>
                <a:ext cx="595061" cy="595061"/>
                <a:chOff x="14973189" y="-889171"/>
                <a:chExt cx="595061" cy="595061"/>
              </a:xfrm>
            </p:grpSpPr>
            <p:sp>
              <p:nvSpPr>
                <p:cNvPr id="33" name="www.pptcool.com4-7"/>
                <p:cNvSpPr/>
                <p:nvPr/>
              </p:nvSpPr>
              <p:spPr>
                <a:xfrm rot="2626894">
                  <a:off x="14973189" y="-889171"/>
                  <a:ext cx="595061" cy="595061"/>
                </a:xfrm>
                <a:prstGeom prst="roundRect">
                  <a:avLst/>
                </a:prstGeom>
                <a:gradFill flip="none" rotWithShape="1">
                  <a:gsLst>
                    <a:gs pos="0">
                      <a:srgbClr val="10BDCD"/>
                    </a:gs>
                    <a:gs pos="100000">
                      <a:srgbClr val="0D7CDD"/>
                    </a:gs>
                  </a:gsLst>
                  <a:lin ang="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4" name="www.pptcool.com4-8"/>
                <p:cNvSpPr txBox="1"/>
                <p:nvPr/>
              </p:nvSpPr>
              <p:spPr>
                <a:xfrm>
                  <a:off x="15081565" y="-776307"/>
                  <a:ext cx="317395" cy="307777"/>
                </a:xfrm>
                <a:prstGeom prst="rect">
                  <a:avLst/>
                </a:prstGeom>
                <a:noFill/>
                <a:effectLst/>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02</a:t>
                  </a: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grpSp>
          <p:nvGrpSpPr>
            <p:cNvPr id="17" name="组合 16"/>
            <p:cNvGrpSpPr/>
            <p:nvPr/>
          </p:nvGrpSpPr>
          <p:grpSpPr>
            <a:xfrm>
              <a:off x="6610192" y="3559503"/>
              <a:ext cx="2676882" cy="610736"/>
              <a:chOff x="6487840" y="1741598"/>
              <a:chExt cx="2676882" cy="610736"/>
            </a:xfrm>
          </p:grpSpPr>
          <p:grpSp>
            <p:nvGrpSpPr>
              <p:cNvPr id="25" name="组合 24"/>
              <p:cNvGrpSpPr/>
              <p:nvPr/>
            </p:nvGrpSpPr>
            <p:grpSpPr>
              <a:xfrm>
                <a:off x="7364865" y="1741598"/>
                <a:ext cx="1799857" cy="604353"/>
                <a:chOff x="7954250" y="1570365"/>
                <a:chExt cx="1799857" cy="604353"/>
              </a:xfrm>
            </p:grpSpPr>
            <p:sp>
              <p:nvSpPr>
                <p:cNvPr id="29" name="www.pptcool.com4-9"/>
                <p:cNvSpPr txBox="1"/>
                <p:nvPr/>
              </p:nvSpPr>
              <p:spPr>
                <a:xfrm>
                  <a:off x="7954250" y="1570365"/>
                  <a:ext cx="1231106" cy="369332"/>
                </a:xfrm>
                <a:prstGeom prst="rect">
                  <a:avLst/>
                </a:prstGeom>
                <a:noFill/>
                <a:effectLst/>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gradFill>
                        <a:gsLst>
                          <a:gs pos="0">
                            <a:srgbClr val="10BDCD"/>
                          </a:gs>
                          <a:gs pos="76000">
                            <a:srgbClr val="0D7CDD"/>
                          </a:gs>
                        </a:gsLst>
                      </a:gradFill>
                      <a:effectLst/>
                      <a:uLnTx/>
                      <a:uFillTx/>
                      <a:latin typeface="微软雅黑" panose="020B0503020204020204" pitchFamily="34" charset="-122"/>
                      <a:ea typeface="微软雅黑" panose="020B0503020204020204" pitchFamily="34" charset="-122"/>
                      <a:cs typeface="+mn-ea"/>
                      <a:sym typeface="+mn-lt"/>
                    </a:rPr>
                    <a:t>系统组成</a:t>
                  </a:r>
                  <a:endParaRPr kumimoji="0" lang="zh-CN" altLang="en-US" sz="2400" b="1" i="0" u="none" strike="noStrike" kern="0" cap="none" spc="0" normalizeH="0" baseline="0" noProof="0" dirty="0">
                    <a:ln>
                      <a:noFill/>
                    </a:ln>
                    <a:gradFill>
                      <a:gsLst>
                        <a:gs pos="0">
                          <a:srgbClr val="10BDCD"/>
                        </a:gs>
                        <a:gs pos="76000">
                          <a:srgbClr val="0D7CDD"/>
                        </a:gs>
                      </a:gsLst>
                    </a:gradFill>
                    <a:effectLst/>
                    <a:uLnTx/>
                    <a:uFillTx/>
                    <a:latin typeface="微软雅黑" panose="020B0503020204020204" pitchFamily="34" charset="-122"/>
                    <a:ea typeface="微软雅黑" panose="020B0503020204020204" pitchFamily="34" charset="-122"/>
                    <a:cs typeface="+mn-ea"/>
                    <a:sym typeface="+mn-lt"/>
                  </a:endParaRPr>
                </a:p>
              </p:txBody>
            </p:sp>
            <p:sp>
              <p:nvSpPr>
                <p:cNvPr id="30" name="www.pptcool.com4-10"/>
                <p:cNvSpPr txBox="1"/>
                <p:nvPr/>
              </p:nvSpPr>
              <p:spPr>
                <a:xfrm>
                  <a:off x="7954251" y="1976074"/>
                  <a:ext cx="1799856" cy="198644"/>
                </a:xfrm>
                <a:prstGeom prst="rect">
                  <a:avLst/>
                </a:prstGeom>
                <a:noFill/>
                <a:effectLst/>
              </p:spPr>
              <p:txBody>
                <a:bodyPr wrap="square" lIns="0" tIns="0" rIns="0" bIns="0" rtlCol="0">
                  <a:spAutoFit/>
                </a:bodyPr>
                <a:lstStyle/>
                <a:p>
                  <a:pPr marL="0" marR="0" lvl="0" indent="0" algn="dist" defTabSz="914400" eaLnBrk="1" fontAlgn="auto" latinLnBrk="0" hangingPunct="1">
                    <a:lnSpc>
                      <a:spcPct val="130000"/>
                    </a:lnSpc>
                    <a:spcBef>
                      <a:spcPts val="0"/>
                    </a:spcBef>
                    <a:spcAft>
                      <a:spcPts val="0"/>
                    </a:spcAft>
                    <a:buClrTx/>
                    <a:buSzTx/>
                    <a:buFontTx/>
                    <a:buNone/>
                    <a:defRPr/>
                  </a:pPr>
                  <a:r>
                    <a:rPr lang="zh-CN" altLang="en-US" sz="1100" kern="0" dirty="0">
                      <a:solidFill>
                        <a:srgbClr val="000000">
                          <a:lumMod val="75000"/>
                          <a:lumOff val="25000"/>
                        </a:srgbClr>
                      </a:solidFill>
                      <a:latin typeface="微软雅黑" panose="020B0503020204020204" pitchFamily="34" charset="-122"/>
                      <a:ea typeface="微软雅黑" panose="020B0503020204020204" pitchFamily="34" charset="-122"/>
                      <a:cs typeface="+mn-ea"/>
                      <a:sym typeface="+mn-lt"/>
                    </a:rPr>
                    <a:t>系统组成 核心应用系统介绍</a:t>
                  </a:r>
                  <a:endParaRPr kumimoji="0" lang="en-US" altLang="zh-CN" sz="11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6" name="组合 25"/>
              <p:cNvGrpSpPr/>
              <p:nvPr/>
            </p:nvGrpSpPr>
            <p:grpSpPr>
              <a:xfrm>
                <a:off x="6487840" y="1757273"/>
                <a:ext cx="595061" cy="595061"/>
                <a:chOff x="14973189" y="-889171"/>
                <a:chExt cx="595061" cy="595061"/>
              </a:xfrm>
            </p:grpSpPr>
            <p:sp>
              <p:nvSpPr>
                <p:cNvPr id="27" name="www.pptcool.com4-11"/>
                <p:cNvSpPr/>
                <p:nvPr/>
              </p:nvSpPr>
              <p:spPr>
                <a:xfrm rot="2626894">
                  <a:off x="14973189" y="-889171"/>
                  <a:ext cx="595061" cy="595061"/>
                </a:xfrm>
                <a:prstGeom prst="roundRect">
                  <a:avLst/>
                </a:prstGeom>
                <a:gradFill>
                  <a:gsLst>
                    <a:gs pos="0">
                      <a:srgbClr val="0D7CDD"/>
                    </a:gs>
                    <a:gs pos="100000">
                      <a:srgbClr val="10BDCD"/>
                    </a:gs>
                  </a:gsLs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8" name="www.pptcool.com4-12"/>
                <p:cNvSpPr txBox="1"/>
                <p:nvPr/>
              </p:nvSpPr>
              <p:spPr>
                <a:xfrm>
                  <a:off x="15081565" y="-776307"/>
                  <a:ext cx="317395" cy="307777"/>
                </a:xfrm>
                <a:prstGeom prst="rect">
                  <a:avLst/>
                </a:prstGeom>
                <a:noFill/>
                <a:effectLst/>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03</a:t>
                  </a: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grpSp>
          <p:nvGrpSpPr>
            <p:cNvPr id="18" name="组合 17"/>
            <p:cNvGrpSpPr/>
            <p:nvPr/>
          </p:nvGrpSpPr>
          <p:grpSpPr>
            <a:xfrm>
              <a:off x="6610192" y="4591622"/>
              <a:ext cx="2401025" cy="845129"/>
              <a:chOff x="6487840" y="1741598"/>
              <a:chExt cx="2401025" cy="845129"/>
            </a:xfrm>
          </p:grpSpPr>
          <p:grpSp>
            <p:nvGrpSpPr>
              <p:cNvPr id="19" name="组合 18"/>
              <p:cNvGrpSpPr/>
              <p:nvPr/>
            </p:nvGrpSpPr>
            <p:grpSpPr>
              <a:xfrm>
                <a:off x="7364865" y="1741598"/>
                <a:ext cx="1524000" cy="845129"/>
                <a:chOff x="7954250" y="1570365"/>
                <a:chExt cx="1524000" cy="845129"/>
              </a:xfrm>
            </p:grpSpPr>
            <p:sp>
              <p:nvSpPr>
                <p:cNvPr id="23" name="www.pptcool.com4-13"/>
                <p:cNvSpPr txBox="1"/>
                <p:nvPr/>
              </p:nvSpPr>
              <p:spPr>
                <a:xfrm>
                  <a:off x="7954250" y="1570365"/>
                  <a:ext cx="1524000" cy="368935"/>
                </a:xfrm>
                <a:prstGeom prst="rect">
                  <a:avLst/>
                </a:prstGeom>
                <a:noFill/>
                <a:effectLst/>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2400" b="1" i="0" u="none" strike="noStrike" kern="0" cap="none" spc="0" normalizeH="0" baseline="0" noProof="0" dirty="0">
                      <a:ln>
                        <a:noFill/>
                      </a:ln>
                      <a:gradFill>
                        <a:gsLst>
                          <a:gs pos="0">
                            <a:srgbClr val="10BDCD"/>
                          </a:gs>
                          <a:gs pos="76000">
                            <a:srgbClr val="0D7CDD"/>
                          </a:gs>
                        </a:gsLst>
                      </a:gradFill>
                      <a:effectLst/>
                      <a:uLnTx/>
                      <a:uFillTx/>
                      <a:latin typeface="微软雅黑" panose="020B0503020204020204" pitchFamily="34" charset="-122"/>
                      <a:ea typeface="微软雅黑" panose="020B0503020204020204" pitchFamily="34" charset="-122"/>
                      <a:cs typeface="+mn-ea"/>
                      <a:sym typeface="+mn-lt"/>
                    </a:rPr>
                    <a:t>欧莱克优势</a:t>
                  </a:r>
                  <a:endParaRPr kumimoji="0" lang="zh-CN" altLang="en-US" sz="2400" b="1" i="0" u="none" strike="noStrike" kern="0" cap="none" spc="0" normalizeH="0" baseline="0" noProof="0" dirty="0">
                    <a:ln>
                      <a:noFill/>
                    </a:ln>
                    <a:gradFill>
                      <a:gsLst>
                        <a:gs pos="0">
                          <a:srgbClr val="10BDCD"/>
                        </a:gs>
                        <a:gs pos="76000">
                          <a:srgbClr val="0D7CDD"/>
                        </a:gs>
                      </a:gsLst>
                    </a:gradFill>
                    <a:effectLst/>
                    <a:uLnTx/>
                    <a:uFillTx/>
                    <a:latin typeface="微软雅黑" panose="020B0503020204020204" pitchFamily="34" charset="-122"/>
                    <a:ea typeface="微软雅黑" panose="020B0503020204020204" pitchFamily="34" charset="-122"/>
                    <a:cs typeface="+mn-ea"/>
                    <a:sym typeface="+mn-lt"/>
                  </a:endParaRPr>
                </a:p>
              </p:txBody>
            </p:sp>
            <p:sp>
              <p:nvSpPr>
                <p:cNvPr id="24" name="www.pptcool.com4-14"/>
                <p:cNvSpPr txBox="1"/>
                <p:nvPr/>
              </p:nvSpPr>
              <p:spPr>
                <a:xfrm>
                  <a:off x="7954251" y="1976074"/>
                  <a:ext cx="1231106" cy="439420"/>
                </a:xfrm>
                <a:prstGeom prst="rect">
                  <a:avLst/>
                </a:prstGeom>
                <a:noFill/>
                <a:effectLst/>
              </p:spPr>
              <p:txBody>
                <a:bodyPr wrap="square" lIns="0" tIns="0" rIns="0" bIns="0" rtlCol="0">
                  <a:spAutoFit/>
                </a:bodyPr>
                <a:lstStyle/>
                <a:p>
                  <a:pPr marL="0" marR="0" lvl="0" indent="0" algn="dist" defTabSz="914400" eaLnBrk="1" fontAlgn="auto" latinLnBrk="0" hangingPunct="1">
                    <a:lnSpc>
                      <a:spcPct val="13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mn-ea"/>
                      <a:sym typeface="+mn-lt"/>
                    </a:rPr>
                    <a:t>欧莱克优势 市场业绩</a:t>
                  </a:r>
                  <a:endParaRPr kumimoji="0" lang="en-US" altLang="zh-CN" sz="11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20" name="组合 19"/>
              <p:cNvGrpSpPr/>
              <p:nvPr/>
            </p:nvGrpSpPr>
            <p:grpSpPr>
              <a:xfrm>
                <a:off x="6487840" y="1757273"/>
                <a:ext cx="595061" cy="595061"/>
                <a:chOff x="14973189" y="-889171"/>
                <a:chExt cx="595061" cy="595061"/>
              </a:xfrm>
            </p:grpSpPr>
            <p:sp>
              <p:nvSpPr>
                <p:cNvPr id="21" name="www.pptcool.com4-15"/>
                <p:cNvSpPr/>
                <p:nvPr/>
              </p:nvSpPr>
              <p:spPr>
                <a:xfrm rot="2626894">
                  <a:off x="14973189" y="-889171"/>
                  <a:ext cx="595061" cy="595061"/>
                </a:xfrm>
                <a:prstGeom prst="roundRect">
                  <a:avLst/>
                </a:prstGeom>
                <a:gradFill>
                  <a:gsLst>
                    <a:gs pos="0">
                      <a:srgbClr val="0D7CDD"/>
                    </a:gs>
                    <a:gs pos="100000">
                      <a:srgbClr val="10BDCD"/>
                    </a:gs>
                  </a:gsLs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2" name="www.pptcool.com4-16"/>
                <p:cNvSpPr txBox="1"/>
                <p:nvPr/>
              </p:nvSpPr>
              <p:spPr>
                <a:xfrm>
                  <a:off x="15081565" y="-776307"/>
                  <a:ext cx="317395" cy="307777"/>
                </a:xfrm>
                <a:prstGeom prst="rect">
                  <a:avLst/>
                </a:prstGeom>
                <a:noFill/>
                <a:effectLst/>
              </p:spPr>
              <p:txBody>
                <a:bodyPr wrap="none" lIns="0" tIns="0" rIns="0" bIns="0"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04</a:t>
                  </a: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grpSp>
        <p:grpSp>
          <p:nvGrpSpPr>
            <p:cNvPr id="43" name="www.pptcool.com5"/>
            <p:cNvGrpSpPr/>
            <p:nvPr/>
          </p:nvGrpSpPr>
          <p:grpSpPr>
            <a:xfrm flipH="1">
              <a:off x="11467317" y="170853"/>
              <a:ext cx="1343511" cy="1160417"/>
              <a:chOff x="-1067482" y="308797"/>
              <a:chExt cx="2362638" cy="2040658"/>
            </a:xfrm>
            <a:solidFill>
              <a:srgbClr val="0D7CDD"/>
            </a:solidFill>
          </p:grpSpPr>
          <p:sp>
            <p:nvSpPr>
              <p:cNvPr id="44" name="www.pptcool.com5-1"/>
              <p:cNvSpPr/>
              <p:nvPr/>
            </p:nvSpPr>
            <p:spPr>
              <a:xfrm rot="18900000" flipH="1">
                <a:off x="-1067482" y="308797"/>
                <a:ext cx="2362638" cy="2040658"/>
              </a:xfrm>
              <a:custGeom>
                <a:avLst/>
                <a:gdLst>
                  <a:gd name="connsiteX0" fmla="*/ 321980 w 2362638"/>
                  <a:gd name="connsiteY0" fmla="*/ 0 h 2040658"/>
                  <a:gd name="connsiteX1" fmla="*/ 0 w 2362638"/>
                  <a:gd name="connsiteY1" fmla="*/ 321981 h 2040658"/>
                  <a:gd name="connsiteX2" fmla="*/ 0 w 2362638"/>
                  <a:gd name="connsiteY2" fmla="*/ 1524294 h 2040658"/>
                  <a:gd name="connsiteX3" fmla="*/ 516365 w 2362638"/>
                  <a:gd name="connsiteY3" fmla="*/ 2040658 h 2040658"/>
                  <a:gd name="connsiteX4" fmla="*/ 2362638 w 2362638"/>
                  <a:gd name="connsiteY4" fmla="*/ 2040658 h 20406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62638" h="2040658">
                    <a:moveTo>
                      <a:pt x="321980" y="0"/>
                    </a:moveTo>
                    <a:lnTo>
                      <a:pt x="0" y="321981"/>
                    </a:lnTo>
                    <a:lnTo>
                      <a:pt x="0" y="1524294"/>
                    </a:lnTo>
                    <a:cubicBezTo>
                      <a:pt x="0" y="1809474"/>
                      <a:pt x="231184" y="2040658"/>
                      <a:pt x="516365" y="2040658"/>
                    </a:cubicBezTo>
                    <a:lnTo>
                      <a:pt x="2362638" y="2040658"/>
                    </a:lnTo>
                    <a:close/>
                  </a:path>
                </a:pathLst>
              </a:custGeom>
              <a:grp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5" name="www.pptcool.com5-2"/>
              <p:cNvSpPr/>
              <p:nvPr/>
            </p:nvSpPr>
            <p:spPr>
              <a:xfrm rot="18900000" flipH="1">
                <a:off x="-951532" y="336538"/>
                <a:ext cx="1995661" cy="1869522"/>
              </a:xfrm>
              <a:custGeom>
                <a:avLst/>
                <a:gdLst>
                  <a:gd name="connsiteX0" fmla="*/ 0 w 2461015"/>
                  <a:gd name="connsiteY0" fmla="*/ 155554 h 2305462"/>
                  <a:gd name="connsiteX1" fmla="*/ 155554 w 2461015"/>
                  <a:gd name="connsiteY1" fmla="*/ 0 h 2305462"/>
                  <a:gd name="connsiteX2" fmla="*/ 2461015 w 2461015"/>
                  <a:gd name="connsiteY2" fmla="*/ 2305462 h 2305462"/>
                  <a:gd name="connsiteX3" fmla="*/ 507013 w 2461015"/>
                  <a:gd name="connsiteY3" fmla="*/ 2305462 h 2305462"/>
                  <a:gd name="connsiteX4" fmla="*/ 0 w 2461015"/>
                  <a:gd name="connsiteY4" fmla="*/ 1798449 h 23054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61015" h="2305462">
                    <a:moveTo>
                      <a:pt x="0" y="155554"/>
                    </a:moveTo>
                    <a:lnTo>
                      <a:pt x="155554" y="0"/>
                    </a:lnTo>
                    <a:lnTo>
                      <a:pt x="2461015" y="2305462"/>
                    </a:lnTo>
                    <a:lnTo>
                      <a:pt x="507013" y="2305462"/>
                    </a:lnTo>
                    <a:cubicBezTo>
                      <a:pt x="226997" y="2305462"/>
                      <a:pt x="0" y="2078465"/>
                      <a:pt x="0" y="1798449"/>
                    </a:cubicBezTo>
                    <a:close/>
                  </a:path>
                </a:pathLst>
              </a:custGeom>
              <a:grp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grpSp>
        <p:pic>
          <p:nvPicPr>
            <p:cNvPr id="71" name="图片 70"/>
            <p:cNvPicPr>
              <a:picLocks noChangeAspect="1"/>
            </p:cNvPicPr>
            <p:nvPr/>
          </p:nvPicPr>
          <p:blipFill>
            <a:blip r:embed="rId1"/>
            <a:srcRect l="11800" t="1339" r="41613" b="3525"/>
            <a:stretch>
              <a:fillRect/>
            </a:stretch>
          </p:blipFill>
          <p:spPr>
            <a:xfrm>
              <a:off x="0" y="0"/>
              <a:ext cx="5970263" cy="6858000"/>
            </a:xfrm>
            <a:custGeom>
              <a:avLst/>
              <a:gdLst>
                <a:gd name="connsiteX0" fmla="*/ 0 w 5970263"/>
                <a:gd name="connsiteY0" fmla="*/ 0 h 6858000"/>
                <a:gd name="connsiteX1" fmla="*/ 4697738 w 5970263"/>
                <a:gd name="connsiteY1" fmla="*/ 0 h 6858000"/>
                <a:gd name="connsiteX2" fmla="*/ 2263513 w 5970263"/>
                <a:gd name="connsiteY2" fmla="*/ 2434226 h 6858000"/>
                <a:gd name="connsiteX3" fmla="*/ 2263513 w 5970263"/>
                <a:gd name="connsiteY3" fmla="*/ 3151250 h 6858000"/>
                <a:gd name="connsiteX4" fmla="*/ 5970263 w 5970263"/>
                <a:gd name="connsiteY4" fmla="*/ 6858000 h 6858000"/>
                <a:gd name="connsiteX5" fmla="*/ 1510299 w 5970263"/>
                <a:gd name="connsiteY5" fmla="*/ 6858000 h 6858000"/>
                <a:gd name="connsiteX6" fmla="*/ 0 w 5970263"/>
                <a:gd name="connsiteY6" fmla="*/ 534770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70263" h="6858000">
                  <a:moveTo>
                    <a:pt x="0" y="0"/>
                  </a:moveTo>
                  <a:lnTo>
                    <a:pt x="4697738" y="0"/>
                  </a:lnTo>
                  <a:lnTo>
                    <a:pt x="2263513" y="2434226"/>
                  </a:lnTo>
                  <a:cubicBezTo>
                    <a:pt x="2065513" y="2632227"/>
                    <a:pt x="2065513" y="2953249"/>
                    <a:pt x="2263513" y="3151250"/>
                  </a:cubicBezTo>
                  <a:lnTo>
                    <a:pt x="5970263" y="6858000"/>
                  </a:lnTo>
                  <a:lnTo>
                    <a:pt x="1510299" y="6858000"/>
                  </a:lnTo>
                  <a:lnTo>
                    <a:pt x="0" y="5347701"/>
                  </a:lnTo>
                  <a:close/>
                </a:path>
              </a:pathLst>
            </a:custGeom>
          </p:spPr>
        </p:pic>
      </p:grpSp>
      <p:pic>
        <p:nvPicPr>
          <p:cNvPr id="14" name="图片 13" descr="12.9 LOGO"/>
          <p:cNvPicPr>
            <a:picLocks noChangeAspect="1"/>
          </p:cNvPicPr>
          <p:nvPr/>
        </p:nvPicPr>
        <p:blipFill>
          <a:blip r:embed="rId2"/>
          <a:stretch>
            <a:fillRect/>
          </a:stretch>
        </p:blipFill>
        <p:spPr>
          <a:xfrm>
            <a:off x="10078085" y="89535"/>
            <a:ext cx="1080000" cy="10800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1" cy="6858000"/>
            <a:chOff x="0" y="0"/>
            <a:chExt cx="12192001" cy="6858000"/>
          </a:xfrm>
        </p:grpSpPr>
        <p:sp>
          <p:nvSpPr>
            <p:cNvPr id="3" name="文本占位符 21"/>
            <p:cNvSpPr txBox="1"/>
            <p:nvPr/>
          </p:nvSpPr>
          <p:spPr>
            <a:xfrm>
              <a:off x="5400296" y="1720261"/>
              <a:ext cx="1391408" cy="1218795"/>
            </a:xfrm>
            <a:prstGeom prst="rect">
              <a:avLst/>
            </a:prstGeom>
          </p:spPr>
          <p:txBody>
            <a:bodyPr wrap="none" lIns="0" tIns="0" rIns="0" bIns="0" anchor="ctr">
              <a:spAutoFit/>
            </a:bodyPr>
            <a:lstStyle>
              <a:lvl1pPr marL="0" indent="0" algn="l" defTabSz="914400" rtl="0" eaLnBrk="1" latinLnBrk="0" hangingPunct="1">
                <a:lnSpc>
                  <a:spcPct val="90000"/>
                </a:lnSpc>
                <a:spcBef>
                  <a:spcPts val="1000"/>
                </a:spcBef>
                <a:buFont typeface="Arial" panose="020B0604020202020204" pitchFamily="34" charset="0"/>
                <a:buNone/>
                <a:defRPr sz="13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8800" b="1" i="0" u="none" strike="noStrike" kern="120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rPr>
                <a:t>01</a:t>
              </a:r>
              <a:endParaRPr kumimoji="0" lang="zh-CN" altLang="en-US" sz="8800" b="1" i="0" u="none" strike="noStrike" kern="120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2407708" y="2998343"/>
              <a:ext cx="7376583" cy="1749588"/>
              <a:chOff x="3797815" y="1148325"/>
              <a:chExt cx="4352083" cy="1032233"/>
            </a:xfrm>
          </p:grpSpPr>
          <p:sp>
            <p:nvSpPr>
              <p:cNvPr id="19" name="任意多边形: 形状 18"/>
              <p:cNvSpPr/>
              <p:nvPr/>
            </p:nvSpPr>
            <p:spPr>
              <a:xfrm>
                <a:off x="3797815" y="1257227"/>
                <a:ext cx="4352083" cy="923331"/>
              </a:xfrm>
              <a:custGeom>
                <a:avLst/>
                <a:gdLst/>
                <a:ahLst/>
                <a:cxnLst/>
                <a:rect l="0" t="0" r="0" b="0"/>
                <a:pathLst>
                  <a:path w="4352083" h="923331">
                    <a:moveTo>
                      <a:pt x="0" y="0"/>
                    </a:moveTo>
                    <a:lnTo>
                      <a:pt x="4352082" y="0"/>
                    </a:lnTo>
                    <a:lnTo>
                      <a:pt x="4352082" y="732830"/>
                    </a:lnTo>
                    <a:cubicBezTo>
                      <a:pt x="4352082" y="837986"/>
                      <a:pt x="4266738" y="923330"/>
                      <a:pt x="4161582" y="923330"/>
                    </a:cubicBezTo>
                    <a:lnTo>
                      <a:pt x="190500" y="923330"/>
                    </a:lnTo>
                    <a:cubicBezTo>
                      <a:pt x="85344" y="923330"/>
                      <a:pt x="0" y="837986"/>
                      <a:pt x="0" y="732830"/>
                    </a:cubicBezTo>
                    <a:lnTo>
                      <a:pt x="0" y="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0" name="矩形 19"/>
              <p:cNvSpPr/>
              <p:nvPr/>
            </p:nvSpPr>
            <p:spPr>
              <a:xfrm>
                <a:off x="3797816" y="1148325"/>
                <a:ext cx="4352082" cy="108902"/>
              </a:xfrm>
              <a:prstGeom prst="rect">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0" y="0"/>
              <a:ext cx="1053200" cy="6858000"/>
              <a:chOff x="0" y="0"/>
              <a:chExt cx="1053200" cy="6858000"/>
            </a:xfrm>
          </p:grpSpPr>
          <p:sp>
            <p:nvSpPr>
              <p:cNvPr id="17" name="任意多边形: 形状 16"/>
              <p:cNvSpPr/>
              <p:nvPr/>
            </p:nvSpPr>
            <p:spPr>
              <a:xfrm>
                <a:off x="1" y="0"/>
                <a:ext cx="1053199" cy="6858000"/>
              </a:xfrm>
              <a:custGeom>
                <a:avLst/>
                <a:gdLst>
                  <a:gd name="connsiteX0" fmla="*/ 119499 w 1053199"/>
                  <a:gd name="connsiteY0" fmla="*/ 0 h 6858000"/>
                  <a:gd name="connsiteX1" fmla="*/ 786431 w 1053199"/>
                  <a:gd name="connsiteY1" fmla="*/ 0 h 6858000"/>
                  <a:gd name="connsiteX2" fmla="*/ 1053199 w 1053199"/>
                  <a:gd name="connsiteY2" fmla="*/ 6858000 h 6858000"/>
                  <a:gd name="connsiteX3" fmla="*/ 0 w 1053199"/>
                  <a:gd name="connsiteY3" fmla="*/ 6858000 h 6858000"/>
                  <a:gd name="connsiteX4" fmla="*/ 0 w 1053199"/>
                  <a:gd name="connsiteY4" fmla="*/ 307204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199" h="6858000">
                    <a:moveTo>
                      <a:pt x="119499" y="0"/>
                    </a:moveTo>
                    <a:lnTo>
                      <a:pt x="786431" y="0"/>
                    </a:lnTo>
                    <a:lnTo>
                      <a:pt x="1053199" y="6858000"/>
                    </a:lnTo>
                    <a:lnTo>
                      <a:pt x="0" y="6858000"/>
                    </a:lnTo>
                    <a:lnTo>
                      <a:pt x="0" y="3072048"/>
                    </a:lnTo>
                    <a:close/>
                  </a:path>
                </a:pathLst>
              </a:custGeom>
              <a:gradFill>
                <a:gsLst>
                  <a:gs pos="0">
                    <a:srgbClr val="1FD9ED"/>
                  </a:gs>
                  <a:gs pos="60000">
                    <a:srgbClr val="10BDCD"/>
                  </a:gs>
                </a:gsLst>
                <a:lin ang="2700000" scaled="0"/>
              </a:gradFill>
              <a:ln w="57150" cap="rnd" cmpd="sng" algn="ctr">
                <a:noFill/>
                <a:prstDash val="solid"/>
                <a:round/>
              </a:ln>
              <a:effectLst>
                <a:outerShdw blurRad="76200" dist="50800" dir="5400000" algn="ctr" rotWithShape="0">
                  <a:srgbClr val="00BE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8" name="任意多边形: 形状 17"/>
              <p:cNvSpPr/>
              <p:nvPr/>
            </p:nvSpPr>
            <p:spPr>
              <a:xfrm>
                <a:off x="0" y="0"/>
                <a:ext cx="899160" cy="6858000"/>
              </a:xfrm>
              <a:custGeom>
                <a:avLst/>
                <a:gdLst>
                  <a:gd name="connsiteX0" fmla="*/ 0 w 899160"/>
                  <a:gd name="connsiteY0" fmla="*/ 0 h 6858000"/>
                  <a:gd name="connsiteX1" fmla="*/ 632392 w 899160"/>
                  <a:gd name="connsiteY1" fmla="*/ 0 h 6858000"/>
                  <a:gd name="connsiteX2" fmla="*/ 899160 w 899160"/>
                  <a:gd name="connsiteY2" fmla="*/ 6858000 h 6858000"/>
                  <a:gd name="connsiteX3" fmla="*/ 0 w 8991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99160" h="6858000">
                    <a:moveTo>
                      <a:pt x="0" y="0"/>
                    </a:moveTo>
                    <a:lnTo>
                      <a:pt x="632392" y="0"/>
                    </a:lnTo>
                    <a:lnTo>
                      <a:pt x="899160" y="6858000"/>
                    </a:lnTo>
                    <a:lnTo>
                      <a:pt x="0" y="685800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1162246" y="0"/>
              <a:ext cx="1029755" cy="6858000"/>
              <a:chOff x="11162246" y="0"/>
              <a:chExt cx="1029755" cy="6858000"/>
            </a:xfrm>
          </p:grpSpPr>
          <p:sp>
            <p:nvSpPr>
              <p:cNvPr id="15" name="任意多边形: 形状 14"/>
              <p:cNvSpPr/>
              <p:nvPr/>
            </p:nvSpPr>
            <p:spPr>
              <a:xfrm>
                <a:off x="11162246" y="0"/>
                <a:ext cx="1029754" cy="6858000"/>
              </a:xfrm>
              <a:custGeom>
                <a:avLst/>
                <a:gdLst>
                  <a:gd name="connsiteX0" fmla="*/ 266768 w 1029754"/>
                  <a:gd name="connsiteY0" fmla="*/ 0 h 6858000"/>
                  <a:gd name="connsiteX1" fmla="*/ 933700 w 1029754"/>
                  <a:gd name="connsiteY1" fmla="*/ 0 h 6858000"/>
                  <a:gd name="connsiteX2" fmla="*/ 1029754 w 1029754"/>
                  <a:gd name="connsiteY2" fmla="*/ 2469328 h 6858000"/>
                  <a:gd name="connsiteX3" fmla="*/ 1029754 w 1029754"/>
                  <a:gd name="connsiteY3" fmla="*/ 6858000 h 6858000"/>
                  <a:gd name="connsiteX4" fmla="*/ 0 w 102975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754" h="6858000">
                    <a:moveTo>
                      <a:pt x="266768" y="0"/>
                    </a:moveTo>
                    <a:lnTo>
                      <a:pt x="933700" y="0"/>
                    </a:lnTo>
                    <a:lnTo>
                      <a:pt x="1029754" y="2469328"/>
                    </a:lnTo>
                    <a:lnTo>
                      <a:pt x="1029754" y="6858000"/>
                    </a:lnTo>
                    <a:lnTo>
                      <a:pt x="0" y="6858000"/>
                    </a:lnTo>
                    <a:close/>
                  </a:path>
                </a:pathLst>
              </a:custGeom>
              <a:gradFill>
                <a:gsLst>
                  <a:gs pos="0">
                    <a:srgbClr val="1FD9ED"/>
                  </a:gs>
                  <a:gs pos="60000">
                    <a:srgbClr val="10BDCD"/>
                  </a:gs>
                </a:gsLst>
                <a:lin ang="2700000" scaled="0"/>
              </a:gradFill>
              <a:ln w="57150" cap="rnd" cmpd="sng" algn="ctr">
                <a:noFill/>
                <a:prstDash val="solid"/>
                <a:round/>
              </a:ln>
              <a:effectLst>
                <a:outerShdw blurRad="76200" dist="50800" dir="5400000" algn="ctr" rotWithShape="0">
                  <a:srgbClr val="00BE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6" name="任意多边形: 形状 15"/>
              <p:cNvSpPr/>
              <p:nvPr/>
            </p:nvSpPr>
            <p:spPr>
              <a:xfrm>
                <a:off x="11318164" y="0"/>
                <a:ext cx="873837" cy="6858000"/>
              </a:xfrm>
              <a:custGeom>
                <a:avLst/>
                <a:gdLst>
                  <a:gd name="connsiteX0" fmla="*/ 266768 w 873837"/>
                  <a:gd name="connsiteY0" fmla="*/ 0 h 6858000"/>
                  <a:gd name="connsiteX1" fmla="*/ 873837 w 873837"/>
                  <a:gd name="connsiteY1" fmla="*/ 0 h 6858000"/>
                  <a:gd name="connsiteX2" fmla="*/ 873837 w 873837"/>
                  <a:gd name="connsiteY2" fmla="*/ 6858000 h 6858000"/>
                  <a:gd name="connsiteX3" fmla="*/ 0 w 87383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3837" h="6858000">
                    <a:moveTo>
                      <a:pt x="266768" y="0"/>
                    </a:moveTo>
                    <a:lnTo>
                      <a:pt x="873837" y="0"/>
                    </a:lnTo>
                    <a:lnTo>
                      <a:pt x="873837" y="6858000"/>
                    </a:lnTo>
                    <a:lnTo>
                      <a:pt x="0" y="685800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cxnSp>
          <p:nvCxnSpPr>
            <p:cNvPr id="7" name="直接连接符 6"/>
            <p:cNvCxnSpPr/>
            <p:nvPr/>
          </p:nvCxnSpPr>
          <p:spPr>
            <a:xfrm>
              <a:off x="2407708" y="2302189"/>
              <a:ext cx="2098978" cy="0"/>
            </a:xfrm>
            <a:prstGeom prst="line">
              <a:avLst/>
            </a:prstGeom>
            <a:noFill/>
            <a:ln w="12700" cap="flat" cmpd="sng" algn="ctr">
              <a:solidFill>
                <a:srgbClr val="0D7CDD"/>
              </a:solidFill>
              <a:prstDash val="solid"/>
              <a:miter lim="800000"/>
            </a:ln>
            <a:effectLst/>
          </p:spPr>
        </p:cxnSp>
        <p:sp>
          <p:nvSpPr>
            <p:cNvPr id="8" name="文本占位符 13"/>
            <p:cNvSpPr txBox="1"/>
            <p:nvPr/>
          </p:nvSpPr>
          <p:spPr>
            <a:xfrm>
              <a:off x="4474528" y="3442838"/>
              <a:ext cx="3571806" cy="1015663"/>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zh-CN" altLang="en-US" sz="6000" b="1" kern="1200" dirty="0" smtClean="0">
                  <a:solidFill>
                    <a:srgbClr val="FFFFFF"/>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lang="zh-CN" altLang="en-US" dirty="0">
                  <a:latin typeface="微软雅黑" panose="020B0503020204020204" pitchFamily="34" charset="-122"/>
                  <a:ea typeface="微软雅黑" panose="020B0503020204020204" pitchFamily="34" charset="-122"/>
                </a:rPr>
                <a:t>方案背景</a:t>
              </a:r>
              <a:endParaRPr kumimoji="0" lang="zh-CN" altLang="en-US" sz="6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421880" y="2302189"/>
              <a:ext cx="2362411" cy="0"/>
            </a:xfrm>
            <a:prstGeom prst="line">
              <a:avLst/>
            </a:prstGeom>
            <a:noFill/>
            <a:ln w="12700" cap="flat" cmpd="sng" algn="ctr">
              <a:solidFill>
                <a:srgbClr val="10BDCD"/>
              </a:solidFill>
              <a:prstDash val="solid"/>
              <a:miter lim="800000"/>
            </a:ln>
            <a:effectLst/>
          </p:spPr>
        </p:cxnSp>
        <p:sp>
          <p:nvSpPr>
            <p:cNvPr id="21" name="文本框 20"/>
            <p:cNvSpPr txBox="1"/>
            <p:nvPr/>
          </p:nvSpPr>
          <p:spPr>
            <a:xfrm>
              <a:off x="4283993" y="4823176"/>
              <a:ext cx="3952875" cy="369332"/>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政策驱动</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行业痛点</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建设目标</a:t>
              </a:r>
              <a:endParaRPr lang="zh-CN" altLang="en-US" dirty="0">
                <a:latin typeface="微软雅黑" panose="020B0503020204020204" pitchFamily="34" charset="-122"/>
                <a:ea typeface="微软雅黑" panose="020B0503020204020204" pitchFamily="34" charset="-122"/>
              </a:endParaRPr>
            </a:p>
          </p:txBody>
        </p:sp>
      </p:grpSp>
      <p:pic>
        <p:nvPicPr>
          <p:cNvPr id="10" name="图片 9" descr="bai LOGO"/>
          <p:cNvPicPr>
            <a:picLocks noChangeAspect="1"/>
          </p:cNvPicPr>
          <p:nvPr/>
        </p:nvPicPr>
        <p:blipFill>
          <a:blip r:embed="rId1"/>
          <a:stretch>
            <a:fillRect/>
          </a:stretch>
        </p:blipFill>
        <p:spPr>
          <a:xfrm>
            <a:off x="2917190" y="3312795"/>
            <a:ext cx="1080000" cy="1080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1806695" cy="6858000"/>
            <a:chOff x="0" y="0"/>
            <a:chExt cx="11806695" cy="6858000"/>
          </a:xfrm>
        </p:grpSpPr>
        <p:pic>
          <p:nvPicPr>
            <p:cNvPr id="115" name="图片 114"/>
            <p:cNvPicPr>
              <a:picLocks noChangeAspect="1"/>
            </p:cNvPicPr>
            <p:nvPr/>
          </p:nvPicPr>
          <p:blipFill>
            <a:blip r:embed="rId1"/>
            <a:srcRect b="2749"/>
            <a:stretch>
              <a:fillRect/>
            </a:stretch>
          </p:blipFill>
          <p:spPr>
            <a:xfrm>
              <a:off x="0" y="3567073"/>
              <a:ext cx="5073446" cy="3290927"/>
            </a:xfrm>
            <a:prstGeom prst="rect">
              <a:avLst/>
            </a:prstGeom>
          </p:spPr>
        </p:pic>
        <p:sp>
          <p:nvSpPr>
            <p:cNvPr id="4" name="矩形 3"/>
            <p:cNvSpPr/>
            <p:nvPr/>
          </p:nvSpPr>
          <p:spPr>
            <a:xfrm>
              <a:off x="1" y="0"/>
              <a:ext cx="5086350" cy="6858000"/>
            </a:xfrm>
            <a:prstGeom prst="rect">
              <a:avLst/>
            </a:prstGeom>
            <a:gradFill flip="none" rotWithShape="1">
              <a:gsLst>
                <a:gs pos="50000">
                  <a:srgbClr val="0C7BDC"/>
                </a:gs>
                <a:gs pos="0">
                  <a:srgbClr val="10BDCD">
                    <a:alpha val="45000"/>
                  </a:srgbClr>
                </a:gs>
              </a:gsLst>
              <a:lin ang="162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文本框 22"/>
            <p:cNvSpPr txBox="1"/>
            <p:nvPr/>
          </p:nvSpPr>
          <p:spPr>
            <a:xfrm>
              <a:off x="394521" y="3283141"/>
              <a:ext cx="4091445" cy="369332"/>
            </a:xfrm>
            <a:prstGeom prst="rect">
              <a:avLst/>
            </a:prstGeom>
            <a:noFill/>
          </p:spPr>
          <p:txBody>
            <a:bodyPr wrap="square">
              <a:spAutoFit/>
            </a:bodyPr>
            <a:lstStyle/>
            <a:p>
              <a:r>
                <a:rPr lang="zh-CN" altLang="en-US" dirty="0">
                  <a:solidFill>
                    <a:schemeClr val="bg1"/>
                  </a:solidFill>
                  <a:latin typeface="微软雅黑" panose="020B0503020204020204" pitchFamily="34" charset="-122"/>
                  <a:ea typeface="微软雅黑" panose="020B0503020204020204" pitchFamily="34" charset="-122"/>
                </a:rPr>
                <a:t>统筹推进水利业务与信息技术深度融合</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7" name="平行四边形 26"/>
            <p:cNvSpPr/>
            <p:nvPr/>
          </p:nvSpPr>
          <p:spPr>
            <a:xfrm>
              <a:off x="456331" y="1207298"/>
              <a:ext cx="4169579" cy="330516"/>
            </a:xfrm>
            <a:prstGeom prst="parallelogram">
              <a:avLst>
                <a:gd name="adj" fmla="val 50937"/>
              </a:avLst>
            </a:prstGeom>
            <a:gradFill>
              <a:gsLst>
                <a:gs pos="100000">
                  <a:srgbClr val="3D9DF5"/>
                </a:gs>
                <a:gs pos="0">
                  <a:srgbClr val="2ADBEE">
                    <a:alpha val="0"/>
                  </a:srgbClr>
                </a:gs>
              </a:gsLst>
              <a:lin ang="108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559081" y="1200892"/>
              <a:ext cx="3768164" cy="369331"/>
            </a:xfrm>
            <a:prstGeom prst="rect">
              <a:avLst/>
            </a:prstGeom>
            <a:noFill/>
          </p:spPr>
          <p:txBody>
            <a:bodyPr wrap="square">
              <a:spAutoFit/>
            </a:bodyPr>
            <a:lstStyle/>
            <a:p>
              <a:r>
                <a:rPr lang="zh-CN" altLang="en-US" dirty="0">
                  <a:gradFill flip="none" rotWithShape="1">
                    <a:gsLst>
                      <a:gs pos="100000">
                        <a:srgbClr val="A2F0F8"/>
                      </a:gs>
                      <a:gs pos="0">
                        <a:schemeClr val="bg1"/>
                      </a:gs>
                    </a:gsLst>
                    <a:lin ang="16200000" scaled="1"/>
                    <a:tileRect/>
                  </a:gradFill>
                  <a:latin typeface="微软雅黑" panose="020B0503020204020204" pitchFamily="34" charset="-122"/>
                  <a:ea typeface="微软雅黑" panose="020B0503020204020204" pitchFamily="34" charset="-122"/>
                </a:rPr>
                <a:t>习近平总书记“</a:t>
              </a:r>
              <a:r>
                <a:rPr lang="zh-CN" altLang="en-US" b="1" dirty="0">
                  <a:gradFill flip="none" rotWithShape="1">
                    <a:gsLst>
                      <a:gs pos="100000">
                        <a:srgbClr val="FFC000"/>
                      </a:gs>
                      <a:gs pos="0">
                        <a:schemeClr val="bg1"/>
                      </a:gs>
                    </a:gsLst>
                    <a:lin ang="16200000" scaled="1"/>
                    <a:tileRect/>
                  </a:gradFill>
                  <a:latin typeface="微软雅黑" panose="020B0503020204020204" pitchFamily="34" charset="-122"/>
                  <a:ea typeface="微软雅黑" panose="020B0503020204020204" pitchFamily="34" charset="-122"/>
                </a:rPr>
                <a:t>十六字</a:t>
              </a:r>
              <a:r>
                <a:rPr lang="zh-CN" altLang="en-US" dirty="0">
                  <a:gradFill flip="none" rotWithShape="1">
                    <a:gsLst>
                      <a:gs pos="100000">
                        <a:srgbClr val="A2F0F8"/>
                      </a:gs>
                      <a:gs pos="0">
                        <a:schemeClr val="bg1"/>
                      </a:gs>
                    </a:gsLst>
                    <a:lin ang="16200000" scaled="1"/>
                    <a:tileRect/>
                  </a:gradFill>
                  <a:latin typeface="微软雅黑" panose="020B0503020204020204" pitchFamily="34" charset="-122"/>
                  <a:ea typeface="微软雅黑" panose="020B0503020204020204" pitchFamily="34" charset="-122"/>
                </a:rPr>
                <a:t>”治水思路</a:t>
              </a:r>
              <a:endParaRPr lang="zh-CN" altLang="en-US" dirty="0">
                <a:gradFill flip="none" rotWithShape="1">
                  <a:gsLst>
                    <a:gs pos="100000">
                      <a:srgbClr val="A2F0F8"/>
                    </a:gs>
                    <a:gs pos="0">
                      <a:schemeClr val="bg1"/>
                    </a:gs>
                  </a:gsLst>
                  <a:lin ang="16200000" scaled="1"/>
                  <a:tileRect/>
                </a:gradFill>
                <a:latin typeface="微软雅黑" panose="020B0503020204020204" pitchFamily="34" charset="-122"/>
                <a:ea typeface="微软雅黑" panose="020B0503020204020204" pitchFamily="34" charset="-122"/>
              </a:endParaRPr>
            </a:p>
          </p:txBody>
        </p:sp>
        <p:sp>
          <p:nvSpPr>
            <p:cNvPr id="30" name="平行四边形 29"/>
            <p:cNvSpPr/>
            <p:nvPr/>
          </p:nvSpPr>
          <p:spPr>
            <a:xfrm>
              <a:off x="385305" y="1216846"/>
              <a:ext cx="199620" cy="313100"/>
            </a:xfrm>
            <a:prstGeom prst="parallelogram">
              <a:avLst>
                <a:gd name="adj" fmla="val 83913"/>
              </a:avLst>
            </a:prstGeom>
            <a:solidFill>
              <a:srgbClr val="FFC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0" name="组合 119"/>
            <p:cNvGrpSpPr/>
            <p:nvPr/>
          </p:nvGrpSpPr>
          <p:grpSpPr>
            <a:xfrm>
              <a:off x="602957" y="1897488"/>
              <a:ext cx="3597434" cy="1018111"/>
              <a:chOff x="543236" y="1644817"/>
              <a:chExt cx="3597434" cy="1018111"/>
            </a:xfrm>
          </p:grpSpPr>
          <p:grpSp>
            <p:nvGrpSpPr>
              <p:cNvPr id="37" name="组合 36"/>
              <p:cNvGrpSpPr/>
              <p:nvPr/>
            </p:nvGrpSpPr>
            <p:grpSpPr>
              <a:xfrm>
                <a:off x="563165" y="1644817"/>
                <a:ext cx="1587982" cy="412889"/>
                <a:chOff x="456331" y="1581043"/>
                <a:chExt cx="1587982" cy="412889"/>
              </a:xfrm>
            </p:grpSpPr>
            <p:grpSp>
              <p:nvGrpSpPr>
                <p:cNvPr id="12" name="组合 11"/>
                <p:cNvGrpSpPr/>
                <p:nvPr/>
              </p:nvGrpSpPr>
              <p:grpSpPr>
                <a:xfrm>
                  <a:off x="921764" y="1615155"/>
                  <a:ext cx="1122549" cy="350467"/>
                  <a:chOff x="503799" y="1462891"/>
                  <a:chExt cx="976789" cy="350467"/>
                </a:xfrm>
              </p:grpSpPr>
              <p:sp>
                <p:nvSpPr>
                  <p:cNvPr id="10" name="矩形: 圆角 9"/>
                  <p:cNvSpPr/>
                  <p:nvPr/>
                </p:nvSpPr>
                <p:spPr>
                  <a:xfrm>
                    <a:off x="503799" y="1462891"/>
                    <a:ext cx="976789" cy="343967"/>
                  </a:xfrm>
                  <a:prstGeom prst="roundRect">
                    <a:avLst>
                      <a:gd name="adj" fmla="val 50000"/>
                    </a:avLst>
                  </a:prstGeom>
                  <a:noFill/>
                  <a:ln w="12700">
                    <a:gradFill>
                      <a:gsLst>
                        <a:gs pos="0">
                          <a:schemeClr val="accent1">
                            <a:lumMod val="5000"/>
                            <a:lumOff val="95000"/>
                          </a:schemeClr>
                        </a:gs>
                        <a:gs pos="100000">
                          <a:srgbClr val="A2F0F8"/>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544154" y="1474804"/>
                    <a:ext cx="909640" cy="338554"/>
                  </a:xfrm>
                  <a:prstGeom prst="rect">
                    <a:avLst/>
                  </a:prstGeom>
                  <a:noFill/>
                </p:spPr>
                <p:txBody>
                  <a:bodyPr wrap="square">
                    <a:spAutoFit/>
                  </a:bodyPr>
                  <a:lstStyle/>
                  <a:p>
                    <a:pPr algn="dist"/>
                    <a:r>
                      <a:rPr lang="zh-CN" altLang="en-US" sz="1600" b="1" dirty="0">
                        <a:solidFill>
                          <a:schemeClr val="bg1"/>
                        </a:solidFill>
                        <a:latin typeface="微软雅黑" panose="020B0503020204020204" pitchFamily="34" charset="-122"/>
                        <a:ea typeface="微软雅黑" panose="020B0503020204020204" pitchFamily="34" charset="-122"/>
                      </a:rPr>
                      <a:t>节水优先</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456331" y="1581043"/>
                  <a:ext cx="412889" cy="412889"/>
                  <a:chOff x="424911" y="1569960"/>
                  <a:chExt cx="513863" cy="513863"/>
                </a:xfrm>
              </p:grpSpPr>
              <p:sp>
                <p:nvSpPr>
                  <p:cNvPr id="31" name="椭圆 30"/>
                  <p:cNvSpPr/>
                  <p:nvPr/>
                </p:nvSpPr>
                <p:spPr>
                  <a:xfrm>
                    <a:off x="424911" y="1569960"/>
                    <a:ext cx="513863" cy="5138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图形 32"/>
                  <p:cNvSpPr/>
                  <p:nvPr/>
                </p:nvSpPr>
                <p:spPr>
                  <a:xfrm>
                    <a:off x="512616" y="1656261"/>
                    <a:ext cx="331441" cy="331438"/>
                  </a:xfrm>
                  <a:custGeom>
                    <a:avLst/>
                    <a:gdLst>
                      <a:gd name="connsiteX0" fmla="*/ 1870081 w 1905014"/>
                      <a:gd name="connsiteY0" fmla="*/ 1213040 h 1905000"/>
                      <a:gd name="connsiteX1" fmla="*/ 1778005 w 1905014"/>
                      <a:gd name="connsiteY1" fmla="*/ 1198500 h 1905000"/>
                      <a:gd name="connsiteX2" fmla="*/ 1630684 w 1905014"/>
                      <a:gd name="connsiteY2" fmla="*/ 1224026 h 1905000"/>
                      <a:gd name="connsiteX3" fmla="*/ 1154689 w 1905014"/>
                      <a:gd name="connsiteY3" fmla="*/ 1483740 h 1905000"/>
                      <a:gd name="connsiteX4" fmla="*/ 1149037 w 1905014"/>
                      <a:gd name="connsiteY4" fmla="*/ 1485011 h 1905000"/>
                      <a:gd name="connsiteX5" fmla="*/ 1143448 w 1905014"/>
                      <a:gd name="connsiteY5" fmla="*/ 1483424 h 1905000"/>
                      <a:gd name="connsiteX6" fmla="*/ 999305 w 1905014"/>
                      <a:gd name="connsiteY6" fmla="*/ 1403033 h 1905000"/>
                      <a:gd name="connsiteX7" fmla="*/ 1120780 w 1905014"/>
                      <a:gd name="connsiteY7" fmla="*/ 1403033 h 1905000"/>
                      <a:gd name="connsiteX8" fmla="*/ 1194567 w 1905014"/>
                      <a:gd name="connsiteY8" fmla="*/ 1373505 h 1905000"/>
                      <a:gd name="connsiteX9" fmla="*/ 1225110 w 1905014"/>
                      <a:gd name="connsiteY9" fmla="*/ 1302257 h 1905000"/>
                      <a:gd name="connsiteX10" fmla="*/ 1225110 w 1905014"/>
                      <a:gd name="connsiteY10" fmla="*/ 1243775 h 1905000"/>
                      <a:gd name="connsiteX11" fmla="*/ 1194630 w 1905014"/>
                      <a:gd name="connsiteY11" fmla="*/ 1172528 h 1905000"/>
                      <a:gd name="connsiteX12" fmla="*/ 1120780 w 1905014"/>
                      <a:gd name="connsiteY12" fmla="*/ 1143000 h 1905000"/>
                      <a:gd name="connsiteX13" fmla="*/ 567694 w 1905014"/>
                      <a:gd name="connsiteY13" fmla="*/ 1143000 h 1905000"/>
                      <a:gd name="connsiteX14" fmla="*/ 541532 w 1905014"/>
                      <a:gd name="connsiteY14" fmla="*/ 1144524 h 1905000"/>
                      <a:gd name="connsiteX15" fmla="*/ 535627 w 1905014"/>
                      <a:gd name="connsiteY15" fmla="*/ 1145350 h 1905000"/>
                      <a:gd name="connsiteX16" fmla="*/ 500702 w 1905014"/>
                      <a:gd name="connsiteY16" fmla="*/ 1152017 h 1905000"/>
                      <a:gd name="connsiteX17" fmla="*/ 8132 w 1905014"/>
                      <a:gd name="connsiteY17" fmla="*/ 1291717 h 1905000"/>
                      <a:gd name="connsiteX18" fmla="*/ 385 w 1905014"/>
                      <a:gd name="connsiteY18" fmla="*/ 1305370 h 1905000"/>
                      <a:gd name="connsiteX19" fmla="*/ 105859 w 1905014"/>
                      <a:gd name="connsiteY19" fmla="*/ 1651953 h 1905000"/>
                      <a:gd name="connsiteX20" fmla="*/ 119887 w 1905014"/>
                      <a:gd name="connsiteY20" fmla="*/ 1659235 h 1905000"/>
                      <a:gd name="connsiteX21" fmla="*/ 120019 w 1905014"/>
                      <a:gd name="connsiteY21" fmla="*/ 1659192 h 1905000"/>
                      <a:gd name="connsiteX22" fmla="*/ 477461 w 1905014"/>
                      <a:gd name="connsiteY22" fmla="*/ 1557909 h 1905000"/>
                      <a:gd name="connsiteX23" fmla="*/ 486287 w 1905014"/>
                      <a:gd name="connsiteY23" fmla="*/ 1558924 h 1905000"/>
                      <a:gd name="connsiteX24" fmla="*/ 1084457 w 1905014"/>
                      <a:gd name="connsiteY24" fmla="*/ 1892368 h 1905000"/>
                      <a:gd name="connsiteX25" fmla="*/ 1129542 w 1905014"/>
                      <a:gd name="connsiteY25" fmla="*/ 1905000 h 1905000"/>
                      <a:gd name="connsiteX26" fmla="*/ 1179772 w 1905014"/>
                      <a:gd name="connsiteY26" fmla="*/ 1889578 h 1905000"/>
                      <a:gd name="connsiteX27" fmla="*/ 1891419 w 1905014"/>
                      <a:gd name="connsiteY27" fmla="*/ 1281939 h 1905000"/>
                      <a:gd name="connsiteX28" fmla="*/ 1870081 w 1905014"/>
                      <a:gd name="connsiteY28" fmla="*/ 1213040 h 1905000"/>
                      <a:gd name="connsiteX29" fmla="*/ 984254 w 1905014"/>
                      <a:gd name="connsiteY29" fmla="*/ 889001 h 1905000"/>
                      <a:gd name="connsiteX30" fmla="*/ 1231207 w 1905014"/>
                      <a:gd name="connsiteY30" fmla="*/ 789623 h 1905000"/>
                      <a:gd name="connsiteX31" fmla="*/ 1333504 w 1905014"/>
                      <a:gd name="connsiteY31" fmla="*/ 549656 h 1905000"/>
                      <a:gd name="connsiteX32" fmla="*/ 984254 w 1905014"/>
                      <a:gd name="connsiteY32" fmla="*/ 0 h 1905000"/>
                      <a:gd name="connsiteX33" fmla="*/ 635005 w 1905014"/>
                      <a:gd name="connsiteY33" fmla="*/ 549656 h 1905000"/>
                      <a:gd name="connsiteX34" fmla="*/ 737239 w 1905014"/>
                      <a:gd name="connsiteY34" fmla="*/ 789623 h 1905000"/>
                      <a:gd name="connsiteX35" fmla="*/ 984254 w 1905014"/>
                      <a:gd name="connsiteY35" fmla="*/ 889001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5014" h="1905000">
                        <a:moveTo>
                          <a:pt x="1870081" y="1213040"/>
                        </a:moveTo>
                        <a:lnTo>
                          <a:pt x="1778005" y="1198500"/>
                        </a:lnTo>
                        <a:cubicBezTo>
                          <a:pt x="1727426" y="1190290"/>
                          <a:pt x="1675553" y="1199278"/>
                          <a:pt x="1630684" y="1224026"/>
                        </a:cubicBezTo>
                        <a:lnTo>
                          <a:pt x="1154689" y="1483740"/>
                        </a:lnTo>
                        <a:cubicBezTo>
                          <a:pt x="1152962" y="1484687"/>
                          <a:pt x="1151003" y="1485128"/>
                          <a:pt x="1149037" y="1485011"/>
                        </a:cubicBezTo>
                        <a:cubicBezTo>
                          <a:pt x="1147065" y="1485002"/>
                          <a:pt x="1145132" y="1484453"/>
                          <a:pt x="1143448" y="1483424"/>
                        </a:cubicBezTo>
                        <a:lnTo>
                          <a:pt x="999305" y="1403033"/>
                        </a:lnTo>
                        <a:lnTo>
                          <a:pt x="1120780" y="1403033"/>
                        </a:lnTo>
                        <a:cubicBezTo>
                          <a:pt x="1148466" y="1403033"/>
                          <a:pt x="1175009" y="1392429"/>
                          <a:pt x="1194567" y="1373505"/>
                        </a:cubicBezTo>
                        <a:cubicBezTo>
                          <a:pt x="1214188" y="1354645"/>
                          <a:pt x="1225174" y="1328992"/>
                          <a:pt x="1225110" y="1302257"/>
                        </a:cubicBezTo>
                        <a:lnTo>
                          <a:pt x="1225110" y="1243775"/>
                        </a:lnTo>
                        <a:cubicBezTo>
                          <a:pt x="1225110" y="1217040"/>
                          <a:pt x="1214125" y="1191388"/>
                          <a:pt x="1194630" y="1172528"/>
                        </a:cubicBezTo>
                        <a:cubicBezTo>
                          <a:pt x="1174762" y="1153500"/>
                          <a:pt x="1148289" y="1142914"/>
                          <a:pt x="1120780" y="1143000"/>
                        </a:cubicBezTo>
                        <a:lnTo>
                          <a:pt x="567694" y="1143000"/>
                        </a:lnTo>
                        <a:cubicBezTo>
                          <a:pt x="558954" y="1143091"/>
                          <a:pt x="550223" y="1143599"/>
                          <a:pt x="541532" y="1144524"/>
                        </a:cubicBezTo>
                        <a:lnTo>
                          <a:pt x="535627" y="1145350"/>
                        </a:lnTo>
                        <a:cubicBezTo>
                          <a:pt x="515879" y="1148144"/>
                          <a:pt x="500702" y="1152017"/>
                          <a:pt x="500702" y="1152017"/>
                        </a:cubicBezTo>
                        <a:lnTo>
                          <a:pt x="8132" y="1291717"/>
                        </a:lnTo>
                        <a:cubicBezTo>
                          <a:pt x="2251" y="1293383"/>
                          <a:pt x="-1201" y="1299465"/>
                          <a:pt x="385" y="1305370"/>
                        </a:cubicBezTo>
                        <a:lnTo>
                          <a:pt x="105859" y="1651953"/>
                        </a:lnTo>
                        <a:cubicBezTo>
                          <a:pt x="107722" y="1657838"/>
                          <a:pt x="114002" y="1661097"/>
                          <a:pt x="119887" y="1659235"/>
                        </a:cubicBezTo>
                        <a:cubicBezTo>
                          <a:pt x="119931" y="1659220"/>
                          <a:pt x="119975" y="1659207"/>
                          <a:pt x="120019" y="1659192"/>
                        </a:cubicBezTo>
                        <a:lnTo>
                          <a:pt x="477461" y="1557909"/>
                        </a:lnTo>
                        <a:cubicBezTo>
                          <a:pt x="480413" y="1556973"/>
                          <a:pt x="483624" y="1557343"/>
                          <a:pt x="486287" y="1558924"/>
                        </a:cubicBezTo>
                        <a:lnTo>
                          <a:pt x="1084457" y="1892368"/>
                        </a:lnTo>
                        <a:cubicBezTo>
                          <a:pt x="1097983" y="1900610"/>
                          <a:pt x="1113668" y="1904944"/>
                          <a:pt x="1129542" y="1905000"/>
                        </a:cubicBezTo>
                        <a:cubicBezTo>
                          <a:pt x="1147576" y="1904870"/>
                          <a:pt x="1165103" y="1899475"/>
                          <a:pt x="1179772" y="1889578"/>
                        </a:cubicBezTo>
                        <a:lnTo>
                          <a:pt x="1891419" y="1281939"/>
                        </a:lnTo>
                        <a:cubicBezTo>
                          <a:pt x="1917074" y="1260284"/>
                          <a:pt x="1904442" y="1218819"/>
                          <a:pt x="1870081" y="1213040"/>
                        </a:cubicBezTo>
                        <a:close/>
                        <a:moveTo>
                          <a:pt x="984254" y="889001"/>
                        </a:moveTo>
                        <a:cubicBezTo>
                          <a:pt x="1076355" y="889209"/>
                          <a:pt x="1164922" y="853568"/>
                          <a:pt x="1231207" y="789623"/>
                        </a:cubicBezTo>
                        <a:cubicBezTo>
                          <a:pt x="1296373" y="726772"/>
                          <a:pt x="1333282" y="640192"/>
                          <a:pt x="1333504" y="549656"/>
                        </a:cubicBezTo>
                        <a:cubicBezTo>
                          <a:pt x="1333504" y="276352"/>
                          <a:pt x="984254" y="0"/>
                          <a:pt x="984254" y="0"/>
                        </a:cubicBezTo>
                        <a:cubicBezTo>
                          <a:pt x="984254" y="0"/>
                          <a:pt x="635005" y="279845"/>
                          <a:pt x="635005" y="549656"/>
                        </a:cubicBezTo>
                        <a:cubicBezTo>
                          <a:pt x="635005" y="639635"/>
                          <a:pt x="671834" y="725995"/>
                          <a:pt x="737239" y="789623"/>
                        </a:cubicBezTo>
                        <a:cubicBezTo>
                          <a:pt x="803534" y="853589"/>
                          <a:pt x="892130" y="889233"/>
                          <a:pt x="984254" y="889001"/>
                        </a:cubicBezTo>
                        <a:close/>
                      </a:path>
                    </a:pathLst>
                  </a:custGeom>
                  <a:gradFill>
                    <a:gsLst>
                      <a:gs pos="0">
                        <a:srgbClr val="10BDCD"/>
                      </a:gs>
                      <a:gs pos="100000">
                        <a:srgbClr val="0C7BDC"/>
                      </a:gs>
                    </a:gsLst>
                    <a:lin ang="5400000" scaled="1"/>
                  </a:gradFill>
                  <a:ln w="1860" cap="flat">
                    <a:gradFill>
                      <a:gsLst>
                        <a:gs pos="0">
                          <a:srgbClr val="10BDCD"/>
                        </a:gs>
                        <a:gs pos="100000">
                          <a:srgbClr val="0C7BDC"/>
                        </a:gs>
                      </a:gsLst>
                      <a:lin ang="5400000" scaled="1"/>
                    </a:gradFill>
                    <a:prstDash val="solid"/>
                    <a:miter/>
                  </a:ln>
                </p:spPr>
                <p:txBody>
                  <a:bodyPr rtlCol="0" anchor="ctr"/>
                  <a:lstStyle/>
                  <a:p>
                    <a:endParaRPr lang="zh-CN" altLang="en-US"/>
                  </a:p>
                </p:txBody>
              </p:sp>
              <p:sp>
                <p:nvSpPr>
                  <p:cNvPr id="35" name="椭圆 34"/>
                  <p:cNvSpPr/>
                  <p:nvPr/>
                </p:nvSpPr>
                <p:spPr>
                  <a:xfrm>
                    <a:off x="452978" y="1600562"/>
                    <a:ext cx="452658" cy="452658"/>
                  </a:xfrm>
                  <a:prstGeom prst="ellipse">
                    <a:avLst/>
                  </a:prstGeom>
                  <a:noFill/>
                  <a:ln w="9525">
                    <a:gradFill>
                      <a:gsLst>
                        <a:gs pos="0">
                          <a:srgbClr val="0C7BDC"/>
                        </a:gs>
                        <a:gs pos="100000">
                          <a:srgbClr val="10BDCD"/>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38" name="组合 37"/>
              <p:cNvGrpSpPr/>
              <p:nvPr/>
            </p:nvGrpSpPr>
            <p:grpSpPr>
              <a:xfrm>
                <a:off x="2552688" y="1663156"/>
                <a:ext cx="1587982" cy="412889"/>
                <a:chOff x="456331" y="1581043"/>
                <a:chExt cx="1587982" cy="412889"/>
              </a:xfrm>
            </p:grpSpPr>
            <p:grpSp>
              <p:nvGrpSpPr>
                <p:cNvPr id="39" name="组合 38"/>
                <p:cNvGrpSpPr/>
                <p:nvPr/>
              </p:nvGrpSpPr>
              <p:grpSpPr>
                <a:xfrm>
                  <a:off x="921764" y="1615155"/>
                  <a:ext cx="1122549" cy="350467"/>
                  <a:chOff x="503799" y="1462891"/>
                  <a:chExt cx="976789" cy="350467"/>
                </a:xfrm>
              </p:grpSpPr>
              <p:sp>
                <p:nvSpPr>
                  <p:cNvPr id="87" name="矩形: 圆角 86"/>
                  <p:cNvSpPr/>
                  <p:nvPr/>
                </p:nvSpPr>
                <p:spPr>
                  <a:xfrm>
                    <a:off x="503799" y="1462891"/>
                    <a:ext cx="976789" cy="343967"/>
                  </a:xfrm>
                  <a:prstGeom prst="roundRect">
                    <a:avLst>
                      <a:gd name="adj" fmla="val 50000"/>
                    </a:avLst>
                  </a:prstGeom>
                  <a:noFill/>
                  <a:ln w="12700">
                    <a:gradFill>
                      <a:gsLst>
                        <a:gs pos="0">
                          <a:schemeClr val="accent1">
                            <a:lumMod val="5000"/>
                            <a:lumOff val="95000"/>
                          </a:schemeClr>
                        </a:gs>
                        <a:gs pos="100000">
                          <a:srgbClr val="A2F0F8"/>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544154" y="1474804"/>
                    <a:ext cx="909640" cy="338554"/>
                  </a:xfrm>
                  <a:prstGeom prst="rect">
                    <a:avLst/>
                  </a:prstGeom>
                  <a:noFill/>
                </p:spPr>
                <p:txBody>
                  <a:bodyPr wrap="square">
                    <a:spAutoFit/>
                  </a:bodyPr>
                  <a:lstStyle/>
                  <a:p>
                    <a:pPr algn="dist"/>
                    <a:r>
                      <a:rPr lang="zh-CN" altLang="en-US" sz="1600" b="1" dirty="0">
                        <a:solidFill>
                          <a:schemeClr val="bg1"/>
                        </a:solidFill>
                        <a:latin typeface="微软雅黑" panose="020B0503020204020204" pitchFamily="34" charset="-122"/>
                        <a:ea typeface="微软雅黑" panose="020B0503020204020204" pitchFamily="34" charset="-122"/>
                      </a:rPr>
                      <a:t>空间均衡</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456331" y="1581043"/>
                  <a:ext cx="412889" cy="412889"/>
                  <a:chOff x="424911" y="1569960"/>
                  <a:chExt cx="513863" cy="513863"/>
                </a:xfrm>
              </p:grpSpPr>
              <p:sp>
                <p:nvSpPr>
                  <p:cNvPr id="41" name="椭圆 40"/>
                  <p:cNvSpPr/>
                  <p:nvPr/>
                </p:nvSpPr>
                <p:spPr>
                  <a:xfrm>
                    <a:off x="424911" y="1569960"/>
                    <a:ext cx="513863" cy="5138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椭圆 78"/>
                  <p:cNvSpPr/>
                  <p:nvPr/>
                </p:nvSpPr>
                <p:spPr>
                  <a:xfrm>
                    <a:off x="452978" y="1600562"/>
                    <a:ext cx="452658" cy="452658"/>
                  </a:xfrm>
                  <a:prstGeom prst="ellipse">
                    <a:avLst/>
                  </a:prstGeom>
                  <a:noFill/>
                  <a:ln w="9525">
                    <a:gradFill>
                      <a:gsLst>
                        <a:gs pos="0">
                          <a:srgbClr val="0C7BDC"/>
                        </a:gs>
                        <a:gs pos="100000">
                          <a:srgbClr val="10BDCD"/>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0" name="组合 89"/>
              <p:cNvGrpSpPr/>
              <p:nvPr/>
            </p:nvGrpSpPr>
            <p:grpSpPr>
              <a:xfrm>
                <a:off x="543236" y="2250039"/>
                <a:ext cx="1587982" cy="412889"/>
                <a:chOff x="456331" y="1581043"/>
                <a:chExt cx="1587982" cy="412889"/>
              </a:xfrm>
            </p:grpSpPr>
            <p:grpSp>
              <p:nvGrpSpPr>
                <p:cNvPr id="91" name="组合 90"/>
                <p:cNvGrpSpPr/>
                <p:nvPr/>
              </p:nvGrpSpPr>
              <p:grpSpPr>
                <a:xfrm>
                  <a:off x="921764" y="1615155"/>
                  <a:ext cx="1122549" cy="350467"/>
                  <a:chOff x="503799" y="1462891"/>
                  <a:chExt cx="976789" cy="350467"/>
                </a:xfrm>
              </p:grpSpPr>
              <p:sp>
                <p:nvSpPr>
                  <p:cNvPr id="96" name="矩形: 圆角 95"/>
                  <p:cNvSpPr/>
                  <p:nvPr/>
                </p:nvSpPr>
                <p:spPr>
                  <a:xfrm>
                    <a:off x="503799" y="1462891"/>
                    <a:ext cx="976789" cy="343967"/>
                  </a:xfrm>
                  <a:prstGeom prst="roundRect">
                    <a:avLst>
                      <a:gd name="adj" fmla="val 50000"/>
                    </a:avLst>
                  </a:prstGeom>
                  <a:noFill/>
                  <a:ln w="12700">
                    <a:gradFill>
                      <a:gsLst>
                        <a:gs pos="0">
                          <a:schemeClr val="accent1">
                            <a:lumMod val="5000"/>
                            <a:lumOff val="95000"/>
                          </a:schemeClr>
                        </a:gs>
                        <a:gs pos="100000">
                          <a:srgbClr val="A2F0F8"/>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544154" y="1474804"/>
                    <a:ext cx="909640" cy="338554"/>
                  </a:xfrm>
                  <a:prstGeom prst="rect">
                    <a:avLst/>
                  </a:prstGeom>
                  <a:noFill/>
                </p:spPr>
                <p:txBody>
                  <a:bodyPr wrap="square">
                    <a:spAutoFit/>
                  </a:bodyPr>
                  <a:lstStyle/>
                  <a:p>
                    <a:pPr algn="dist"/>
                    <a:r>
                      <a:rPr lang="zh-CN" altLang="en-US" sz="1600" b="1" dirty="0">
                        <a:solidFill>
                          <a:schemeClr val="bg1"/>
                        </a:solidFill>
                        <a:latin typeface="微软雅黑" panose="020B0503020204020204" pitchFamily="34" charset="-122"/>
                        <a:ea typeface="微软雅黑" panose="020B0503020204020204" pitchFamily="34" charset="-122"/>
                      </a:rPr>
                      <a:t>系统治理</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456331" y="1581043"/>
                  <a:ext cx="412889" cy="412889"/>
                  <a:chOff x="424911" y="1569960"/>
                  <a:chExt cx="513863" cy="513863"/>
                </a:xfrm>
              </p:grpSpPr>
              <p:sp>
                <p:nvSpPr>
                  <p:cNvPr id="93" name="椭圆 92"/>
                  <p:cNvSpPr/>
                  <p:nvPr/>
                </p:nvSpPr>
                <p:spPr>
                  <a:xfrm>
                    <a:off x="424911" y="1569960"/>
                    <a:ext cx="513863" cy="5138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椭圆 94"/>
                  <p:cNvSpPr/>
                  <p:nvPr/>
                </p:nvSpPr>
                <p:spPr>
                  <a:xfrm>
                    <a:off x="452978" y="1600562"/>
                    <a:ext cx="452658" cy="452658"/>
                  </a:xfrm>
                  <a:prstGeom prst="ellipse">
                    <a:avLst/>
                  </a:prstGeom>
                  <a:noFill/>
                  <a:ln w="9525">
                    <a:gradFill>
                      <a:gsLst>
                        <a:gs pos="0">
                          <a:srgbClr val="0C7BDC"/>
                        </a:gs>
                        <a:gs pos="100000">
                          <a:srgbClr val="10BDCD"/>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98" name="组合 97"/>
              <p:cNvGrpSpPr/>
              <p:nvPr/>
            </p:nvGrpSpPr>
            <p:grpSpPr>
              <a:xfrm>
                <a:off x="2552688" y="2246977"/>
                <a:ext cx="1587982" cy="412889"/>
                <a:chOff x="456331" y="1581043"/>
                <a:chExt cx="1587982" cy="412889"/>
              </a:xfrm>
            </p:grpSpPr>
            <p:grpSp>
              <p:nvGrpSpPr>
                <p:cNvPr id="99" name="组合 98"/>
                <p:cNvGrpSpPr/>
                <p:nvPr/>
              </p:nvGrpSpPr>
              <p:grpSpPr>
                <a:xfrm>
                  <a:off x="921764" y="1615155"/>
                  <a:ext cx="1122549" cy="350467"/>
                  <a:chOff x="503799" y="1462891"/>
                  <a:chExt cx="976789" cy="350467"/>
                </a:xfrm>
              </p:grpSpPr>
              <p:sp>
                <p:nvSpPr>
                  <p:cNvPr id="104" name="矩形: 圆角 103"/>
                  <p:cNvSpPr/>
                  <p:nvPr/>
                </p:nvSpPr>
                <p:spPr>
                  <a:xfrm>
                    <a:off x="503799" y="1462891"/>
                    <a:ext cx="976789" cy="343967"/>
                  </a:xfrm>
                  <a:prstGeom prst="roundRect">
                    <a:avLst>
                      <a:gd name="adj" fmla="val 50000"/>
                    </a:avLst>
                  </a:prstGeom>
                  <a:noFill/>
                  <a:ln w="12700">
                    <a:gradFill>
                      <a:gsLst>
                        <a:gs pos="0">
                          <a:schemeClr val="accent1">
                            <a:lumMod val="5000"/>
                            <a:lumOff val="95000"/>
                          </a:schemeClr>
                        </a:gs>
                        <a:gs pos="100000">
                          <a:srgbClr val="A2F0F8"/>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5" name="文本框 104"/>
                  <p:cNvSpPr txBox="1"/>
                  <p:nvPr/>
                </p:nvSpPr>
                <p:spPr>
                  <a:xfrm>
                    <a:off x="544154" y="1474804"/>
                    <a:ext cx="909640" cy="338554"/>
                  </a:xfrm>
                  <a:prstGeom prst="rect">
                    <a:avLst/>
                  </a:prstGeom>
                  <a:noFill/>
                </p:spPr>
                <p:txBody>
                  <a:bodyPr wrap="square">
                    <a:spAutoFit/>
                  </a:bodyPr>
                  <a:lstStyle/>
                  <a:p>
                    <a:pPr algn="dist"/>
                    <a:r>
                      <a:rPr lang="zh-CN" altLang="en-US" sz="1600" b="1" dirty="0">
                        <a:solidFill>
                          <a:schemeClr val="bg1"/>
                        </a:solidFill>
                        <a:latin typeface="微软雅黑" panose="020B0503020204020204" pitchFamily="34" charset="-122"/>
                        <a:ea typeface="微软雅黑" panose="020B0503020204020204" pitchFamily="34" charset="-122"/>
                      </a:rPr>
                      <a:t>两手发力</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100" name="组合 99"/>
                <p:cNvGrpSpPr/>
                <p:nvPr/>
              </p:nvGrpSpPr>
              <p:grpSpPr>
                <a:xfrm>
                  <a:off x="456331" y="1581043"/>
                  <a:ext cx="412889" cy="412889"/>
                  <a:chOff x="424911" y="1569960"/>
                  <a:chExt cx="513863" cy="513863"/>
                </a:xfrm>
              </p:grpSpPr>
              <p:sp>
                <p:nvSpPr>
                  <p:cNvPr id="101" name="椭圆 100"/>
                  <p:cNvSpPr/>
                  <p:nvPr/>
                </p:nvSpPr>
                <p:spPr>
                  <a:xfrm>
                    <a:off x="424911" y="1569960"/>
                    <a:ext cx="513863" cy="513863"/>
                  </a:xfrm>
                  <a:prstGeom prst="ellipse">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3" name="椭圆 102"/>
                  <p:cNvSpPr/>
                  <p:nvPr/>
                </p:nvSpPr>
                <p:spPr>
                  <a:xfrm>
                    <a:off x="452978" y="1600562"/>
                    <a:ext cx="452658" cy="452658"/>
                  </a:xfrm>
                  <a:prstGeom prst="ellipse">
                    <a:avLst/>
                  </a:prstGeom>
                  <a:noFill/>
                  <a:ln w="9525">
                    <a:gradFill>
                      <a:gsLst>
                        <a:gs pos="0">
                          <a:srgbClr val="0C7BDC"/>
                        </a:gs>
                        <a:gs pos="100000">
                          <a:srgbClr val="10BDCD"/>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08" name="图形 106"/>
              <p:cNvSpPr/>
              <p:nvPr/>
            </p:nvSpPr>
            <p:spPr>
              <a:xfrm>
                <a:off x="2627395" y="1758019"/>
                <a:ext cx="261714" cy="222451"/>
              </a:xfrm>
              <a:custGeom>
                <a:avLst/>
                <a:gdLst>
                  <a:gd name="connsiteX0" fmla="*/ 1284967 w 1587504"/>
                  <a:gd name="connsiteY0" fmla="*/ 742836 h 1349343"/>
                  <a:gd name="connsiteX1" fmla="*/ 1156339 w 1587504"/>
                  <a:gd name="connsiteY1" fmla="*/ 773474 h 1349343"/>
                  <a:gd name="connsiteX2" fmla="*/ 989930 w 1587504"/>
                  <a:gd name="connsiteY2" fmla="*/ 524435 h 1349343"/>
                  <a:gd name="connsiteX3" fmla="*/ 1091133 w 1587504"/>
                  <a:gd name="connsiteY3" fmla="*/ 299883 h 1349343"/>
                  <a:gd name="connsiteX4" fmla="*/ 788834 w 1587504"/>
                  <a:gd name="connsiteY4" fmla="*/ 3 h 1349343"/>
                  <a:gd name="connsiteX5" fmla="*/ 489272 w 1587504"/>
                  <a:gd name="connsiteY5" fmla="*/ 302541 h 1349343"/>
                  <a:gd name="connsiteX6" fmla="*/ 592300 w 1587504"/>
                  <a:gd name="connsiteY6" fmla="*/ 526260 h 1349343"/>
                  <a:gd name="connsiteX7" fmla="*/ 428509 w 1587504"/>
                  <a:gd name="connsiteY7" fmla="*/ 776808 h 1349343"/>
                  <a:gd name="connsiteX8" fmla="*/ 299526 w 1587504"/>
                  <a:gd name="connsiteY8" fmla="*/ 747359 h 1349343"/>
                  <a:gd name="connsiteX9" fmla="*/ 4 w 1587504"/>
                  <a:gd name="connsiteY9" fmla="*/ 1049897 h 1349343"/>
                  <a:gd name="connsiteX10" fmla="*/ 302303 w 1587504"/>
                  <a:gd name="connsiteY10" fmla="*/ 1349339 h 1349343"/>
                  <a:gd name="connsiteX11" fmla="*/ 597857 w 1587504"/>
                  <a:gd name="connsiteY11" fmla="*/ 1089187 h 1349343"/>
                  <a:gd name="connsiteX12" fmla="*/ 989889 w 1587504"/>
                  <a:gd name="connsiteY12" fmla="*/ 1087323 h 1349343"/>
                  <a:gd name="connsiteX13" fmla="*/ 1287745 w 1587504"/>
                  <a:gd name="connsiteY13" fmla="*/ 1345014 h 1349343"/>
                  <a:gd name="connsiteX14" fmla="*/ 1587503 w 1587504"/>
                  <a:gd name="connsiteY14" fmla="*/ 1042595 h 1349343"/>
                  <a:gd name="connsiteX15" fmla="*/ 1284967 w 1587504"/>
                  <a:gd name="connsiteY15" fmla="*/ 742836 h 1349343"/>
                  <a:gd name="connsiteX16" fmla="*/ 989413 w 1587504"/>
                  <a:gd name="connsiteY16" fmla="*/ 1002988 h 1349343"/>
                  <a:gd name="connsiteX17" fmla="*/ 597381 w 1587504"/>
                  <a:gd name="connsiteY17" fmla="*/ 1004774 h 1349343"/>
                  <a:gd name="connsiteX18" fmla="*/ 498836 w 1587504"/>
                  <a:gd name="connsiteY18" fmla="*/ 823204 h 1349343"/>
                  <a:gd name="connsiteX19" fmla="*/ 662785 w 1587504"/>
                  <a:gd name="connsiteY19" fmla="*/ 572577 h 1349343"/>
                  <a:gd name="connsiteX20" fmla="*/ 791652 w 1587504"/>
                  <a:gd name="connsiteY20" fmla="*/ 602024 h 1349343"/>
                  <a:gd name="connsiteX21" fmla="*/ 920318 w 1587504"/>
                  <a:gd name="connsiteY21" fmla="*/ 571544 h 1349343"/>
                  <a:gd name="connsiteX22" fmla="*/ 1086806 w 1587504"/>
                  <a:gd name="connsiteY22" fmla="*/ 820543 h 1349343"/>
                  <a:gd name="connsiteX23" fmla="*/ 989413 w 1587504"/>
                  <a:gd name="connsiteY23" fmla="*/ 1002988 h 1349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587504" h="1349343">
                    <a:moveTo>
                      <a:pt x="1284967" y="742836"/>
                    </a:moveTo>
                    <a:cubicBezTo>
                      <a:pt x="1238890" y="743034"/>
                      <a:pt x="1195432" y="754702"/>
                      <a:pt x="1156339" y="773474"/>
                    </a:cubicBezTo>
                    <a:lnTo>
                      <a:pt x="989930" y="524435"/>
                    </a:lnTo>
                    <a:cubicBezTo>
                      <a:pt x="1052001" y="469110"/>
                      <a:pt x="1091609" y="389219"/>
                      <a:pt x="1091133" y="299883"/>
                    </a:cubicBezTo>
                    <a:cubicBezTo>
                      <a:pt x="1090339" y="133871"/>
                      <a:pt x="954965" y="-789"/>
                      <a:pt x="788834" y="3"/>
                    </a:cubicBezTo>
                    <a:cubicBezTo>
                      <a:pt x="622741" y="798"/>
                      <a:pt x="488517" y="136728"/>
                      <a:pt x="489272" y="302541"/>
                    </a:cubicBezTo>
                    <a:cubicBezTo>
                      <a:pt x="489669" y="391957"/>
                      <a:pt x="530150" y="471253"/>
                      <a:pt x="592300" y="526260"/>
                    </a:cubicBezTo>
                    <a:lnTo>
                      <a:pt x="428509" y="776808"/>
                    </a:lnTo>
                    <a:cubicBezTo>
                      <a:pt x="389061" y="758273"/>
                      <a:pt x="345841" y="747162"/>
                      <a:pt x="299526" y="747359"/>
                    </a:cubicBezTo>
                    <a:cubicBezTo>
                      <a:pt x="133672" y="748034"/>
                      <a:pt x="-791" y="883845"/>
                      <a:pt x="4" y="1049897"/>
                    </a:cubicBezTo>
                    <a:cubicBezTo>
                      <a:pt x="560" y="1215751"/>
                      <a:pt x="136172" y="1350252"/>
                      <a:pt x="302303" y="1349339"/>
                    </a:cubicBezTo>
                    <a:cubicBezTo>
                      <a:pt x="453831" y="1348744"/>
                      <a:pt x="577736" y="1235357"/>
                      <a:pt x="597857" y="1089187"/>
                    </a:cubicBezTo>
                    <a:lnTo>
                      <a:pt x="989889" y="1087323"/>
                    </a:lnTo>
                    <a:cubicBezTo>
                      <a:pt x="1011162" y="1233372"/>
                      <a:pt x="1136098" y="1345648"/>
                      <a:pt x="1287745" y="1345014"/>
                    </a:cubicBezTo>
                    <a:cubicBezTo>
                      <a:pt x="1453757" y="1344219"/>
                      <a:pt x="1588061" y="1208648"/>
                      <a:pt x="1587503" y="1042595"/>
                    </a:cubicBezTo>
                    <a:cubicBezTo>
                      <a:pt x="1586630" y="876583"/>
                      <a:pt x="1450821" y="742081"/>
                      <a:pt x="1284967" y="742836"/>
                    </a:cubicBezTo>
                    <a:close/>
                    <a:moveTo>
                      <a:pt x="989413" y="1002988"/>
                    </a:moveTo>
                    <a:lnTo>
                      <a:pt x="597381" y="1004774"/>
                    </a:lnTo>
                    <a:cubicBezTo>
                      <a:pt x="587086" y="934486"/>
                      <a:pt x="552161" y="870138"/>
                      <a:pt x="498836" y="823204"/>
                    </a:cubicBezTo>
                    <a:lnTo>
                      <a:pt x="662785" y="572577"/>
                    </a:lnTo>
                    <a:cubicBezTo>
                      <a:pt x="702115" y="591110"/>
                      <a:pt x="745454" y="602421"/>
                      <a:pt x="791652" y="602024"/>
                    </a:cubicBezTo>
                    <a:cubicBezTo>
                      <a:pt x="836284" y="601643"/>
                      <a:pt x="880257" y="591225"/>
                      <a:pt x="920318" y="571544"/>
                    </a:cubicBezTo>
                    <a:lnTo>
                      <a:pt x="1086806" y="820543"/>
                    </a:lnTo>
                    <a:cubicBezTo>
                      <a:pt x="1033620" y="867796"/>
                      <a:pt x="999079" y="932503"/>
                      <a:pt x="989413" y="1002988"/>
                    </a:cubicBezTo>
                    <a:close/>
                  </a:path>
                </a:pathLst>
              </a:custGeom>
              <a:gradFill>
                <a:gsLst>
                  <a:gs pos="90000">
                    <a:srgbClr val="0C7BDC"/>
                  </a:gs>
                  <a:gs pos="0">
                    <a:srgbClr val="10BDCD"/>
                  </a:gs>
                </a:gsLst>
                <a:lin ang="16200000" scaled="1"/>
              </a:gradFill>
              <a:ln w="1860" cap="flat">
                <a:noFill/>
                <a:prstDash val="solid"/>
                <a:miter/>
              </a:ln>
            </p:spPr>
            <p:txBody>
              <a:bodyPr rtlCol="0" anchor="ctr"/>
              <a:lstStyle/>
              <a:p>
                <a:endParaRPr lang="zh-CN" altLang="en-US"/>
              </a:p>
            </p:txBody>
          </p:sp>
          <p:sp>
            <p:nvSpPr>
              <p:cNvPr id="111" name="图形 109"/>
              <p:cNvSpPr/>
              <p:nvPr/>
            </p:nvSpPr>
            <p:spPr>
              <a:xfrm>
                <a:off x="612665" y="2331788"/>
                <a:ext cx="258321" cy="258321"/>
              </a:xfrm>
              <a:custGeom>
                <a:avLst/>
                <a:gdLst>
                  <a:gd name="connsiteX0" fmla="*/ 1672432 w 1905000"/>
                  <a:gd name="connsiteY0" fmla="*/ 748507 h 1905000"/>
                  <a:gd name="connsiteX1" fmla="*/ 1605757 w 1905000"/>
                  <a:gd name="connsiteY1" fmla="*/ 589756 h 1905000"/>
                  <a:gd name="connsiteX2" fmla="*/ 1770063 w 1905000"/>
                  <a:gd name="connsiteY2" fmla="*/ 423068 h 1905000"/>
                  <a:gd name="connsiteX3" fmla="*/ 1481932 w 1905000"/>
                  <a:gd name="connsiteY3" fmla="*/ 134937 h 1905000"/>
                  <a:gd name="connsiteX4" fmla="*/ 1317626 w 1905000"/>
                  <a:gd name="connsiteY4" fmla="*/ 299243 h 1905000"/>
                  <a:gd name="connsiteX5" fmla="*/ 1158874 w 1905000"/>
                  <a:gd name="connsiteY5" fmla="*/ 232568 h 1905000"/>
                  <a:gd name="connsiteX6" fmla="*/ 1158874 w 1905000"/>
                  <a:gd name="connsiteY6" fmla="*/ 0 h 1905000"/>
                  <a:gd name="connsiteX7" fmla="*/ 748507 w 1905000"/>
                  <a:gd name="connsiteY7" fmla="*/ 0 h 1905000"/>
                  <a:gd name="connsiteX8" fmla="*/ 748507 w 1905000"/>
                  <a:gd name="connsiteY8" fmla="*/ 232568 h 1905000"/>
                  <a:gd name="connsiteX9" fmla="*/ 589756 w 1905000"/>
                  <a:gd name="connsiteY9" fmla="*/ 299243 h 1905000"/>
                  <a:gd name="connsiteX10" fmla="*/ 423068 w 1905000"/>
                  <a:gd name="connsiteY10" fmla="*/ 134937 h 1905000"/>
                  <a:gd name="connsiteX11" fmla="*/ 134937 w 1905000"/>
                  <a:gd name="connsiteY11" fmla="*/ 423068 h 1905000"/>
                  <a:gd name="connsiteX12" fmla="*/ 299243 w 1905000"/>
                  <a:gd name="connsiteY12" fmla="*/ 587374 h 1905000"/>
                  <a:gd name="connsiteX13" fmla="*/ 232568 w 1905000"/>
                  <a:gd name="connsiteY13" fmla="*/ 746126 h 1905000"/>
                  <a:gd name="connsiteX14" fmla="*/ 0 w 1905000"/>
                  <a:gd name="connsiteY14" fmla="*/ 746126 h 1905000"/>
                  <a:gd name="connsiteX15" fmla="*/ 0 w 1905000"/>
                  <a:gd name="connsiteY15" fmla="*/ 1154112 h 1905000"/>
                  <a:gd name="connsiteX16" fmla="*/ 232568 w 1905000"/>
                  <a:gd name="connsiteY16" fmla="*/ 1154112 h 1905000"/>
                  <a:gd name="connsiteX17" fmla="*/ 232568 w 1905000"/>
                  <a:gd name="connsiteY17" fmla="*/ 1162050 h 1905000"/>
                  <a:gd name="connsiteX18" fmla="*/ 261938 w 1905000"/>
                  <a:gd name="connsiteY18" fmla="*/ 1241426 h 1905000"/>
                  <a:gd name="connsiteX19" fmla="*/ 261938 w 1905000"/>
                  <a:gd name="connsiteY19" fmla="*/ 1247775 h 1905000"/>
                  <a:gd name="connsiteX20" fmla="*/ 293688 w 1905000"/>
                  <a:gd name="connsiteY20" fmla="*/ 1312863 h 1905000"/>
                  <a:gd name="connsiteX21" fmla="*/ 134937 w 1905000"/>
                  <a:gd name="connsiteY21" fmla="*/ 1481932 h 1905000"/>
                  <a:gd name="connsiteX22" fmla="*/ 423068 w 1905000"/>
                  <a:gd name="connsiteY22" fmla="*/ 1770063 h 1905000"/>
                  <a:gd name="connsiteX23" fmla="*/ 587374 w 1905000"/>
                  <a:gd name="connsiteY23" fmla="*/ 1605757 h 1905000"/>
                  <a:gd name="connsiteX24" fmla="*/ 652463 w 1905000"/>
                  <a:gd name="connsiteY24" fmla="*/ 1637506 h 1905000"/>
                  <a:gd name="connsiteX25" fmla="*/ 659606 w 1905000"/>
                  <a:gd name="connsiteY25" fmla="*/ 1637506 h 1905000"/>
                  <a:gd name="connsiteX26" fmla="*/ 745331 w 1905000"/>
                  <a:gd name="connsiteY26" fmla="*/ 1668462 h 1905000"/>
                  <a:gd name="connsiteX27" fmla="*/ 745331 w 1905000"/>
                  <a:gd name="connsiteY27" fmla="*/ 1905000 h 1905000"/>
                  <a:gd name="connsiteX28" fmla="*/ 1153319 w 1905000"/>
                  <a:gd name="connsiteY28" fmla="*/ 1905000 h 1905000"/>
                  <a:gd name="connsiteX29" fmla="*/ 1153319 w 1905000"/>
                  <a:gd name="connsiteY29" fmla="*/ 1672432 h 1905000"/>
                  <a:gd name="connsiteX30" fmla="*/ 1239044 w 1905000"/>
                  <a:gd name="connsiteY30" fmla="*/ 1641476 h 1905000"/>
                  <a:gd name="connsiteX31" fmla="*/ 1246981 w 1905000"/>
                  <a:gd name="connsiteY31" fmla="*/ 1641476 h 1905000"/>
                  <a:gd name="connsiteX32" fmla="*/ 1312069 w 1905000"/>
                  <a:gd name="connsiteY32" fmla="*/ 1609725 h 1905000"/>
                  <a:gd name="connsiteX33" fmla="*/ 1476375 w 1905000"/>
                  <a:gd name="connsiteY33" fmla="*/ 1774031 h 1905000"/>
                  <a:gd name="connsiteX34" fmla="*/ 1764506 w 1905000"/>
                  <a:gd name="connsiteY34" fmla="*/ 1485900 h 1905000"/>
                  <a:gd name="connsiteX35" fmla="*/ 1605757 w 1905000"/>
                  <a:gd name="connsiteY35" fmla="*/ 1317626 h 1905000"/>
                  <a:gd name="connsiteX36" fmla="*/ 1637506 w 1905000"/>
                  <a:gd name="connsiteY36" fmla="*/ 1252538 h 1905000"/>
                  <a:gd name="connsiteX37" fmla="*/ 1637506 w 1905000"/>
                  <a:gd name="connsiteY37" fmla="*/ 1246188 h 1905000"/>
                  <a:gd name="connsiteX38" fmla="*/ 1666875 w 1905000"/>
                  <a:gd name="connsiteY38" fmla="*/ 1166813 h 1905000"/>
                  <a:gd name="connsiteX39" fmla="*/ 1666875 w 1905000"/>
                  <a:gd name="connsiteY39" fmla="*/ 1158874 h 1905000"/>
                  <a:gd name="connsiteX40" fmla="*/ 1905000 w 1905000"/>
                  <a:gd name="connsiteY40" fmla="*/ 1158874 h 1905000"/>
                  <a:gd name="connsiteX41" fmla="*/ 1905000 w 1905000"/>
                  <a:gd name="connsiteY41" fmla="*/ 748507 h 1905000"/>
                  <a:gd name="connsiteX42" fmla="*/ 1672432 w 1905000"/>
                  <a:gd name="connsiteY42" fmla="*/ 748507 h 1905000"/>
                  <a:gd name="connsiteX43" fmla="*/ 952500 w 1905000"/>
                  <a:gd name="connsiteY43" fmla="*/ 1460501 h 1905000"/>
                  <a:gd name="connsiteX44" fmla="*/ 445294 w 1905000"/>
                  <a:gd name="connsiteY44" fmla="*/ 953293 h 1905000"/>
                  <a:gd name="connsiteX45" fmla="*/ 952502 w 1905000"/>
                  <a:gd name="connsiteY45" fmla="*/ 446088 h 1905000"/>
                  <a:gd name="connsiteX46" fmla="*/ 1459706 w 1905000"/>
                  <a:gd name="connsiteY46" fmla="*/ 952500 h 1905000"/>
                  <a:gd name="connsiteX47" fmla="*/ 953294 w 1905000"/>
                  <a:gd name="connsiteY47" fmla="*/ 1460499 h 1905000"/>
                  <a:gd name="connsiteX48" fmla="*/ 952500 w 1905000"/>
                  <a:gd name="connsiteY48" fmla="*/ 1460501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1905000" h="1905000">
                    <a:moveTo>
                      <a:pt x="1672432" y="748507"/>
                    </a:moveTo>
                    <a:cubicBezTo>
                      <a:pt x="1656509" y="693158"/>
                      <a:pt x="1634131" y="639875"/>
                      <a:pt x="1605757" y="589756"/>
                    </a:cubicBezTo>
                    <a:lnTo>
                      <a:pt x="1770063" y="423068"/>
                    </a:lnTo>
                    <a:lnTo>
                      <a:pt x="1481932" y="134937"/>
                    </a:lnTo>
                    <a:lnTo>
                      <a:pt x="1317626" y="299243"/>
                    </a:lnTo>
                    <a:cubicBezTo>
                      <a:pt x="1267694" y="270490"/>
                      <a:pt x="1214363" y="248091"/>
                      <a:pt x="1158874" y="232568"/>
                    </a:cubicBezTo>
                    <a:lnTo>
                      <a:pt x="1158874" y="0"/>
                    </a:lnTo>
                    <a:lnTo>
                      <a:pt x="748507" y="0"/>
                    </a:lnTo>
                    <a:lnTo>
                      <a:pt x="748507" y="232568"/>
                    </a:lnTo>
                    <a:cubicBezTo>
                      <a:pt x="693018" y="248091"/>
                      <a:pt x="639687" y="270490"/>
                      <a:pt x="589756" y="299243"/>
                    </a:cubicBezTo>
                    <a:lnTo>
                      <a:pt x="423068" y="134937"/>
                    </a:lnTo>
                    <a:lnTo>
                      <a:pt x="134937" y="423068"/>
                    </a:lnTo>
                    <a:lnTo>
                      <a:pt x="299243" y="587374"/>
                    </a:lnTo>
                    <a:cubicBezTo>
                      <a:pt x="270869" y="637494"/>
                      <a:pt x="248491" y="690776"/>
                      <a:pt x="232568" y="746126"/>
                    </a:cubicBezTo>
                    <a:lnTo>
                      <a:pt x="0" y="746126"/>
                    </a:lnTo>
                    <a:lnTo>
                      <a:pt x="0" y="1154112"/>
                    </a:lnTo>
                    <a:lnTo>
                      <a:pt x="232568" y="1154112"/>
                    </a:lnTo>
                    <a:lnTo>
                      <a:pt x="232568" y="1162050"/>
                    </a:lnTo>
                    <a:cubicBezTo>
                      <a:pt x="240903" y="1189025"/>
                      <a:pt x="250707" y="1215522"/>
                      <a:pt x="261938" y="1241426"/>
                    </a:cubicBezTo>
                    <a:lnTo>
                      <a:pt x="261938" y="1247775"/>
                    </a:lnTo>
                    <a:cubicBezTo>
                      <a:pt x="271396" y="1270003"/>
                      <a:pt x="281994" y="1291726"/>
                      <a:pt x="293688" y="1312863"/>
                    </a:cubicBezTo>
                    <a:lnTo>
                      <a:pt x="134937" y="1481932"/>
                    </a:lnTo>
                    <a:lnTo>
                      <a:pt x="423068" y="1770063"/>
                    </a:lnTo>
                    <a:lnTo>
                      <a:pt x="587374" y="1605757"/>
                    </a:lnTo>
                    <a:cubicBezTo>
                      <a:pt x="608512" y="1617451"/>
                      <a:pt x="630235" y="1628048"/>
                      <a:pt x="652463" y="1637506"/>
                    </a:cubicBezTo>
                    <a:lnTo>
                      <a:pt x="659606" y="1637506"/>
                    </a:lnTo>
                    <a:cubicBezTo>
                      <a:pt x="687558" y="1649475"/>
                      <a:pt x="716181" y="1659811"/>
                      <a:pt x="745331" y="1668462"/>
                    </a:cubicBezTo>
                    <a:lnTo>
                      <a:pt x="745331" y="1905000"/>
                    </a:lnTo>
                    <a:lnTo>
                      <a:pt x="1153319" y="1905000"/>
                    </a:lnTo>
                    <a:lnTo>
                      <a:pt x="1153319" y="1672432"/>
                    </a:lnTo>
                    <a:cubicBezTo>
                      <a:pt x="1182469" y="1663779"/>
                      <a:pt x="1211093" y="1653443"/>
                      <a:pt x="1239044" y="1641476"/>
                    </a:cubicBezTo>
                    <a:lnTo>
                      <a:pt x="1246981" y="1641476"/>
                    </a:lnTo>
                    <a:cubicBezTo>
                      <a:pt x="1269208" y="1632016"/>
                      <a:pt x="1290933" y="1621419"/>
                      <a:pt x="1312069" y="1609725"/>
                    </a:cubicBezTo>
                    <a:lnTo>
                      <a:pt x="1476375" y="1774031"/>
                    </a:lnTo>
                    <a:lnTo>
                      <a:pt x="1764506" y="1485900"/>
                    </a:lnTo>
                    <a:lnTo>
                      <a:pt x="1605757" y="1317626"/>
                    </a:lnTo>
                    <a:cubicBezTo>
                      <a:pt x="1617451" y="1296488"/>
                      <a:pt x="1628048" y="1274765"/>
                      <a:pt x="1637506" y="1252538"/>
                    </a:cubicBezTo>
                    <a:lnTo>
                      <a:pt x="1637506" y="1246188"/>
                    </a:lnTo>
                    <a:cubicBezTo>
                      <a:pt x="1648738" y="1220285"/>
                      <a:pt x="1658543" y="1193788"/>
                      <a:pt x="1666875" y="1166813"/>
                    </a:cubicBezTo>
                    <a:lnTo>
                      <a:pt x="1666875" y="1158874"/>
                    </a:lnTo>
                    <a:lnTo>
                      <a:pt x="1905000" y="1158874"/>
                    </a:lnTo>
                    <a:lnTo>
                      <a:pt x="1905000" y="748507"/>
                    </a:lnTo>
                    <a:lnTo>
                      <a:pt x="1672432" y="748507"/>
                    </a:lnTo>
                    <a:close/>
                    <a:moveTo>
                      <a:pt x="952500" y="1460501"/>
                    </a:moveTo>
                    <a:cubicBezTo>
                      <a:pt x="672378" y="1460499"/>
                      <a:pt x="445294" y="1233415"/>
                      <a:pt x="445294" y="953293"/>
                    </a:cubicBezTo>
                    <a:cubicBezTo>
                      <a:pt x="445296" y="673170"/>
                      <a:pt x="672379" y="446086"/>
                      <a:pt x="952502" y="446088"/>
                    </a:cubicBezTo>
                    <a:cubicBezTo>
                      <a:pt x="1232314" y="446088"/>
                      <a:pt x="1459269" y="672688"/>
                      <a:pt x="1459706" y="952500"/>
                    </a:cubicBezTo>
                    <a:cubicBezTo>
                      <a:pt x="1460145" y="1232623"/>
                      <a:pt x="1233417" y="1460062"/>
                      <a:pt x="953294" y="1460499"/>
                    </a:cubicBezTo>
                    <a:cubicBezTo>
                      <a:pt x="953030" y="1460501"/>
                      <a:pt x="952764" y="1460501"/>
                      <a:pt x="952500" y="1460501"/>
                    </a:cubicBezTo>
                    <a:close/>
                  </a:path>
                </a:pathLst>
              </a:custGeom>
              <a:gradFill>
                <a:gsLst>
                  <a:gs pos="90000">
                    <a:srgbClr val="0C7BDC"/>
                  </a:gs>
                  <a:gs pos="0">
                    <a:srgbClr val="10BDCD"/>
                  </a:gs>
                </a:gsLst>
                <a:lin ang="16200000" scaled="1"/>
              </a:gradFill>
              <a:ln w="1860" cap="flat">
                <a:noFill/>
                <a:prstDash val="solid"/>
                <a:miter/>
              </a:ln>
            </p:spPr>
            <p:txBody>
              <a:bodyPr rtlCol="0" anchor="ctr"/>
              <a:lstStyle/>
              <a:p>
                <a:endParaRPr lang="zh-CN" altLang="en-US"/>
              </a:p>
            </p:txBody>
          </p:sp>
          <p:sp>
            <p:nvSpPr>
              <p:cNvPr id="114" name="图形 112"/>
              <p:cNvSpPr/>
              <p:nvPr/>
            </p:nvSpPr>
            <p:spPr>
              <a:xfrm>
                <a:off x="2632007" y="2364587"/>
                <a:ext cx="257102" cy="186810"/>
              </a:xfrm>
              <a:custGeom>
                <a:avLst/>
                <a:gdLst>
                  <a:gd name="connsiteX0" fmla="*/ 0 w 2390764"/>
                  <a:gd name="connsiteY0" fmla="*/ 1605369 h 1737129"/>
                  <a:gd name="connsiteX1" fmla="*/ 300410 w 2390764"/>
                  <a:gd name="connsiteY1" fmla="*/ 1505493 h 1737129"/>
                  <a:gd name="connsiteX2" fmla="*/ 465444 w 2390764"/>
                  <a:gd name="connsiteY2" fmla="*/ 1536654 h 1737129"/>
                  <a:gd name="connsiteX3" fmla="*/ 794833 w 2390764"/>
                  <a:gd name="connsiteY3" fmla="*/ 1706063 h 1737129"/>
                  <a:gd name="connsiteX4" fmla="*/ 1079596 w 2390764"/>
                  <a:gd name="connsiteY4" fmla="*/ 1672997 h 1737129"/>
                  <a:gd name="connsiteX5" fmla="*/ 1112793 w 2390764"/>
                  <a:gd name="connsiteY5" fmla="*/ 1644422 h 1737129"/>
                  <a:gd name="connsiteX6" fmla="*/ 967622 w 2390764"/>
                  <a:gd name="connsiteY6" fmla="*/ 1563052 h 1737129"/>
                  <a:gd name="connsiteX7" fmla="*/ 800140 w 2390764"/>
                  <a:gd name="connsiteY7" fmla="*/ 1460861 h 1737129"/>
                  <a:gd name="connsiteX8" fmla="*/ 699594 w 2390764"/>
                  <a:gd name="connsiteY8" fmla="*/ 1174704 h 1737129"/>
                  <a:gd name="connsiteX9" fmla="*/ 939050 w 2390764"/>
                  <a:gd name="connsiteY9" fmla="*/ 1017677 h 1737129"/>
                  <a:gd name="connsiteX10" fmla="*/ 1032112 w 2390764"/>
                  <a:gd name="connsiteY10" fmla="*/ 1046933 h 1737129"/>
                  <a:gd name="connsiteX11" fmla="*/ 1259051 w 2390764"/>
                  <a:gd name="connsiteY11" fmla="*/ 1150891 h 1737129"/>
                  <a:gd name="connsiteX12" fmla="*/ 1447897 w 2390764"/>
                  <a:gd name="connsiteY12" fmla="*/ 1116056 h 1737129"/>
                  <a:gd name="connsiteX13" fmla="*/ 1888977 w 2390764"/>
                  <a:gd name="connsiteY13" fmla="*/ 672736 h 1737129"/>
                  <a:gd name="connsiteX14" fmla="*/ 1894706 w 2390764"/>
                  <a:gd name="connsiteY14" fmla="*/ 518976 h 1737129"/>
                  <a:gd name="connsiteX15" fmla="*/ 1740415 w 2390764"/>
                  <a:gd name="connsiteY15" fmla="*/ 524010 h 1737129"/>
                  <a:gd name="connsiteX16" fmla="*/ 1597012 w 2390764"/>
                  <a:gd name="connsiteY16" fmla="*/ 665524 h 1737129"/>
                  <a:gd name="connsiteX17" fmla="*/ 1560005 w 2390764"/>
                  <a:gd name="connsiteY17" fmla="*/ 679949 h 1737129"/>
                  <a:gd name="connsiteX18" fmla="*/ 1574019 w 2390764"/>
                  <a:gd name="connsiteY18" fmla="*/ 643616 h 1737129"/>
                  <a:gd name="connsiteX19" fmla="*/ 1710210 w 2390764"/>
                  <a:gd name="connsiteY19" fmla="*/ 498564 h 1737129"/>
                  <a:gd name="connsiteX20" fmla="*/ 1686536 w 2390764"/>
                  <a:gd name="connsiteY20" fmla="*/ 322488 h 1737129"/>
                  <a:gd name="connsiteX21" fmla="*/ 1559190 w 2390764"/>
                  <a:gd name="connsiteY21" fmla="*/ 350519 h 1737129"/>
                  <a:gd name="connsiteX22" fmla="*/ 1382590 w 2390764"/>
                  <a:gd name="connsiteY22" fmla="*/ 524963 h 1737129"/>
                  <a:gd name="connsiteX23" fmla="*/ 1352523 w 2390764"/>
                  <a:gd name="connsiteY23" fmla="*/ 545101 h 1737129"/>
                  <a:gd name="connsiteX24" fmla="*/ 1373202 w 2390764"/>
                  <a:gd name="connsiteY24" fmla="*/ 493394 h 1737129"/>
                  <a:gd name="connsiteX25" fmla="*/ 1506264 w 2390764"/>
                  <a:gd name="connsiteY25" fmla="*/ 351879 h 1737129"/>
                  <a:gd name="connsiteX26" fmla="*/ 1540957 w 2390764"/>
                  <a:gd name="connsiteY26" fmla="*/ 277449 h 1737129"/>
                  <a:gd name="connsiteX27" fmla="*/ 1443870 w 2390764"/>
                  <a:gd name="connsiteY27" fmla="*/ 168084 h 1737129"/>
                  <a:gd name="connsiteX28" fmla="*/ 1360821 w 2390764"/>
                  <a:gd name="connsiteY28" fmla="*/ 202201 h 1737129"/>
                  <a:gd name="connsiteX29" fmla="*/ 1208439 w 2390764"/>
                  <a:gd name="connsiteY29" fmla="*/ 357730 h 1737129"/>
                  <a:gd name="connsiteX30" fmla="*/ 1181772 w 2390764"/>
                  <a:gd name="connsiteY30" fmla="*/ 380454 h 1737129"/>
                  <a:gd name="connsiteX31" fmla="*/ 1161365 w 2390764"/>
                  <a:gd name="connsiteY31" fmla="*/ 383584 h 1737129"/>
                  <a:gd name="connsiteX32" fmla="*/ 1162182 w 2390764"/>
                  <a:gd name="connsiteY32" fmla="*/ 362493 h 1737129"/>
                  <a:gd name="connsiteX33" fmla="*/ 1180820 w 2390764"/>
                  <a:gd name="connsiteY33" fmla="*/ 338409 h 1737129"/>
                  <a:gd name="connsiteX34" fmla="*/ 1300004 w 2390764"/>
                  <a:gd name="connsiteY34" fmla="*/ 212679 h 1737129"/>
                  <a:gd name="connsiteX35" fmla="*/ 1307351 w 2390764"/>
                  <a:gd name="connsiteY35" fmla="*/ 80689 h 1737129"/>
                  <a:gd name="connsiteX36" fmla="*/ 1164406 w 2390764"/>
                  <a:gd name="connsiteY36" fmla="*/ 57051 h 1737129"/>
                  <a:gd name="connsiteX37" fmla="*/ 1156875 w 2390764"/>
                  <a:gd name="connsiteY37" fmla="*/ 63000 h 1737129"/>
                  <a:gd name="connsiteX38" fmla="*/ 1100141 w 2390764"/>
                  <a:gd name="connsiteY38" fmla="*/ 121919 h 1737129"/>
                  <a:gd name="connsiteX39" fmla="*/ 1096603 w 2390764"/>
                  <a:gd name="connsiteY39" fmla="*/ 140969 h 1737129"/>
                  <a:gd name="connsiteX40" fmla="*/ 944902 w 2390764"/>
                  <a:gd name="connsiteY40" fmla="*/ 395151 h 1737129"/>
                  <a:gd name="connsiteX41" fmla="*/ 924764 w 2390764"/>
                  <a:gd name="connsiteY41" fmla="*/ 417194 h 1737129"/>
                  <a:gd name="connsiteX42" fmla="*/ 786125 w 2390764"/>
                  <a:gd name="connsiteY42" fmla="*/ 566873 h 1737129"/>
                  <a:gd name="connsiteX43" fmla="*/ 765854 w 2390764"/>
                  <a:gd name="connsiteY43" fmla="*/ 588916 h 1737129"/>
                  <a:gd name="connsiteX44" fmla="*/ 632111 w 2390764"/>
                  <a:gd name="connsiteY44" fmla="*/ 728253 h 1737129"/>
                  <a:gd name="connsiteX45" fmla="*/ 611158 w 2390764"/>
                  <a:gd name="connsiteY45" fmla="*/ 749753 h 1737129"/>
                  <a:gd name="connsiteX46" fmla="*/ 317281 w 2390764"/>
                  <a:gd name="connsiteY46" fmla="*/ 898614 h 1737129"/>
                  <a:gd name="connsiteX47" fmla="*/ 133878 w 2390764"/>
                  <a:gd name="connsiteY47" fmla="*/ 739956 h 1737129"/>
                  <a:gd name="connsiteX48" fmla="*/ 130613 w 2390764"/>
                  <a:gd name="connsiteY48" fmla="*/ 733696 h 1737129"/>
                  <a:gd name="connsiteX49" fmla="*/ 126531 w 2390764"/>
                  <a:gd name="connsiteY49" fmla="*/ 728934 h 1737129"/>
                  <a:gd name="connsiteX50" fmla="*/ 0 w 2390764"/>
                  <a:gd name="connsiteY50" fmla="*/ 773294 h 1737129"/>
                  <a:gd name="connsiteX51" fmla="*/ 0 w 2390764"/>
                  <a:gd name="connsiteY51" fmla="*/ 1605369 h 1737129"/>
                  <a:gd name="connsiteX52" fmla="*/ 2390765 w 2390764"/>
                  <a:gd name="connsiteY52" fmla="*/ 796833 h 1737129"/>
                  <a:gd name="connsiteX53" fmla="*/ 2140689 w 2390764"/>
                  <a:gd name="connsiteY53" fmla="*/ 751929 h 1737129"/>
                  <a:gd name="connsiteX54" fmla="*/ 1988308 w 2390764"/>
                  <a:gd name="connsiteY54" fmla="*/ 806086 h 1737129"/>
                  <a:gd name="connsiteX55" fmla="*/ 1505176 w 2390764"/>
                  <a:gd name="connsiteY55" fmla="*/ 1286827 h 1737129"/>
                  <a:gd name="connsiteX56" fmla="*/ 1338373 w 2390764"/>
                  <a:gd name="connsiteY56" fmla="*/ 1319076 h 1737129"/>
                  <a:gd name="connsiteX57" fmla="*/ 1065855 w 2390764"/>
                  <a:gd name="connsiteY57" fmla="*/ 1180690 h 1737129"/>
                  <a:gd name="connsiteX58" fmla="*/ 983133 w 2390764"/>
                  <a:gd name="connsiteY58" fmla="*/ 1137420 h 1737129"/>
                  <a:gd name="connsiteX59" fmla="*/ 801384 w 2390764"/>
                  <a:gd name="connsiteY59" fmla="*/ 1195097 h 1737129"/>
                  <a:gd name="connsiteX60" fmla="*/ 800954 w 2390764"/>
                  <a:gd name="connsiteY60" fmla="*/ 1195930 h 1737129"/>
                  <a:gd name="connsiteX61" fmla="*/ 854561 w 2390764"/>
                  <a:gd name="connsiteY61" fmla="*/ 1378946 h 1737129"/>
                  <a:gd name="connsiteX62" fmla="*/ 1423271 w 2390764"/>
                  <a:gd name="connsiteY62" fmla="*/ 1701436 h 1737129"/>
                  <a:gd name="connsiteX63" fmla="*/ 1425175 w 2390764"/>
                  <a:gd name="connsiteY63" fmla="*/ 1702796 h 1737129"/>
                  <a:gd name="connsiteX64" fmla="*/ 1654155 w 2390764"/>
                  <a:gd name="connsiteY64" fmla="*/ 1684291 h 1737129"/>
                  <a:gd name="connsiteX65" fmla="*/ 1896325 w 2390764"/>
                  <a:gd name="connsiteY65" fmla="*/ 1477870 h 1737129"/>
                  <a:gd name="connsiteX66" fmla="*/ 2030756 w 2390764"/>
                  <a:gd name="connsiteY66" fmla="*/ 1443854 h 1737129"/>
                  <a:gd name="connsiteX67" fmla="*/ 2370080 w 2390764"/>
                  <a:gd name="connsiteY67" fmla="*/ 1518556 h 1737129"/>
                  <a:gd name="connsiteX68" fmla="*/ 2390765 w 2390764"/>
                  <a:gd name="connsiteY68" fmla="*/ 1520869 h 1737129"/>
                  <a:gd name="connsiteX69" fmla="*/ 2390765 w 2390764"/>
                  <a:gd name="connsiteY69" fmla="*/ 796833 h 1737129"/>
                  <a:gd name="connsiteX70" fmla="*/ 710616 w 2390764"/>
                  <a:gd name="connsiteY70" fmla="*/ 195669 h 1737129"/>
                  <a:gd name="connsiteX71" fmla="*/ 646668 w 2390764"/>
                  <a:gd name="connsiteY71" fmla="*/ 179069 h 1737129"/>
                  <a:gd name="connsiteX72" fmla="*/ 553744 w 2390764"/>
                  <a:gd name="connsiteY72" fmla="*/ 195805 h 1737129"/>
                  <a:gd name="connsiteX73" fmla="*/ 524627 w 2390764"/>
                  <a:gd name="connsiteY73" fmla="*/ 295001 h 1737129"/>
                  <a:gd name="connsiteX74" fmla="*/ 544491 w 2390764"/>
                  <a:gd name="connsiteY74" fmla="*/ 355282 h 1737129"/>
                  <a:gd name="connsiteX75" fmla="*/ 478777 w 2390764"/>
                  <a:gd name="connsiteY75" fmla="*/ 338816 h 1737129"/>
                  <a:gd name="connsiteX76" fmla="*/ 370341 w 2390764"/>
                  <a:gd name="connsiteY76" fmla="*/ 461417 h 1737129"/>
                  <a:gd name="connsiteX77" fmla="*/ 389662 w 2390764"/>
                  <a:gd name="connsiteY77" fmla="*/ 516662 h 1737129"/>
                  <a:gd name="connsiteX78" fmla="*/ 352110 w 2390764"/>
                  <a:gd name="connsiteY78" fmla="*/ 507137 h 1737129"/>
                  <a:gd name="connsiteX79" fmla="*/ 210069 w 2390764"/>
                  <a:gd name="connsiteY79" fmla="*/ 637222 h 1737129"/>
                  <a:gd name="connsiteX80" fmla="*/ 365579 w 2390764"/>
                  <a:gd name="connsiteY80" fmla="*/ 793159 h 1737129"/>
                  <a:gd name="connsiteX81" fmla="*/ 507454 w 2390764"/>
                  <a:gd name="connsiteY81" fmla="*/ 690863 h 1737129"/>
                  <a:gd name="connsiteX82" fmla="*/ 507077 w 2390764"/>
                  <a:gd name="connsiteY82" fmla="*/ 649059 h 1737129"/>
                  <a:gd name="connsiteX83" fmla="*/ 503539 w 2390764"/>
                  <a:gd name="connsiteY83" fmla="*/ 627288 h 1737129"/>
                  <a:gd name="connsiteX84" fmla="*/ 629934 w 2390764"/>
                  <a:gd name="connsiteY84" fmla="*/ 595176 h 1737129"/>
                  <a:gd name="connsiteX85" fmla="*/ 659323 w 2390764"/>
                  <a:gd name="connsiteY85" fmla="*/ 466179 h 1737129"/>
                  <a:gd name="connsiteX86" fmla="*/ 790887 w 2390764"/>
                  <a:gd name="connsiteY86" fmla="*/ 426446 h 1737129"/>
                  <a:gd name="connsiteX87" fmla="*/ 811431 w 2390764"/>
                  <a:gd name="connsiteY87" fmla="*/ 290376 h 1737129"/>
                  <a:gd name="connsiteX88" fmla="*/ 862045 w 2390764"/>
                  <a:gd name="connsiteY88" fmla="*/ 295001 h 1737129"/>
                  <a:gd name="connsiteX89" fmla="*/ 979188 w 2390764"/>
                  <a:gd name="connsiteY89" fmla="*/ 130628 h 1737129"/>
                  <a:gd name="connsiteX90" fmla="*/ 742180 w 2390764"/>
                  <a:gd name="connsiteY90" fmla="*/ 8980 h 1737129"/>
                  <a:gd name="connsiteX91" fmla="*/ 684068 w 2390764"/>
                  <a:gd name="connsiteY91" fmla="*/ 127507 h 1737129"/>
                  <a:gd name="connsiteX92" fmla="*/ 684492 w 2390764"/>
                  <a:gd name="connsiteY92" fmla="*/ 128723 h 1737129"/>
                  <a:gd name="connsiteX93" fmla="*/ 710616 w 2390764"/>
                  <a:gd name="connsiteY93" fmla="*/ 195669 h 173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Lst>
                <a:rect l="l" t="t" r="r" b="b"/>
                <a:pathLst>
                  <a:path w="2390764" h="1737129">
                    <a:moveTo>
                      <a:pt x="0" y="1605369"/>
                    </a:moveTo>
                    <a:cubicBezTo>
                      <a:pt x="100000" y="1571625"/>
                      <a:pt x="199185" y="1534613"/>
                      <a:pt x="300410" y="1505493"/>
                    </a:cubicBezTo>
                    <a:cubicBezTo>
                      <a:pt x="357553" y="1489164"/>
                      <a:pt x="414015" y="1503861"/>
                      <a:pt x="465444" y="1536654"/>
                    </a:cubicBezTo>
                    <a:cubicBezTo>
                      <a:pt x="569934" y="1603329"/>
                      <a:pt x="677961" y="1663608"/>
                      <a:pt x="794833" y="1706063"/>
                    </a:cubicBezTo>
                    <a:cubicBezTo>
                      <a:pt x="895240" y="1742529"/>
                      <a:pt x="990343" y="1733276"/>
                      <a:pt x="1079596" y="1672997"/>
                    </a:cubicBezTo>
                    <a:cubicBezTo>
                      <a:pt x="1090753" y="1665377"/>
                      <a:pt x="1100412" y="1655309"/>
                      <a:pt x="1112793" y="1644422"/>
                    </a:cubicBezTo>
                    <a:cubicBezTo>
                      <a:pt x="1062453" y="1616392"/>
                      <a:pt x="1014426" y="1590674"/>
                      <a:pt x="967622" y="1563052"/>
                    </a:cubicBezTo>
                    <a:cubicBezTo>
                      <a:pt x="911003" y="1530304"/>
                      <a:pt x="855158" y="1496232"/>
                      <a:pt x="800140" y="1460861"/>
                    </a:cubicBezTo>
                    <a:cubicBezTo>
                      <a:pt x="700002" y="1395276"/>
                      <a:pt x="661092" y="1282200"/>
                      <a:pt x="699594" y="1174704"/>
                    </a:cubicBezTo>
                    <a:cubicBezTo>
                      <a:pt x="735513" y="1074420"/>
                      <a:pt x="843812" y="1002030"/>
                      <a:pt x="939050" y="1017677"/>
                    </a:cubicBezTo>
                    <a:cubicBezTo>
                      <a:pt x="970888" y="1022849"/>
                      <a:pt x="1002452" y="1034005"/>
                      <a:pt x="1032112" y="1046933"/>
                    </a:cubicBezTo>
                    <a:cubicBezTo>
                      <a:pt x="1108303" y="1080134"/>
                      <a:pt x="1183406" y="1116056"/>
                      <a:pt x="1259051" y="1150891"/>
                    </a:cubicBezTo>
                    <a:cubicBezTo>
                      <a:pt x="1332249" y="1184636"/>
                      <a:pt x="1390344" y="1173751"/>
                      <a:pt x="1447897" y="1116056"/>
                    </a:cubicBezTo>
                    <a:cubicBezTo>
                      <a:pt x="1594836" y="968283"/>
                      <a:pt x="1741774" y="820374"/>
                      <a:pt x="1888977" y="672736"/>
                    </a:cubicBezTo>
                    <a:cubicBezTo>
                      <a:pt x="1933471" y="628104"/>
                      <a:pt x="1936206" y="561974"/>
                      <a:pt x="1894706" y="518976"/>
                    </a:cubicBezTo>
                    <a:cubicBezTo>
                      <a:pt x="1852519" y="475569"/>
                      <a:pt x="1786810" y="477881"/>
                      <a:pt x="1740415" y="524010"/>
                    </a:cubicBezTo>
                    <a:cubicBezTo>
                      <a:pt x="1692795" y="571500"/>
                      <a:pt x="1645583" y="619124"/>
                      <a:pt x="1597012" y="665524"/>
                    </a:cubicBezTo>
                    <a:cubicBezTo>
                      <a:pt x="1587488" y="675049"/>
                      <a:pt x="1577012" y="695460"/>
                      <a:pt x="1560005" y="679949"/>
                    </a:cubicBezTo>
                    <a:cubicBezTo>
                      <a:pt x="1556469" y="676546"/>
                      <a:pt x="1565447" y="653005"/>
                      <a:pt x="1574019" y="643616"/>
                    </a:cubicBezTo>
                    <a:cubicBezTo>
                      <a:pt x="1618374" y="594360"/>
                      <a:pt x="1664360" y="546461"/>
                      <a:pt x="1710210" y="498564"/>
                    </a:cubicBezTo>
                    <a:cubicBezTo>
                      <a:pt x="1765041" y="441143"/>
                      <a:pt x="1753748" y="355146"/>
                      <a:pt x="1686536" y="322488"/>
                    </a:cubicBezTo>
                    <a:cubicBezTo>
                      <a:pt x="1643952" y="301669"/>
                      <a:pt x="1596333" y="312963"/>
                      <a:pt x="1559190" y="350519"/>
                    </a:cubicBezTo>
                    <a:cubicBezTo>
                      <a:pt x="1500685" y="409029"/>
                      <a:pt x="1441773" y="467132"/>
                      <a:pt x="1382590" y="524963"/>
                    </a:cubicBezTo>
                    <a:cubicBezTo>
                      <a:pt x="1374970" y="532447"/>
                      <a:pt x="1364494" y="537210"/>
                      <a:pt x="1352523" y="545101"/>
                    </a:cubicBezTo>
                    <a:cubicBezTo>
                      <a:pt x="1347351" y="518431"/>
                      <a:pt x="1361909" y="505913"/>
                      <a:pt x="1373202" y="493394"/>
                    </a:cubicBezTo>
                    <a:cubicBezTo>
                      <a:pt x="1416875" y="445769"/>
                      <a:pt x="1461638" y="398824"/>
                      <a:pt x="1506264" y="351879"/>
                    </a:cubicBezTo>
                    <a:cubicBezTo>
                      <a:pt x="1526400" y="330924"/>
                      <a:pt x="1540278" y="307521"/>
                      <a:pt x="1540957" y="277449"/>
                    </a:cubicBezTo>
                    <a:cubicBezTo>
                      <a:pt x="1544344" y="220434"/>
                      <a:pt x="1500877" y="171470"/>
                      <a:pt x="1443870" y="168084"/>
                    </a:cubicBezTo>
                    <a:cubicBezTo>
                      <a:pt x="1412437" y="166216"/>
                      <a:pt x="1381866" y="178776"/>
                      <a:pt x="1360821" y="202201"/>
                    </a:cubicBezTo>
                    <a:cubicBezTo>
                      <a:pt x="1310208" y="254317"/>
                      <a:pt x="1259325" y="306024"/>
                      <a:pt x="1208439" y="357730"/>
                    </a:cubicBezTo>
                    <a:cubicBezTo>
                      <a:pt x="1200277" y="366031"/>
                      <a:pt x="1191570" y="374332"/>
                      <a:pt x="1181772" y="380454"/>
                    </a:cubicBezTo>
                    <a:cubicBezTo>
                      <a:pt x="1176331" y="383721"/>
                      <a:pt x="1168167" y="382631"/>
                      <a:pt x="1161365" y="383584"/>
                    </a:cubicBezTo>
                    <a:cubicBezTo>
                      <a:pt x="1161501" y="376509"/>
                      <a:pt x="1159460" y="368208"/>
                      <a:pt x="1162182" y="362493"/>
                    </a:cubicBezTo>
                    <a:cubicBezTo>
                      <a:pt x="1167168" y="353587"/>
                      <a:pt x="1173450" y="345470"/>
                      <a:pt x="1180820" y="338409"/>
                    </a:cubicBezTo>
                    <a:cubicBezTo>
                      <a:pt x="1220277" y="296499"/>
                      <a:pt x="1261094" y="255405"/>
                      <a:pt x="1300004" y="212679"/>
                    </a:cubicBezTo>
                    <a:cubicBezTo>
                      <a:pt x="1333553" y="176039"/>
                      <a:pt x="1336626" y="120827"/>
                      <a:pt x="1307351" y="80689"/>
                    </a:cubicBezTo>
                    <a:cubicBezTo>
                      <a:pt x="1274405" y="34684"/>
                      <a:pt x="1210407" y="24101"/>
                      <a:pt x="1164406" y="57051"/>
                    </a:cubicBezTo>
                    <a:cubicBezTo>
                      <a:pt x="1161804" y="58915"/>
                      <a:pt x="1159291" y="60901"/>
                      <a:pt x="1156875" y="63000"/>
                    </a:cubicBezTo>
                    <a:cubicBezTo>
                      <a:pt x="1136467" y="80825"/>
                      <a:pt x="1118372" y="101508"/>
                      <a:pt x="1100141" y="121919"/>
                    </a:cubicBezTo>
                    <a:cubicBezTo>
                      <a:pt x="1096467" y="126001"/>
                      <a:pt x="1096058" y="134709"/>
                      <a:pt x="1096603" y="140969"/>
                    </a:cubicBezTo>
                    <a:cubicBezTo>
                      <a:pt x="1107486" y="255677"/>
                      <a:pt x="1049664" y="352015"/>
                      <a:pt x="944902" y="395151"/>
                    </a:cubicBezTo>
                    <a:cubicBezTo>
                      <a:pt x="935596" y="399623"/>
                      <a:pt x="928380" y="407522"/>
                      <a:pt x="924764" y="417194"/>
                    </a:cubicBezTo>
                    <a:cubicBezTo>
                      <a:pt x="900276" y="487680"/>
                      <a:pt x="854969" y="537753"/>
                      <a:pt x="786125" y="566873"/>
                    </a:cubicBezTo>
                    <a:cubicBezTo>
                      <a:pt x="776944" y="571553"/>
                      <a:pt x="769751" y="579376"/>
                      <a:pt x="765854" y="588916"/>
                    </a:cubicBezTo>
                    <a:cubicBezTo>
                      <a:pt x="743209" y="652328"/>
                      <a:pt x="694538" y="703036"/>
                      <a:pt x="632111" y="728253"/>
                    </a:cubicBezTo>
                    <a:cubicBezTo>
                      <a:pt x="622689" y="732554"/>
                      <a:pt x="615215" y="740222"/>
                      <a:pt x="611158" y="749753"/>
                    </a:cubicBezTo>
                    <a:cubicBezTo>
                      <a:pt x="566668" y="874394"/>
                      <a:pt x="442451" y="928551"/>
                      <a:pt x="317281" y="898614"/>
                    </a:cubicBezTo>
                    <a:cubicBezTo>
                      <a:pt x="229524" y="877524"/>
                      <a:pt x="168709" y="823776"/>
                      <a:pt x="133878" y="739956"/>
                    </a:cubicBezTo>
                    <a:cubicBezTo>
                      <a:pt x="132953" y="737787"/>
                      <a:pt x="131861" y="735694"/>
                      <a:pt x="130613" y="733696"/>
                    </a:cubicBezTo>
                    <a:cubicBezTo>
                      <a:pt x="129796" y="732336"/>
                      <a:pt x="128708" y="731384"/>
                      <a:pt x="126531" y="728934"/>
                    </a:cubicBezTo>
                    <a:lnTo>
                      <a:pt x="0" y="773294"/>
                    </a:lnTo>
                    <a:lnTo>
                      <a:pt x="0" y="1605369"/>
                    </a:lnTo>
                    <a:close/>
                    <a:moveTo>
                      <a:pt x="2390765" y="796833"/>
                    </a:moveTo>
                    <a:cubicBezTo>
                      <a:pt x="2307357" y="781457"/>
                      <a:pt x="2224507" y="764312"/>
                      <a:pt x="2140689" y="751929"/>
                    </a:cubicBezTo>
                    <a:cubicBezTo>
                      <a:pt x="2081909" y="743085"/>
                      <a:pt x="2031165" y="763359"/>
                      <a:pt x="1988308" y="806086"/>
                    </a:cubicBezTo>
                    <a:cubicBezTo>
                      <a:pt x="1827489" y="966651"/>
                      <a:pt x="1665857" y="1126398"/>
                      <a:pt x="1505176" y="1286827"/>
                    </a:cubicBezTo>
                    <a:cubicBezTo>
                      <a:pt x="1456195" y="1335676"/>
                      <a:pt x="1398780" y="1347242"/>
                      <a:pt x="1338373" y="1319076"/>
                    </a:cubicBezTo>
                    <a:cubicBezTo>
                      <a:pt x="1246127" y="1275940"/>
                      <a:pt x="1156467" y="1227227"/>
                      <a:pt x="1065855" y="1180690"/>
                    </a:cubicBezTo>
                    <a:cubicBezTo>
                      <a:pt x="1038098" y="1166539"/>
                      <a:pt x="1010888" y="1151572"/>
                      <a:pt x="983133" y="1137420"/>
                    </a:cubicBezTo>
                    <a:cubicBezTo>
                      <a:pt x="917019" y="1103153"/>
                      <a:pt x="835648" y="1128974"/>
                      <a:pt x="801384" y="1195097"/>
                    </a:cubicBezTo>
                    <a:cubicBezTo>
                      <a:pt x="801241" y="1195374"/>
                      <a:pt x="801098" y="1195653"/>
                      <a:pt x="800954" y="1195930"/>
                    </a:cubicBezTo>
                    <a:cubicBezTo>
                      <a:pt x="766250" y="1261381"/>
                      <a:pt x="790032" y="1342569"/>
                      <a:pt x="854561" y="1378946"/>
                    </a:cubicBezTo>
                    <a:cubicBezTo>
                      <a:pt x="1043950" y="1486579"/>
                      <a:pt x="1233610" y="1593939"/>
                      <a:pt x="1423271" y="1701436"/>
                    </a:cubicBezTo>
                    <a:lnTo>
                      <a:pt x="1425175" y="1702796"/>
                    </a:lnTo>
                    <a:cubicBezTo>
                      <a:pt x="1506264" y="1755864"/>
                      <a:pt x="1582183" y="1745659"/>
                      <a:pt x="1654155" y="1684291"/>
                    </a:cubicBezTo>
                    <a:cubicBezTo>
                      <a:pt x="1734836" y="1615440"/>
                      <a:pt x="1815789" y="1546859"/>
                      <a:pt x="1896325" y="1477870"/>
                    </a:cubicBezTo>
                    <a:cubicBezTo>
                      <a:pt x="1935796" y="1443854"/>
                      <a:pt x="1980551" y="1432967"/>
                      <a:pt x="2030756" y="1443854"/>
                    </a:cubicBezTo>
                    <a:lnTo>
                      <a:pt x="2370080" y="1518556"/>
                    </a:lnTo>
                    <a:cubicBezTo>
                      <a:pt x="2376739" y="1519916"/>
                      <a:pt x="2383678" y="1520054"/>
                      <a:pt x="2390765" y="1520869"/>
                    </a:cubicBezTo>
                    <a:lnTo>
                      <a:pt x="2390765" y="796833"/>
                    </a:lnTo>
                    <a:close/>
                    <a:moveTo>
                      <a:pt x="710616" y="195669"/>
                    </a:moveTo>
                    <a:cubicBezTo>
                      <a:pt x="686942" y="189411"/>
                      <a:pt x="667077" y="182744"/>
                      <a:pt x="646668" y="179069"/>
                    </a:cubicBezTo>
                    <a:cubicBezTo>
                      <a:pt x="614016" y="172945"/>
                      <a:pt x="581227" y="171857"/>
                      <a:pt x="553744" y="195805"/>
                    </a:cubicBezTo>
                    <a:cubicBezTo>
                      <a:pt x="523403" y="222475"/>
                      <a:pt x="511975" y="255269"/>
                      <a:pt x="524627" y="295001"/>
                    </a:cubicBezTo>
                    <a:cubicBezTo>
                      <a:pt x="530751" y="314051"/>
                      <a:pt x="537144" y="332965"/>
                      <a:pt x="544491" y="355282"/>
                    </a:cubicBezTo>
                    <a:cubicBezTo>
                      <a:pt x="520275" y="349022"/>
                      <a:pt x="499594" y="343035"/>
                      <a:pt x="478777" y="338816"/>
                    </a:cubicBezTo>
                    <a:cubicBezTo>
                      <a:pt x="403674" y="323304"/>
                      <a:pt x="346124" y="388484"/>
                      <a:pt x="370341" y="461417"/>
                    </a:cubicBezTo>
                    <a:cubicBezTo>
                      <a:pt x="375919" y="478562"/>
                      <a:pt x="382179" y="495164"/>
                      <a:pt x="389662" y="516662"/>
                    </a:cubicBezTo>
                    <a:cubicBezTo>
                      <a:pt x="374831" y="512988"/>
                      <a:pt x="363131" y="510947"/>
                      <a:pt x="352110" y="507137"/>
                    </a:cubicBezTo>
                    <a:cubicBezTo>
                      <a:pt x="245579" y="469446"/>
                      <a:pt x="192245" y="558572"/>
                      <a:pt x="210069" y="637222"/>
                    </a:cubicBezTo>
                    <a:cubicBezTo>
                      <a:pt x="227757" y="715054"/>
                      <a:pt x="291974" y="782545"/>
                      <a:pt x="365579" y="793159"/>
                    </a:cubicBezTo>
                    <a:cubicBezTo>
                      <a:pt x="433003" y="804094"/>
                      <a:pt x="496523" y="758294"/>
                      <a:pt x="507454" y="690863"/>
                    </a:cubicBezTo>
                    <a:cubicBezTo>
                      <a:pt x="509702" y="677009"/>
                      <a:pt x="509573" y="662873"/>
                      <a:pt x="507077" y="649059"/>
                    </a:cubicBezTo>
                    <a:lnTo>
                      <a:pt x="503539" y="627288"/>
                    </a:lnTo>
                    <a:cubicBezTo>
                      <a:pt x="550887" y="633819"/>
                      <a:pt x="594968" y="630009"/>
                      <a:pt x="629934" y="595176"/>
                    </a:cubicBezTo>
                    <a:cubicBezTo>
                      <a:pt x="665444" y="559389"/>
                      <a:pt x="667349" y="514893"/>
                      <a:pt x="659323" y="466179"/>
                    </a:cubicBezTo>
                    <a:cubicBezTo>
                      <a:pt x="709799" y="470942"/>
                      <a:pt x="756466" y="467404"/>
                      <a:pt x="790887" y="426446"/>
                    </a:cubicBezTo>
                    <a:cubicBezTo>
                      <a:pt x="824628" y="386034"/>
                      <a:pt x="825854" y="339906"/>
                      <a:pt x="811431" y="290376"/>
                    </a:cubicBezTo>
                    <a:cubicBezTo>
                      <a:pt x="830071" y="292144"/>
                      <a:pt x="846126" y="295546"/>
                      <a:pt x="862045" y="295001"/>
                    </a:cubicBezTo>
                    <a:cubicBezTo>
                      <a:pt x="946943" y="292824"/>
                      <a:pt x="1001636" y="215536"/>
                      <a:pt x="979188" y="130628"/>
                    </a:cubicBezTo>
                    <a:cubicBezTo>
                      <a:pt x="955378" y="40548"/>
                      <a:pt x="828438" y="-24630"/>
                      <a:pt x="742180" y="8980"/>
                    </a:cubicBezTo>
                    <a:cubicBezTo>
                      <a:pt x="693406" y="25661"/>
                      <a:pt x="667388" y="78727"/>
                      <a:pt x="684068" y="127507"/>
                    </a:cubicBezTo>
                    <a:cubicBezTo>
                      <a:pt x="684206" y="127913"/>
                      <a:pt x="684347" y="128318"/>
                      <a:pt x="684492" y="128723"/>
                    </a:cubicBezTo>
                    <a:cubicBezTo>
                      <a:pt x="691294" y="150221"/>
                      <a:pt x="700818" y="170769"/>
                      <a:pt x="710616" y="195669"/>
                    </a:cubicBezTo>
                    <a:close/>
                  </a:path>
                </a:pathLst>
              </a:custGeom>
              <a:gradFill>
                <a:gsLst>
                  <a:gs pos="90000">
                    <a:srgbClr val="0C7BDC"/>
                  </a:gs>
                  <a:gs pos="0">
                    <a:srgbClr val="10BDCD"/>
                  </a:gs>
                </a:gsLst>
                <a:lin ang="16200000" scaled="1"/>
              </a:gradFill>
              <a:ln w="1860" cap="flat">
                <a:noFill/>
                <a:prstDash val="solid"/>
                <a:miter/>
              </a:ln>
            </p:spPr>
            <p:txBody>
              <a:bodyPr rtlCol="0" anchor="ctr"/>
              <a:lstStyle/>
              <a:p>
                <a:endParaRPr lang="zh-CN" altLang="en-US"/>
              </a:p>
            </p:txBody>
          </p:sp>
        </p:grpSp>
        <p:grpSp>
          <p:nvGrpSpPr>
            <p:cNvPr id="119" name="组合 118"/>
            <p:cNvGrpSpPr/>
            <p:nvPr/>
          </p:nvGrpSpPr>
          <p:grpSpPr>
            <a:xfrm>
              <a:off x="657720" y="3829878"/>
              <a:ext cx="3789935" cy="875610"/>
              <a:chOff x="525240" y="3602988"/>
              <a:chExt cx="3970536" cy="875610"/>
            </a:xfrm>
          </p:grpSpPr>
          <p:sp>
            <p:nvSpPr>
              <p:cNvPr id="25" name="文本框 24"/>
              <p:cNvSpPr txBox="1"/>
              <p:nvPr/>
            </p:nvSpPr>
            <p:spPr>
              <a:xfrm>
                <a:off x="718296" y="3602988"/>
                <a:ext cx="3777480" cy="377411"/>
              </a:xfrm>
              <a:prstGeom prst="rect">
                <a:avLst/>
              </a:prstGeom>
              <a:noFill/>
            </p:spPr>
            <p:txBody>
              <a:bodyPr wrap="square">
                <a:spAutoFit/>
              </a:bodyPr>
              <a:lstStyle/>
              <a:p>
                <a:pPr>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提升水利数字化、网络化、智能化水平</a:t>
                </a:r>
                <a:endParaRPr lang="en-US" altLang="zh-CN" sz="1400" b="1" dirty="0">
                  <a:solidFill>
                    <a:schemeClr val="bg1"/>
                  </a:solidFill>
                  <a:latin typeface="微软雅黑" panose="020B0503020204020204" pitchFamily="34" charset="-122"/>
                  <a:ea typeface="微软雅黑" panose="020B0503020204020204" pitchFamily="34" charset="-122"/>
                </a:endParaRPr>
              </a:p>
            </p:txBody>
          </p:sp>
          <p:sp>
            <p:nvSpPr>
              <p:cNvPr id="116" name="矩形: 圆角 115"/>
              <p:cNvSpPr/>
              <p:nvPr/>
            </p:nvSpPr>
            <p:spPr>
              <a:xfrm>
                <a:off x="527469" y="3646480"/>
                <a:ext cx="3734934" cy="343967"/>
              </a:xfrm>
              <a:prstGeom prst="roundRect">
                <a:avLst>
                  <a:gd name="adj" fmla="val 50000"/>
                </a:avLst>
              </a:prstGeom>
              <a:noFill/>
              <a:ln w="12700">
                <a:gradFill>
                  <a:gsLst>
                    <a:gs pos="0">
                      <a:schemeClr val="accent1">
                        <a:lumMod val="5000"/>
                        <a:lumOff val="95000"/>
                      </a:schemeClr>
                    </a:gs>
                    <a:gs pos="100000">
                      <a:srgbClr val="A2F0F8"/>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7" name="文本框 116"/>
              <p:cNvSpPr txBox="1"/>
              <p:nvPr/>
            </p:nvSpPr>
            <p:spPr>
              <a:xfrm>
                <a:off x="1052584" y="4083412"/>
                <a:ext cx="2599428" cy="377411"/>
              </a:xfrm>
              <a:prstGeom prst="rect">
                <a:avLst/>
              </a:prstGeom>
              <a:noFill/>
            </p:spPr>
            <p:txBody>
              <a:bodyPr wrap="square">
                <a:spAutoFit/>
              </a:bodyPr>
              <a:lstStyle/>
              <a:p>
                <a:pPr algn="dist">
                  <a:lnSpc>
                    <a:spcPct val="150000"/>
                  </a:lnSpc>
                </a:pPr>
                <a:r>
                  <a:rPr lang="zh-CN" altLang="en-US" sz="1400" b="1" dirty="0">
                    <a:solidFill>
                      <a:schemeClr val="bg1"/>
                    </a:solidFill>
                    <a:latin typeface="微软雅黑" panose="020B0503020204020204" pitchFamily="34" charset="-122"/>
                    <a:ea typeface="微软雅黑" panose="020B0503020204020204" pitchFamily="34" charset="-122"/>
                  </a:rPr>
                  <a:t>提升国家水安全保障能力</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8" name="矩形: 圆角 117"/>
              <p:cNvSpPr/>
              <p:nvPr/>
            </p:nvSpPr>
            <p:spPr>
              <a:xfrm>
                <a:off x="525240" y="4134631"/>
                <a:ext cx="3734934" cy="343967"/>
              </a:xfrm>
              <a:prstGeom prst="roundRect">
                <a:avLst>
                  <a:gd name="adj" fmla="val 50000"/>
                </a:avLst>
              </a:prstGeom>
              <a:noFill/>
              <a:ln w="12700">
                <a:gradFill>
                  <a:gsLst>
                    <a:gs pos="0">
                      <a:schemeClr val="accent1">
                        <a:lumMod val="5000"/>
                        <a:lumOff val="95000"/>
                      </a:schemeClr>
                    </a:gs>
                    <a:gs pos="100000">
                      <a:srgbClr val="A2F0F8"/>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121" name="矩形: 圆角 120"/>
            <p:cNvSpPr/>
            <p:nvPr/>
          </p:nvSpPr>
          <p:spPr>
            <a:xfrm>
              <a:off x="5102755" y="119416"/>
              <a:ext cx="6703940" cy="6619167"/>
            </a:xfrm>
            <a:prstGeom prst="roundRect">
              <a:avLst>
                <a:gd name="adj" fmla="val 2084"/>
              </a:avLst>
            </a:prstGeom>
            <a:solidFill>
              <a:schemeClr val="bg1"/>
            </a:solidFill>
            <a:ln>
              <a:noFill/>
            </a:ln>
            <a:effectLst>
              <a:outerShdw blurRad="177800" dist="76200" algn="l" rotWithShape="0">
                <a:srgbClr val="0C7BDC">
                  <a:alpha val="24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等腰三角形 121"/>
            <p:cNvSpPr/>
            <p:nvPr/>
          </p:nvSpPr>
          <p:spPr>
            <a:xfrm rot="16200000">
              <a:off x="4810911" y="3057111"/>
              <a:ext cx="412888" cy="254688"/>
            </a:xfrm>
            <a:prstGeom prst="triangle">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6" name="组合 125"/>
            <p:cNvGrpSpPr/>
            <p:nvPr/>
          </p:nvGrpSpPr>
          <p:grpSpPr>
            <a:xfrm>
              <a:off x="5305913" y="543563"/>
              <a:ext cx="4028587" cy="340546"/>
              <a:chOff x="5305913" y="543563"/>
              <a:chExt cx="4403197" cy="340546"/>
            </a:xfrm>
          </p:grpSpPr>
          <p:sp>
            <p:nvSpPr>
              <p:cNvPr id="125" name="矩形: 圆角 124"/>
              <p:cNvSpPr/>
              <p:nvPr/>
            </p:nvSpPr>
            <p:spPr>
              <a:xfrm>
                <a:off x="5322317" y="543563"/>
                <a:ext cx="4316983" cy="340546"/>
              </a:xfrm>
              <a:prstGeom prst="roundRect">
                <a:avLst>
                  <a:gd name="adj" fmla="val 50000"/>
                </a:avLst>
              </a:prstGeom>
              <a:gradFill flip="none" rotWithShape="1">
                <a:gsLst>
                  <a:gs pos="50000">
                    <a:srgbClr val="0C7BDC"/>
                  </a:gs>
                  <a:gs pos="0">
                    <a:srgbClr val="10BDCD">
                      <a:alpha val="4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5305913" y="545555"/>
                <a:ext cx="4403197" cy="338554"/>
              </a:xfrm>
              <a:prstGeom prst="rect">
                <a:avLst/>
              </a:prstGeom>
              <a:noFill/>
            </p:spPr>
            <p:txBody>
              <a:bodyPr wrap="square">
                <a:spAutoFit/>
              </a:bodyPr>
              <a:lstStyle/>
              <a:p>
                <a:pPr algn="dist"/>
                <a:r>
                  <a:rPr lang="en-US" altLang="zh-CN" sz="1600" b="1" dirty="0">
                    <a:solidFill>
                      <a:schemeClr val="bg1"/>
                    </a:solidFill>
                    <a:latin typeface="微软雅黑" panose="020B0503020204020204" pitchFamily="34" charset="-122"/>
                    <a:ea typeface="微软雅黑" panose="020B0503020204020204" pitchFamily="34" charset="-122"/>
                  </a:rPr>
                  <a:t>《</a:t>
                </a:r>
                <a:r>
                  <a:rPr lang="zh-CN" altLang="en-US" sz="1600" b="1" dirty="0">
                    <a:solidFill>
                      <a:schemeClr val="bg1"/>
                    </a:solidFill>
                    <a:latin typeface="微软雅黑" panose="020B0503020204020204" pitchFamily="34" charset="-122"/>
                    <a:ea typeface="微软雅黑" panose="020B0503020204020204" pitchFamily="34" charset="-122"/>
                  </a:rPr>
                  <a:t>十四五规划和</a:t>
                </a:r>
                <a:r>
                  <a:rPr lang="en-US" altLang="zh-CN" sz="1600" b="1" dirty="0">
                    <a:solidFill>
                      <a:schemeClr val="bg1"/>
                    </a:solidFill>
                    <a:latin typeface="微软雅黑" panose="020B0503020204020204" pitchFamily="34" charset="-122"/>
                    <a:ea typeface="微软雅黑" panose="020B0503020204020204" pitchFamily="34" charset="-122"/>
                  </a:rPr>
                  <a:t>2035</a:t>
                </a:r>
                <a:r>
                  <a:rPr lang="zh-CN" altLang="en-US" sz="1600" b="1" dirty="0">
                    <a:solidFill>
                      <a:schemeClr val="bg1"/>
                    </a:solidFill>
                    <a:latin typeface="微软雅黑" panose="020B0503020204020204" pitchFamily="34" charset="-122"/>
                    <a:ea typeface="微软雅黑" panose="020B0503020204020204" pitchFamily="34" charset="-122"/>
                  </a:rPr>
                  <a:t>年远景目标纲要</a:t>
                </a:r>
                <a:r>
                  <a:rPr lang="en-US" altLang="zh-CN" sz="1600" b="1" dirty="0">
                    <a:solidFill>
                      <a:schemeClr val="bg1"/>
                    </a:solidFill>
                    <a:latin typeface="微软雅黑" panose="020B0503020204020204" pitchFamily="34" charset="-122"/>
                    <a:ea typeface="微软雅黑" panose="020B0503020204020204" pitchFamily="34" charset="-122"/>
                  </a:rPr>
                  <a:t>》</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5334303" y="2448548"/>
              <a:ext cx="3098053" cy="348079"/>
              <a:chOff x="5322317" y="536030"/>
              <a:chExt cx="3954148" cy="348079"/>
            </a:xfrm>
          </p:grpSpPr>
          <p:sp>
            <p:nvSpPr>
              <p:cNvPr id="128" name="矩形: 圆角 127"/>
              <p:cNvSpPr/>
              <p:nvPr/>
            </p:nvSpPr>
            <p:spPr>
              <a:xfrm>
                <a:off x="5322317" y="543563"/>
                <a:ext cx="3954148" cy="340546"/>
              </a:xfrm>
              <a:prstGeom prst="roundRect">
                <a:avLst>
                  <a:gd name="adj" fmla="val 50000"/>
                </a:avLst>
              </a:prstGeom>
              <a:gradFill flip="none" rotWithShape="1">
                <a:gsLst>
                  <a:gs pos="50000">
                    <a:srgbClr val="0C7BDC"/>
                  </a:gs>
                  <a:gs pos="0">
                    <a:srgbClr val="10BDCD">
                      <a:alpha val="4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文本框 128"/>
              <p:cNvSpPr txBox="1"/>
              <p:nvPr/>
            </p:nvSpPr>
            <p:spPr>
              <a:xfrm>
                <a:off x="5480933" y="536030"/>
                <a:ext cx="3609432" cy="338554"/>
              </a:xfrm>
              <a:prstGeom prst="rect">
                <a:avLst/>
              </a:prstGeom>
              <a:noFill/>
            </p:spPr>
            <p:txBody>
              <a:bodyPr wrap="square">
                <a:spAutoFit/>
              </a:bodyPr>
              <a:lstStyle/>
              <a:p>
                <a:pPr algn="dist"/>
                <a:r>
                  <a:rPr lang="zh-CN" altLang="en-US" sz="1600" b="1" dirty="0">
                    <a:solidFill>
                      <a:schemeClr val="bg1"/>
                    </a:solidFill>
                    <a:latin typeface="微软雅黑" panose="020B0503020204020204" pitchFamily="34" charset="-122"/>
                    <a:ea typeface="微软雅黑" panose="020B0503020204020204" pitchFamily="34" charset="-122"/>
                  </a:rPr>
                  <a:t>数字中国建设整体布局规划</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grpSp>
          <p:nvGrpSpPr>
            <p:cNvPr id="130" name="组合 129"/>
            <p:cNvGrpSpPr/>
            <p:nvPr/>
          </p:nvGrpSpPr>
          <p:grpSpPr>
            <a:xfrm>
              <a:off x="5305913" y="4397773"/>
              <a:ext cx="4094542" cy="584775"/>
              <a:chOff x="5322317" y="536030"/>
              <a:chExt cx="3954148" cy="584775"/>
            </a:xfrm>
          </p:grpSpPr>
          <p:sp>
            <p:nvSpPr>
              <p:cNvPr id="131" name="矩形: 圆角 130"/>
              <p:cNvSpPr/>
              <p:nvPr/>
            </p:nvSpPr>
            <p:spPr>
              <a:xfrm>
                <a:off x="5322317" y="543563"/>
                <a:ext cx="3954148" cy="340546"/>
              </a:xfrm>
              <a:prstGeom prst="roundRect">
                <a:avLst>
                  <a:gd name="adj" fmla="val 50000"/>
                </a:avLst>
              </a:prstGeom>
              <a:gradFill flip="none" rotWithShape="1">
                <a:gsLst>
                  <a:gs pos="50000">
                    <a:srgbClr val="0C7BDC"/>
                  </a:gs>
                  <a:gs pos="0">
                    <a:srgbClr val="10BDCD">
                      <a:alpha val="45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文本框 131"/>
              <p:cNvSpPr txBox="1"/>
              <p:nvPr/>
            </p:nvSpPr>
            <p:spPr>
              <a:xfrm>
                <a:off x="5480933" y="536030"/>
                <a:ext cx="3609432" cy="584775"/>
              </a:xfrm>
              <a:prstGeom prst="rect">
                <a:avLst/>
              </a:prstGeom>
              <a:noFill/>
            </p:spPr>
            <p:txBody>
              <a:bodyPr wrap="square">
                <a:spAutoFit/>
              </a:bodyPr>
              <a:lstStyle/>
              <a:p>
                <a:pPr algn="dist"/>
                <a:r>
                  <a:rPr lang="zh-CN" altLang="en-US" sz="1600" b="1" dirty="0">
                    <a:solidFill>
                      <a:schemeClr val="bg1"/>
                    </a:solidFill>
                    <a:latin typeface="微软雅黑" panose="020B0503020204020204" pitchFamily="34" charset="-122"/>
                    <a:ea typeface="微软雅黑" panose="020B0503020204020204" pitchFamily="34" charset="-122"/>
                  </a:rPr>
                  <a:t>关于大力推进智慧水利建设的指导意见</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sp>
          <p:nvSpPr>
            <p:cNvPr id="134" name="文本框 133"/>
            <p:cNvSpPr txBox="1"/>
            <p:nvPr/>
          </p:nvSpPr>
          <p:spPr>
            <a:xfrm>
              <a:off x="5294033" y="1035871"/>
              <a:ext cx="6338886" cy="1023742"/>
            </a:xfrm>
            <a:prstGeom prst="rect">
              <a:avLst/>
            </a:prstGeom>
            <a:noFill/>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提出 “构建智慧水利体系，以流域为单元提升水情测报和智能调度能力”。需借物联网、大数据、数字孪生等新技术建设数字孪生流域，</a:t>
              </a:r>
              <a:r>
                <a:rPr lang="zh-CN" altLang="en-US" sz="1400" b="1" dirty="0">
                  <a:latin typeface="微软雅黑" panose="020B0503020204020204" pitchFamily="34" charset="-122"/>
                  <a:ea typeface="微软雅黑" panose="020B0503020204020204" pitchFamily="34" charset="-122"/>
                </a:rPr>
                <a:t>实现 “四预”（预报、预警、预演、预案）</a:t>
              </a:r>
              <a:r>
                <a:rPr lang="zh-CN" altLang="en-US" sz="1400" dirty="0">
                  <a:latin typeface="微软雅黑" panose="020B0503020204020204" pitchFamily="34" charset="-122"/>
                  <a:ea typeface="微软雅黑" panose="020B0503020204020204" pitchFamily="34" charset="-122"/>
                </a:rPr>
                <a:t>功能，变革水利治理方式。</a:t>
              </a:r>
              <a:endParaRPr lang="zh-CN" altLang="en-US" sz="1400" dirty="0">
                <a:latin typeface="微软雅黑" panose="020B0503020204020204" pitchFamily="34" charset="-122"/>
                <a:ea typeface="微软雅黑" panose="020B0503020204020204" pitchFamily="34" charset="-122"/>
              </a:endParaRPr>
            </a:p>
          </p:txBody>
        </p:sp>
        <p:sp>
          <p:nvSpPr>
            <p:cNvPr id="135" name="文本框 134"/>
            <p:cNvSpPr txBox="1"/>
            <p:nvPr/>
          </p:nvSpPr>
          <p:spPr>
            <a:xfrm>
              <a:off x="5320921" y="2945955"/>
              <a:ext cx="6338886" cy="1023742"/>
            </a:xfrm>
            <a:prstGeom prst="rect">
              <a:avLst/>
            </a:prstGeom>
            <a:noFill/>
          </p:spPr>
          <p:txBody>
            <a:bodyPr wrap="square">
              <a:spAutoFit/>
            </a:bodyPr>
            <a:lstStyle/>
            <a:p>
              <a:pPr>
                <a:lnSpc>
                  <a:spcPct val="150000"/>
                </a:lnSpc>
              </a:pPr>
              <a:r>
                <a:rPr lang="en-US" altLang="zh-CN" sz="1400" dirty="0">
                  <a:latin typeface="微软雅黑" panose="020B0503020204020204" pitchFamily="34" charset="-122"/>
                  <a:ea typeface="微软雅黑" panose="020B0503020204020204" pitchFamily="34" charset="-122"/>
                </a:rPr>
                <a:t>2023 </a:t>
              </a:r>
              <a:r>
                <a:rPr lang="zh-CN" altLang="en-US" sz="1400" dirty="0">
                  <a:latin typeface="微软雅黑" panose="020B0503020204020204" pitchFamily="34" charset="-122"/>
                  <a:ea typeface="微软雅黑" panose="020B0503020204020204" pitchFamily="34" charset="-122"/>
                </a:rPr>
                <a:t>年由党中央、国务院印发，指出智慧水利作为水利数字化变革关键内容，契合数字中国建设要求，借由构建</a:t>
              </a:r>
              <a:r>
                <a:rPr lang="zh-CN" altLang="en-US" sz="1400" b="1" dirty="0">
                  <a:latin typeface="微软雅黑" panose="020B0503020204020204" pitchFamily="34" charset="-122"/>
                  <a:ea typeface="微软雅黑" panose="020B0503020204020204" pitchFamily="34" charset="-122"/>
                </a:rPr>
                <a:t>数据互联共享、数字多元共治</a:t>
              </a:r>
              <a:r>
                <a:rPr lang="zh-CN" altLang="en-US" sz="1400" dirty="0">
                  <a:latin typeface="微软雅黑" panose="020B0503020204020204" pitchFamily="34" charset="-122"/>
                  <a:ea typeface="微软雅黑" panose="020B0503020204020204" pitchFamily="34" charset="-122"/>
                </a:rPr>
                <a:t>的水利新业态，助力达成数字中国的建设目标。</a:t>
              </a:r>
              <a:endParaRPr lang="zh-CN" altLang="en-US" sz="1400" dirty="0">
                <a:latin typeface="微软雅黑" panose="020B0503020204020204" pitchFamily="34" charset="-122"/>
                <a:ea typeface="微软雅黑" panose="020B0503020204020204" pitchFamily="34" charset="-122"/>
              </a:endParaRPr>
            </a:p>
          </p:txBody>
        </p:sp>
        <p:sp>
          <p:nvSpPr>
            <p:cNvPr id="136" name="文本框 135"/>
            <p:cNvSpPr txBox="1"/>
            <p:nvPr/>
          </p:nvSpPr>
          <p:spPr>
            <a:xfrm>
              <a:off x="5294033" y="4935762"/>
              <a:ext cx="6338886" cy="1346907"/>
            </a:xfrm>
            <a:prstGeom prst="rect">
              <a:avLst/>
            </a:prstGeom>
            <a:noFill/>
          </p:spPr>
          <p:txBody>
            <a:bodyPr wrap="square">
              <a:spAutoFit/>
            </a:bodyPr>
            <a:lstStyle/>
            <a:p>
              <a:pPr>
                <a:lnSpc>
                  <a:spcPct val="150000"/>
                </a:lnSpc>
              </a:pPr>
              <a:r>
                <a:rPr lang="zh-CN" altLang="en-US" sz="1400" dirty="0">
                  <a:latin typeface="微软雅黑" panose="020B0503020204020204" pitchFamily="34" charset="-122"/>
                  <a:ea typeface="微软雅黑" panose="020B0503020204020204" pitchFamily="34" charset="-122"/>
                </a:rPr>
                <a:t>水利部印发了</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关于大力推进智慧水利建设的指导意见</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十四五” 智慧水利建设规划</a:t>
              </a:r>
              <a:r>
                <a:rPr lang="en-US" altLang="zh-CN" sz="1400" dirty="0">
                  <a:latin typeface="微软雅黑" panose="020B0503020204020204" pitchFamily="34" charset="-122"/>
                  <a:ea typeface="微软雅黑" panose="020B0503020204020204" pitchFamily="34" charset="-122"/>
                </a:rPr>
                <a:t>》</a:t>
              </a:r>
              <a:r>
                <a:rPr lang="zh-CN" altLang="en-US" sz="1400" dirty="0">
                  <a:latin typeface="微软雅黑" panose="020B0503020204020204" pitchFamily="34" charset="-122"/>
                  <a:ea typeface="微软雅黑" panose="020B0503020204020204" pitchFamily="34" charset="-122"/>
                </a:rPr>
                <a:t>等，明确把</a:t>
              </a:r>
              <a:r>
                <a:rPr lang="zh-CN" altLang="en-US" sz="1400" b="1" dirty="0">
                  <a:latin typeface="微软雅黑" panose="020B0503020204020204" pitchFamily="34" charset="-122"/>
                  <a:ea typeface="微软雅黑" panose="020B0503020204020204" pitchFamily="34" charset="-122"/>
                </a:rPr>
                <a:t>智慧水利建设当作新阶段水利高质量发展的六大实施路径之</a:t>
              </a:r>
              <a:r>
                <a:rPr lang="zh-CN" altLang="en-US" sz="1400" dirty="0">
                  <a:latin typeface="微软雅黑" panose="020B0503020204020204" pitchFamily="34" charset="-122"/>
                  <a:ea typeface="微软雅黑" panose="020B0503020204020204" pitchFamily="34" charset="-122"/>
                </a:rPr>
                <a:t>一，给出建设的技术路线、任务分工等系列内容，为全国智慧水利建设提供详细指引与有力保障。</a:t>
              </a:r>
              <a:endParaRPr lang="zh-CN" altLang="en-US" sz="1400" dirty="0">
                <a:latin typeface="微软雅黑" panose="020B0503020204020204" pitchFamily="34" charset="-122"/>
                <a:ea typeface="微软雅黑" panose="020B0503020204020204" pitchFamily="34" charset="-122"/>
              </a:endParaRPr>
            </a:p>
          </p:txBody>
        </p:sp>
        <p:cxnSp>
          <p:nvCxnSpPr>
            <p:cNvPr id="138" name="直接连接符 137"/>
            <p:cNvCxnSpPr/>
            <p:nvPr/>
          </p:nvCxnSpPr>
          <p:spPr>
            <a:xfrm>
              <a:off x="5458578" y="2228850"/>
              <a:ext cx="6104772" cy="0"/>
            </a:xfrm>
            <a:prstGeom prst="line">
              <a:avLst/>
            </a:prstGeom>
            <a:ln w="6350">
              <a:gradFill>
                <a:gsLst>
                  <a:gs pos="0">
                    <a:srgbClr val="10BDCD"/>
                  </a:gs>
                  <a:gs pos="54000">
                    <a:srgbClr val="0C7BDC"/>
                  </a:gs>
                  <a:gs pos="100000">
                    <a:srgbClr val="10BDCD"/>
                  </a:gs>
                </a:gsLst>
                <a:lin ang="5400000" scaled="1"/>
              </a:gradFill>
              <a:prstDash val="sysDash"/>
            </a:ln>
          </p:spPr>
          <p:style>
            <a:lnRef idx="2">
              <a:schemeClr val="accent1"/>
            </a:lnRef>
            <a:fillRef idx="0">
              <a:schemeClr val="accent1"/>
            </a:fillRef>
            <a:effectRef idx="1">
              <a:schemeClr val="accent1"/>
            </a:effectRef>
            <a:fontRef idx="minor">
              <a:schemeClr val="tx1"/>
            </a:fontRef>
          </p:style>
        </p:cxnSp>
        <p:cxnSp>
          <p:nvCxnSpPr>
            <p:cNvPr id="139" name="直接连接符 138"/>
            <p:cNvCxnSpPr/>
            <p:nvPr/>
          </p:nvCxnSpPr>
          <p:spPr>
            <a:xfrm>
              <a:off x="5458578" y="4157902"/>
              <a:ext cx="6104772" cy="0"/>
            </a:xfrm>
            <a:prstGeom prst="line">
              <a:avLst/>
            </a:prstGeom>
            <a:ln w="6350">
              <a:gradFill>
                <a:gsLst>
                  <a:gs pos="0">
                    <a:srgbClr val="10BDCD"/>
                  </a:gs>
                  <a:gs pos="54000">
                    <a:srgbClr val="0C7BDC"/>
                  </a:gs>
                  <a:gs pos="100000">
                    <a:srgbClr val="10BDCD"/>
                  </a:gs>
                </a:gsLst>
                <a:lin ang="5400000" scaled="1"/>
              </a:gradFill>
              <a:prstDash val="sysDash"/>
            </a:ln>
          </p:spPr>
          <p:style>
            <a:lnRef idx="2">
              <a:schemeClr val="accent1"/>
            </a:lnRef>
            <a:fillRef idx="0">
              <a:schemeClr val="accent1"/>
            </a:fillRef>
            <a:effectRef idx="1">
              <a:schemeClr val="accent1"/>
            </a:effectRef>
            <a:fontRef idx="minor">
              <a:schemeClr val="tx1"/>
            </a:fontRef>
          </p:style>
        </p:cxnSp>
        <p:sp>
          <p:nvSpPr>
            <p:cNvPr id="86" name="文本框 85"/>
            <p:cNvSpPr txBox="1"/>
            <p:nvPr/>
          </p:nvSpPr>
          <p:spPr>
            <a:xfrm>
              <a:off x="826513" y="342039"/>
              <a:ext cx="1686782"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政策驱动</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
          <p:nvSpPr>
            <p:cNvPr id="7" name="椭圆 6"/>
            <p:cNvSpPr/>
            <p:nvPr/>
          </p:nvSpPr>
          <p:spPr>
            <a:xfrm>
              <a:off x="369174" y="376577"/>
              <a:ext cx="411421" cy="411421"/>
            </a:xfrm>
            <a:prstGeom prst="ellipse">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579790" y="550528"/>
              <a:ext cx="237471" cy="237470"/>
            </a:xfrm>
            <a:prstGeom prst="ellipse">
              <a:avLst/>
            </a:prstGeom>
            <a:solidFill>
              <a:srgbClr val="7CE9F4"/>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14" name="图片 13" descr="12.9 LOGO"/>
          <p:cNvPicPr>
            <a:picLocks noChangeAspect="1"/>
          </p:cNvPicPr>
          <p:nvPr/>
        </p:nvPicPr>
        <p:blipFill>
          <a:blip r:embed="rId2"/>
          <a:stretch>
            <a:fillRect/>
          </a:stretch>
        </p:blipFill>
        <p:spPr>
          <a:xfrm>
            <a:off x="10771505" y="163830"/>
            <a:ext cx="720000" cy="7200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1999" cy="6858001"/>
            <a:chOff x="0" y="-1"/>
            <a:chExt cx="12191999" cy="6858001"/>
          </a:xfrm>
        </p:grpSpPr>
        <p:pic>
          <p:nvPicPr>
            <p:cNvPr id="104" name="图片 103"/>
            <p:cNvPicPr>
              <a:picLocks noChangeAspect="1"/>
            </p:cNvPicPr>
            <p:nvPr/>
          </p:nvPicPr>
          <p:blipFill>
            <a:blip r:embed="rId1"/>
            <a:srcRect b="15730"/>
            <a:stretch>
              <a:fillRect/>
            </a:stretch>
          </p:blipFill>
          <p:spPr>
            <a:xfrm>
              <a:off x="0" y="-1"/>
              <a:ext cx="12191999" cy="6858001"/>
            </a:xfrm>
            <a:prstGeom prst="rect">
              <a:avLst/>
            </a:prstGeom>
          </p:spPr>
        </p:pic>
        <p:sp>
          <p:nvSpPr>
            <p:cNvPr id="3" name="ppter.com 3"/>
            <p:cNvSpPr txBox="1"/>
            <p:nvPr/>
          </p:nvSpPr>
          <p:spPr>
            <a:xfrm>
              <a:off x="969412" y="4500986"/>
              <a:ext cx="1817778" cy="696794"/>
            </a:xfrm>
            <a:prstGeom prst="rect">
              <a:avLst/>
            </a:prstGeom>
            <a:noFill/>
          </p:spPr>
          <p:txBody>
            <a:bodyPr wrap="square" lIns="0" tIns="0" rIns="0" bIns="0" rtlCol="0">
              <a:spAutoFit/>
            </a:bodyPr>
            <a:lstStyle/>
            <a:p>
              <a:pPr marL="0" marR="0" lvl="0" indent="0" algn="ctr" defTabSz="914400" eaLnBrk="1" fontAlgn="auto" latinLnBrk="0" hangingPunct="1">
                <a:lnSpc>
                  <a:spcPct val="130000"/>
                </a:lnSpc>
                <a:spcBef>
                  <a:spcPts val="0"/>
                </a:spcBef>
                <a:spcAft>
                  <a:spcPts val="0"/>
                </a:spcAft>
                <a:buClr>
                  <a:srgbClr val="595959"/>
                </a:buClr>
                <a:buSzTx/>
                <a:buFontTx/>
                <a:buNone/>
                <a:defRPr/>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rPr>
                <a:t>监测站点覆盖不足，数据采集盲区多，自动化程度低。</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endParaRPr>
            </a:p>
          </p:txBody>
        </p:sp>
        <p:sp>
          <p:nvSpPr>
            <p:cNvPr id="4" name="ppter.com 4"/>
            <p:cNvSpPr txBox="1"/>
            <p:nvPr/>
          </p:nvSpPr>
          <p:spPr>
            <a:xfrm>
              <a:off x="1311800" y="4024199"/>
              <a:ext cx="1133002" cy="246221"/>
            </a:xfrm>
            <a:prstGeom prst="rect">
              <a:avLst/>
            </a:prstGeom>
            <a:noFill/>
          </p:spPr>
          <p:txBody>
            <a:bodyPr wrap="none" lIns="0" tIns="0" rIns="0" bIns="0" rtlCol="0">
              <a:spAutoFit/>
            </a:bodyPr>
            <a:lstStyle/>
            <a:p>
              <a:pPr marL="106045"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感知能力弱</a:t>
              </a:r>
              <a:endPar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cxnSp>
          <p:nvCxnSpPr>
            <p:cNvPr id="5" name="ppter.com 5"/>
            <p:cNvCxnSpPr/>
            <p:nvPr/>
          </p:nvCxnSpPr>
          <p:spPr>
            <a:xfrm>
              <a:off x="1032301" y="4390708"/>
              <a:ext cx="1692000" cy="0"/>
            </a:xfrm>
            <a:prstGeom prst="line">
              <a:avLst/>
            </a:prstGeom>
            <a:noFill/>
            <a:ln w="6350" cap="flat" cmpd="sng" algn="ctr">
              <a:solidFill>
                <a:srgbClr val="000000"/>
              </a:solidFill>
              <a:prstDash val="solid"/>
              <a:miter lim="800000"/>
            </a:ln>
            <a:effectLst/>
          </p:spPr>
        </p:cxnSp>
        <p:sp>
          <p:nvSpPr>
            <p:cNvPr id="7" name="ppter.com 7"/>
            <p:cNvSpPr/>
            <p:nvPr/>
          </p:nvSpPr>
          <p:spPr>
            <a:xfrm rot="5400000">
              <a:off x="1193829" y="1844793"/>
              <a:ext cx="1368944" cy="1368944"/>
            </a:xfrm>
            <a:prstGeom prst="roundRect">
              <a:avLst/>
            </a:prstGeom>
            <a:gradFill flip="none" rotWithShape="1">
              <a:gsLst>
                <a:gs pos="0">
                  <a:srgbClr val="10BDCD"/>
                </a:gs>
                <a:gs pos="74000">
                  <a:srgbClr val="0D7CDD"/>
                </a:gs>
              </a:gsLst>
              <a:lin ang="135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8" name="ppter.com 8"/>
            <p:cNvSpPr/>
            <p:nvPr/>
          </p:nvSpPr>
          <p:spPr>
            <a:xfrm>
              <a:off x="1336949" y="1987915"/>
              <a:ext cx="1082705" cy="108270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9" name="ppter.com 10"/>
            <p:cNvSpPr txBox="1"/>
            <p:nvPr/>
          </p:nvSpPr>
          <p:spPr>
            <a:xfrm>
              <a:off x="3129580" y="4500986"/>
              <a:ext cx="1817778" cy="696794"/>
            </a:xfrm>
            <a:prstGeom prst="rect">
              <a:avLst/>
            </a:prstGeom>
            <a:noFill/>
          </p:spPr>
          <p:txBody>
            <a:bodyPr wrap="square" lIns="0" tIns="0" rIns="0" bIns="0" rtlCol="0">
              <a:spAutoFit/>
            </a:bodyPr>
            <a:lstStyle/>
            <a:p>
              <a:pPr marL="0" marR="0" lvl="0" indent="0" algn="ctr" defTabSz="914400" eaLnBrk="1" fontAlgn="auto" latinLnBrk="0" hangingPunct="1">
                <a:lnSpc>
                  <a:spcPct val="130000"/>
                </a:lnSpc>
                <a:spcBef>
                  <a:spcPts val="0"/>
                </a:spcBef>
                <a:spcAft>
                  <a:spcPts val="0"/>
                </a:spcAft>
                <a:buClr>
                  <a:srgbClr val="595959"/>
                </a:buClr>
                <a:buSzTx/>
                <a:buFontTx/>
                <a:buNone/>
                <a:defRPr/>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rPr>
                <a:t>各部门（水文、防汛、水资源、工程管理等）数据独立，难以共享与联动。</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endParaRPr>
            </a:p>
          </p:txBody>
        </p:sp>
        <p:sp>
          <p:nvSpPr>
            <p:cNvPr id="10" name="ppter.com 11"/>
            <p:cNvSpPr txBox="1"/>
            <p:nvPr/>
          </p:nvSpPr>
          <p:spPr>
            <a:xfrm>
              <a:off x="3574560" y="4024199"/>
              <a:ext cx="927818" cy="246221"/>
            </a:xfrm>
            <a:prstGeom prst="rect">
              <a:avLst/>
            </a:prstGeom>
            <a:noFill/>
          </p:spPr>
          <p:txBody>
            <a:bodyPr wrap="none" lIns="0" tIns="0" rIns="0" bIns="0" rtlCol="0">
              <a:spAutoFit/>
            </a:bodyPr>
            <a:lstStyle/>
            <a:p>
              <a:pPr marL="106045"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信息孤岛</a:t>
              </a:r>
              <a:endPar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cxnSp>
          <p:nvCxnSpPr>
            <p:cNvPr id="11" name="ppter.com 12"/>
            <p:cNvCxnSpPr/>
            <p:nvPr/>
          </p:nvCxnSpPr>
          <p:spPr>
            <a:xfrm>
              <a:off x="3192469" y="4390708"/>
              <a:ext cx="1692000" cy="0"/>
            </a:xfrm>
            <a:prstGeom prst="line">
              <a:avLst/>
            </a:prstGeom>
            <a:noFill/>
            <a:ln w="6350" cap="flat" cmpd="sng" algn="ctr">
              <a:solidFill>
                <a:srgbClr val="000000"/>
              </a:solidFill>
              <a:prstDash val="solid"/>
              <a:miter lim="800000"/>
            </a:ln>
            <a:effectLst/>
          </p:spPr>
        </p:cxnSp>
        <p:sp>
          <p:nvSpPr>
            <p:cNvPr id="13" name="ppter.com 14"/>
            <p:cNvSpPr/>
            <p:nvPr/>
          </p:nvSpPr>
          <p:spPr>
            <a:xfrm rot="5400000">
              <a:off x="3353997" y="1844793"/>
              <a:ext cx="1368944" cy="1368944"/>
            </a:xfrm>
            <a:prstGeom prst="roundRect">
              <a:avLst/>
            </a:prstGeom>
            <a:gradFill flip="none" rotWithShape="1">
              <a:gsLst>
                <a:gs pos="0">
                  <a:srgbClr val="10BDCD"/>
                </a:gs>
                <a:gs pos="74000">
                  <a:srgbClr val="0D7CDD"/>
                </a:gs>
              </a:gsLst>
              <a:lin ang="135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14" name="ppter.com 15"/>
            <p:cNvSpPr/>
            <p:nvPr/>
          </p:nvSpPr>
          <p:spPr>
            <a:xfrm>
              <a:off x="3497117" y="1987915"/>
              <a:ext cx="1082705" cy="108270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15" name="ppter.com 17"/>
            <p:cNvSpPr txBox="1"/>
            <p:nvPr/>
          </p:nvSpPr>
          <p:spPr>
            <a:xfrm>
              <a:off x="5289748" y="4500986"/>
              <a:ext cx="1817778" cy="696794"/>
            </a:xfrm>
            <a:prstGeom prst="rect">
              <a:avLst/>
            </a:prstGeom>
            <a:noFill/>
          </p:spPr>
          <p:txBody>
            <a:bodyPr wrap="square" lIns="0" tIns="0" rIns="0" bIns="0" rtlCol="0">
              <a:spAutoFit/>
            </a:bodyPr>
            <a:lstStyle/>
            <a:p>
              <a:pPr marL="0" marR="0" lvl="0" indent="0" algn="ctr" defTabSz="914400" eaLnBrk="1" fontAlgn="auto" latinLnBrk="0" hangingPunct="1">
                <a:lnSpc>
                  <a:spcPct val="130000"/>
                </a:lnSpc>
                <a:spcBef>
                  <a:spcPts val="0"/>
                </a:spcBef>
                <a:spcAft>
                  <a:spcPts val="0"/>
                </a:spcAft>
                <a:buClr>
                  <a:srgbClr val="595959"/>
                </a:buClr>
                <a:buSzTx/>
                <a:buFontTx/>
                <a:buNone/>
                <a:defRPr/>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rPr>
                <a:t>预报模型精度不高，预警信息发布滞后，决策支持能力弱。</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endParaRPr>
            </a:p>
          </p:txBody>
        </p:sp>
        <p:sp>
          <p:nvSpPr>
            <p:cNvPr id="16" name="ppter.com 18"/>
            <p:cNvSpPr txBox="1"/>
            <p:nvPr/>
          </p:nvSpPr>
          <p:spPr>
            <a:xfrm>
              <a:off x="5632136" y="4024199"/>
              <a:ext cx="1133003" cy="246221"/>
            </a:xfrm>
            <a:prstGeom prst="rect">
              <a:avLst/>
            </a:prstGeom>
            <a:noFill/>
          </p:spPr>
          <p:txBody>
            <a:bodyPr wrap="none" lIns="0" tIns="0" rIns="0" bIns="0" rtlCol="0">
              <a:spAutoFit/>
            </a:bodyPr>
            <a:lstStyle/>
            <a:p>
              <a:pPr marL="106045"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预警预报难</a:t>
              </a:r>
              <a:endPar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cxnSp>
          <p:nvCxnSpPr>
            <p:cNvPr id="17" name="ppter.com 19"/>
            <p:cNvCxnSpPr/>
            <p:nvPr/>
          </p:nvCxnSpPr>
          <p:spPr>
            <a:xfrm>
              <a:off x="5352637" y="4390708"/>
              <a:ext cx="1692000" cy="0"/>
            </a:xfrm>
            <a:prstGeom prst="line">
              <a:avLst/>
            </a:prstGeom>
            <a:noFill/>
            <a:ln w="6350" cap="flat" cmpd="sng" algn="ctr">
              <a:solidFill>
                <a:srgbClr val="000000"/>
              </a:solidFill>
              <a:prstDash val="solid"/>
              <a:miter lim="800000"/>
            </a:ln>
            <a:effectLst/>
          </p:spPr>
        </p:cxnSp>
        <p:sp>
          <p:nvSpPr>
            <p:cNvPr id="19" name="ppter.com 21"/>
            <p:cNvSpPr/>
            <p:nvPr/>
          </p:nvSpPr>
          <p:spPr>
            <a:xfrm rot="5400000">
              <a:off x="5514165" y="1844793"/>
              <a:ext cx="1368944" cy="1368945"/>
            </a:xfrm>
            <a:prstGeom prst="roundRect">
              <a:avLst/>
            </a:prstGeom>
            <a:gradFill flip="none" rotWithShape="1">
              <a:gsLst>
                <a:gs pos="0">
                  <a:srgbClr val="10BDCD"/>
                </a:gs>
                <a:gs pos="74000">
                  <a:srgbClr val="0D7CDD"/>
                </a:gs>
              </a:gsLst>
              <a:lin ang="135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0" name="ppter.com 22"/>
            <p:cNvSpPr/>
            <p:nvPr/>
          </p:nvSpPr>
          <p:spPr>
            <a:xfrm>
              <a:off x="5657284" y="1987915"/>
              <a:ext cx="1082706" cy="108270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1" name="ppter.com 25"/>
            <p:cNvSpPr txBox="1"/>
            <p:nvPr/>
          </p:nvSpPr>
          <p:spPr>
            <a:xfrm>
              <a:off x="7449916" y="4500986"/>
              <a:ext cx="1817778" cy="456728"/>
            </a:xfrm>
            <a:prstGeom prst="rect">
              <a:avLst/>
            </a:prstGeom>
            <a:noFill/>
          </p:spPr>
          <p:txBody>
            <a:bodyPr wrap="square" lIns="0" tIns="0" rIns="0" bIns="0" rtlCol="0">
              <a:spAutoFit/>
            </a:bodyPr>
            <a:lstStyle/>
            <a:p>
              <a:pPr marL="0" marR="0" lvl="0" indent="0" algn="ctr" defTabSz="914400" eaLnBrk="1" fontAlgn="auto" latinLnBrk="0" hangingPunct="1">
                <a:lnSpc>
                  <a:spcPct val="130000"/>
                </a:lnSpc>
                <a:spcBef>
                  <a:spcPts val="0"/>
                </a:spcBef>
                <a:spcAft>
                  <a:spcPts val="0"/>
                </a:spcAft>
                <a:buClr>
                  <a:srgbClr val="595959"/>
                </a:buClr>
                <a:buSzTx/>
                <a:buFontTx/>
                <a:buNone/>
                <a:defRPr/>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rPr>
                <a:t>依赖人工经验，调度方案科学性、实时性不足。</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endParaRPr>
            </a:p>
          </p:txBody>
        </p:sp>
        <p:sp>
          <p:nvSpPr>
            <p:cNvPr id="22" name="ppter.com 26"/>
            <p:cNvSpPr txBox="1"/>
            <p:nvPr/>
          </p:nvSpPr>
          <p:spPr>
            <a:xfrm>
              <a:off x="7792304" y="4024199"/>
              <a:ext cx="1133002" cy="246221"/>
            </a:xfrm>
            <a:prstGeom prst="rect">
              <a:avLst/>
            </a:prstGeom>
            <a:noFill/>
          </p:spPr>
          <p:txBody>
            <a:bodyPr wrap="none" lIns="0" tIns="0" rIns="0" bIns="0" rtlCol="0">
              <a:spAutoFit/>
            </a:bodyPr>
            <a:lstStyle/>
            <a:p>
              <a:pPr marL="106045"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调度效率低</a:t>
              </a:r>
              <a:endPar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cxnSp>
          <p:nvCxnSpPr>
            <p:cNvPr id="23" name="ppter.com 27"/>
            <p:cNvCxnSpPr/>
            <p:nvPr/>
          </p:nvCxnSpPr>
          <p:spPr>
            <a:xfrm>
              <a:off x="7512805" y="4390708"/>
              <a:ext cx="1692000" cy="0"/>
            </a:xfrm>
            <a:prstGeom prst="line">
              <a:avLst/>
            </a:prstGeom>
            <a:noFill/>
            <a:ln w="6350" cap="flat" cmpd="sng" algn="ctr">
              <a:solidFill>
                <a:srgbClr val="000000"/>
              </a:solidFill>
              <a:prstDash val="solid"/>
              <a:miter lim="800000"/>
            </a:ln>
            <a:effectLst/>
          </p:spPr>
        </p:cxnSp>
        <p:sp>
          <p:nvSpPr>
            <p:cNvPr id="24" name="ppter.com 28"/>
            <p:cNvSpPr/>
            <p:nvPr/>
          </p:nvSpPr>
          <p:spPr>
            <a:xfrm rot="5400000">
              <a:off x="7674333" y="1844793"/>
              <a:ext cx="1368944" cy="1368944"/>
            </a:xfrm>
            <a:prstGeom prst="roundRect">
              <a:avLst/>
            </a:prstGeom>
            <a:gradFill flip="none" rotWithShape="1">
              <a:gsLst>
                <a:gs pos="0">
                  <a:srgbClr val="10BDCD"/>
                </a:gs>
                <a:gs pos="74000">
                  <a:srgbClr val="0D7CDD"/>
                </a:gs>
              </a:gsLst>
              <a:lin ang="135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5" name="ppter.com 29"/>
            <p:cNvSpPr/>
            <p:nvPr/>
          </p:nvSpPr>
          <p:spPr>
            <a:xfrm>
              <a:off x="7817453" y="1987915"/>
              <a:ext cx="1082705" cy="108270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27" name="ppter.com 32"/>
            <p:cNvSpPr txBox="1"/>
            <p:nvPr/>
          </p:nvSpPr>
          <p:spPr>
            <a:xfrm>
              <a:off x="9610084" y="4500986"/>
              <a:ext cx="1817778" cy="456728"/>
            </a:xfrm>
            <a:prstGeom prst="rect">
              <a:avLst/>
            </a:prstGeom>
            <a:noFill/>
          </p:spPr>
          <p:txBody>
            <a:bodyPr wrap="square" lIns="0" tIns="0" rIns="0" bIns="0" rtlCol="0">
              <a:spAutoFit/>
            </a:bodyPr>
            <a:lstStyle/>
            <a:p>
              <a:pPr marL="0" marR="0" lvl="0" indent="0" algn="ctr" defTabSz="914400" eaLnBrk="1" fontAlgn="auto" latinLnBrk="0" hangingPunct="1">
                <a:lnSpc>
                  <a:spcPct val="130000"/>
                </a:lnSpc>
                <a:spcBef>
                  <a:spcPts val="0"/>
                </a:spcBef>
                <a:spcAft>
                  <a:spcPts val="0"/>
                </a:spcAft>
                <a:buClr>
                  <a:srgbClr val="595959"/>
                </a:buClr>
                <a:buSzTx/>
                <a:buFontTx/>
                <a:buNone/>
                <a:defRPr/>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rPr>
                <a:t>水利工程运行维护成本高，安全隐患发现不及时。</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endParaRPr>
            </a:p>
          </p:txBody>
        </p:sp>
        <p:sp>
          <p:nvSpPr>
            <p:cNvPr id="28" name="ppter.com 33"/>
            <p:cNvSpPr txBox="1"/>
            <p:nvPr/>
          </p:nvSpPr>
          <p:spPr>
            <a:xfrm>
              <a:off x="9849879" y="4024199"/>
              <a:ext cx="1338188" cy="246221"/>
            </a:xfrm>
            <a:prstGeom prst="rect">
              <a:avLst/>
            </a:prstGeom>
            <a:noFill/>
          </p:spPr>
          <p:txBody>
            <a:bodyPr wrap="none" lIns="0" tIns="0" rIns="0" bIns="0" rtlCol="0">
              <a:spAutoFit/>
            </a:bodyPr>
            <a:lstStyle/>
            <a:p>
              <a:pPr marL="106045" marR="0" lvl="0" indent="0" algn="ctr" defTabSz="914400" eaLnBrk="1" fontAlgn="auto" latinLnBrk="0" hangingPunct="1">
                <a:lnSpc>
                  <a:spcPct val="100000"/>
                </a:lnSpc>
                <a:spcBef>
                  <a:spcPts val="0"/>
                </a:spcBef>
                <a:spcAft>
                  <a:spcPts val="0"/>
                </a:spcAft>
                <a:buClrTx/>
                <a:buSzTx/>
                <a:buFontTx/>
                <a:buNone/>
                <a:defRPr/>
              </a:pPr>
              <a:r>
                <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rPr>
                <a:t>工程管理粗放</a:t>
              </a:r>
              <a:endParaRPr kumimoji="0" lang="zh-CN" altLang="en-US" sz="1600" b="1" i="0" u="none" strike="noStrike" kern="0" cap="none" spc="0" normalizeH="0" baseline="0" noProof="0" dirty="0">
                <a:ln>
                  <a:noFill/>
                </a:ln>
                <a:solidFill>
                  <a:srgbClr val="000000">
                    <a:lumMod val="85000"/>
                    <a:lumOff val="15000"/>
                  </a:srgbClr>
                </a:solidFill>
                <a:effectLst/>
                <a:uLnTx/>
                <a:uFillTx/>
                <a:latin typeface="微软雅黑" panose="020B0503020204020204" pitchFamily="34" charset="-122"/>
                <a:ea typeface="微软雅黑" panose="020B0503020204020204" pitchFamily="34" charset="-122"/>
              </a:endParaRPr>
            </a:p>
          </p:txBody>
        </p:sp>
        <p:cxnSp>
          <p:nvCxnSpPr>
            <p:cNvPr id="29" name="ppter.com 34"/>
            <p:cNvCxnSpPr/>
            <p:nvPr/>
          </p:nvCxnSpPr>
          <p:spPr>
            <a:xfrm>
              <a:off x="9672973" y="4390708"/>
              <a:ext cx="1692000" cy="0"/>
            </a:xfrm>
            <a:prstGeom prst="line">
              <a:avLst/>
            </a:prstGeom>
            <a:noFill/>
            <a:ln w="6350" cap="flat" cmpd="sng" algn="ctr">
              <a:solidFill>
                <a:srgbClr val="000000"/>
              </a:solidFill>
              <a:prstDash val="solid"/>
              <a:miter lim="800000"/>
            </a:ln>
            <a:effectLst/>
          </p:spPr>
        </p:cxnSp>
        <p:sp>
          <p:nvSpPr>
            <p:cNvPr id="30" name="ppter.com 35"/>
            <p:cNvSpPr/>
            <p:nvPr/>
          </p:nvSpPr>
          <p:spPr>
            <a:xfrm rot="5400000">
              <a:off x="9834501" y="1844793"/>
              <a:ext cx="1368944" cy="1368944"/>
            </a:xfrm>
            <a:prstGeom prst="roundRect">
              <a:avLst/>
            </a:prstGeom>
            <a:gradFill flip="none" rotWithShape="1">
              <a:gsLst>
                <a:gs pos="0">
                  <a:srgbClr val="10BDCD"/>
                </a:gs>
                <a:gs pos="74000">
                  <a:srgbClr val="0D7CDD"/>
                </a:gs>
              </a:gsLst>
              <a:lin ang="135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24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sp>
          <p:nvSpPr>
            <p:cNvPr id="31" name="ppter.com 36"/>
            <p:cNvSpPr/>
            <p:nvPr/>
          </p:nvSpPr>
          <p:spPr>
            <a:xfrm>
              <a:off x="9977621" y="1987915"/>
              <a:ext cx="1082705" cy="1082703"/>
            </a:xfrm>
            <a:prstGeom prst="ellipse">
              <a:avLst/>
            </a:pr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65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sym typeface="Times New Roman" panose="02020603050405020304" pitchFamily="18" charset="0"/>
              </a:endParaRPr>
            </a:p>
          </p:txBody>
        </p:sp>
        <p:pic>
          <p:nvPicPr>
            <p:cNvPr id="32" name="图片 31"/>
            <p:cNvPicPr>
              <a:picLocks noChangeAspect="1"/>
            </p:cNvPicPr>
            <p:nvPr/>
          </p:nvPicPr>
          <p:blipFill rotWithShape="1">
            <a:blip r:embed="rId2"/>
            <a:srcRect l="21875" r="21875"/>
            <a:stretch>
              <a:fillRect/>
            </a:stretch>
          </p:blipFill>
          <p:spPr>
            <a:xfrm>
              <a:off x="1336949" y="1987915"/>
              <a:ext cx="1082705" cy="1082705"/>
            </a:xfrm>
            <a:prstGeom prst="ellipse">
              <a:avLst/>
            </a:prstGeom>
          </p:spPr>
        </p:pic>
        <p:pic>
          <p:nvPicPr>
            <p:cNvPr id="33" name="图片 32"/>
            <p:cNvPicPr>
              <a:picLocks noChangeAspect="1"/>
            </p:cNvPicPr>
            <p:nvPr/>
          </p:nvPicPr>
          <p:blipFill rotWithShape="1">
            <a:blip r:embed="rId3"/>
            <a:srcRect l="20080" r="20080"/>
            <a:stretch>
              <a:fillRect/>
            </a:stretch>
          </p:blipFill>
          <p:spPr>
            <a:xfrm>
              <a:off x="3497116" y="1987915"/>
              <a:ext cx="1082705" cy="1082705"/>
            </a:xfrm>
            <a:prstGeom prst="ellipse">
              <a:avLst/>
            </a:prstGeom>
          </p:spPr>
        </p:pic>
        <p:pic>
          <p:nvPicPr>
            <p:cNvPr id="34" name="图片 33"/>
            <p:cNvPicPr>
              <a:picLocks noChangeAspect="1"/>
            </p:cNvPicPr>
            <p:nvPr/>
          </p:nvPicPr>
          <p:blipFill rotWithShape="1">
            <a:blip r:embed="rId4"/>
            <a:srcRect l="16637" r="16637"/>
            <a:stretch>
              <a:fillRect/>
            </a:stretch>
          </p:blipFill>
          <p:spPr>
            <a:xfrm>
              <a:off x="5654664" y="1987915"/>
              <a:ext cx="1082705" cy="1082705"/>
            </a:xfrm>
            <a:prstGeom prst="ellipse">
              <a:avLst/>
            </a:prstGeom>
          </p:spPr>
        </p:pic>
        <p:pic>
          <p:nvPicPr>
            <p:cNvPr id="35" name="图片 34"/>
            <p:cNvPicPr>
              <a:picLocks noChangeAspect="1"/>
            </p:cNvPicPr>
            <p:nvPr/>
          </p:nvPicPr>
          <p:blipFill rotWithShape="1">
            <a:blip r:embed="rId5"/>
            <a:srcRect l="16677" r="16677"/>
            <a:stretch>
              <a:fillRect/>
            </a:stretch>
          </p:blipFill>
          <p:spPr>
            <a:xfrm>
              <a:off x="7818405" y="1987915"/>
              <a:ext cx="1082705" cy="1082705"/>
            </a:xfrm>
            <a:prstGeom prst="ellipse">
              <a:avLst/>
            </a:prstGeom>
          </p:spPr>
        </p:pic>
        <p:pic>
          <p:nvPicPr>
            <p:cNvPr id="36" name="图片 35"/>
            <p:cNvPicPr>
              <a:picLocks noChangeAspect="1"/>
            </p:cNvPicPr>
            <p:nvPr/>
          </p:nvPicPr>
          <p:blipFill rotWithShape="1">
            <a:blip r:embed="rId6"/>
            <a:srcRect t="6866" b="6866"/>
            <a:stretch>
              <a:fillRect/>
            </a:stretch>
          </p:blipFill>
          <p:spPr>
            <a:xfrm>
              <a:off x="9977621" y="1987915"/>
              <a:ext cx="1087077" cy="1087077"/>
            </a:xfrm>
            <a:prstGeom prst="ellipse">
              <a:avLst/>
            </a:prstGeom>
          </p:spPr>
        </p:pic>
        <p:grpSp>
          <p:nvGrpSpPr>
            <p:cNvPr id="61" name="组合 60"/>
            <p:cNvGrpSpPr/>
            <p:nvPr/>
          </p:nvGrpSpPr>
          <p:grpSpPr>
            <a:xfrm>
              <a:off x="1" y="5690199"/>
              <a:ext cx="2735454" cy="1167801"/>
              <a:chOff x="1" y="5690199"/>
              <a:chExt cx="2735454" cy="1167801"/>
            </a:xfrm>
          </p:grpSpPr>
          <p:sp>
            <p:nvSpPr>
              <p:cNvPr id="60" name="任意多边形: 形状 59"/>
              <p:cNvSpPr/>
              <p:nvPr/>
            </p:nvSpPr>
            <p:spPr>
              <a:xfrm>
                <a:off x="1" y="5690199"/>
                <a:ext cx="2735454" cy="1164174"/>
              </a:xfrm>
              <a:custGeom>
                <a:avLst/>
                <a:gdLst>
                  <a:gd name="connsiteX0" fmla="*/ 0 w 2735454"/>
                  <a:gd name="connsiteY0" fmla="*/ 0 h 1164174"/>
                  <a:gd name="connsiteX1" fmla="*/ 2502247 w 2735454"/>
                  <a:gd name="connsiteY1" fmla="*/ 1098708 h 1164174"/>
                  <a:gd name="connsiteX2" fmla="*/ 2735454 w 2735454"/>
                  <a:gd name="connsiteY2" fmla="*/ 1164174 h 1164174"/>
                  <a:gd name="connsiteX3" fmla="*/ 0 w 2735454"/>
                  <a:gd name="connsiteY3" fmla="*/ 1164174 h 1164174"/>
                </a:gdLst>
                <a:ahLst/>
                <a:cxnLst>
                  <a:cxn ang="0">
                    <a:pos x="connsiteX0" y="connsiteY0"/>
                  </a:cxn>
                  <a:cxn ang="0">
                    <a:pos x="connsiteX1" y="connsiteY1"/>
                  </a:cxn>
                  <a:cxn ang="0">
                    <a:pos x="connsiteX2" y="connsiteY2"/>
                  </a:cxn>
                  <a:cxn ang="0">
                    <a:pos x="connsiteX3" y="connsiteY3"/>
                  </a:cxn>
                </a:cxnLst>
                <a:rect l="l" t="t" r="r" b="b"/>
                <a:pathLst>
                  <a:path w="2735454" h="1164174">
                    <a:moveTo>
                      <a:pt x="0" y="0"/>
                    </a:moveTo>
                    <a:cubicBezTo>
                      <a:pt x="870772" y="499103"/>
                      <a:pt x="1701094" y="856273"/>
                      <a:pt x="2502247" y="1098708"/>
                    </a:cubicBezTo>
                    <a:lnTo>
                      <a:pt x="2735454" y="1164174"/>
                    </a:lnTo>
                    <a:lnTo>
                      <a:pt x="0" y="1164174"/>
                    </a:lnTo>
                    <a:close/>
                  </a:path>
                </a:pathLst>
              </a:custGeom>
              <a:solidFill>
                <a:srgbClr val="10BDC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8" name="任意多边形: 形状 57"/>
              <p:cNvSpPr/>
              <p:nvPr/>
            </p:nvSpPr>
            <p:spPr>
              <a:xfrm>
                <a:off x="1" y="5836945"/>
                <a:ext cx="2724300" cy="1021055"/>
              </a:xfrm>
              <a:custGeom>
                <a:avLst/>
                <a:gdLst>
                  <a:gd name="connsiteX0" fmla="*/ 0 w 2724300"/>
                  <a:gd name="connsiteY0" fmla="*/ 0 h 1021055"/>
                  <a:gd name="connsiteX1" fmla="*/ 2502247 w 2724300"/>
                  <a:gd name="connsiteY1" fmla="*/ 963637 h 1021055"/>
                  <a:gd name="connsiteX2" fmla="*/ 2724300 w 2724300"/>
                  <a:gd name="connsiteY2" fmla="*/ 1018309 h 1021055"/>
                  <a:gd name="connsiteX3" fmla="*/ 2724300 w 2724300"/>
                  <a:gd name="connsiteY3" fmla="*/ 1021055 h 1021055"/>
                  <a:gd name="connsiteX4" fmla="*/ 0 w 2724300"/>
                  <a:gd name="connsiteY4" fmla="*/ 1021055 h 1021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4300" h="1021055">
                    <a:moveTo>
                      <a:pt x="0" y="0"/>
                    </a:moveTo>
                    <a:cubicBezTo>
                      <a:pt x="870772" y="437745"/>
                      <a:pt x="1701094" y="751006"/>
                      <a:pt x="2502247" y="963637"/>
                    </a:cubicBezTo>
                    <a:lnTo>
                      <a:pt x="2724300" y="1018309"/>
                    </a:lnTo>
                    <a:lnTo>
                      <a:pt x="2724300" y="1021055"/>
                    </a:lnTo>
                    <a:lnTo>
                      <a:pt x="0" y="1021055"/>
                    </a:lnTo>
                    <a:close/>
                  </a:path>
                </a:pathLst>
              </a:cu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1726194" y="3455685"/>
              <a:ext cx="458488" cy="458237"/>
              <a:chOff x="4337248" y="5396013"/>
              <a:chExt cx="1905000" cy="1903958"/>
            </a:xfrm>
            <a:gradFill>
              <a:gsLst>
                <a:gs pos="0">
                  <a:srgbClr val="10BDCD">
                    <a:lumMod val="70000"/>
                    <a:lumOff val="30000"/>
                  </a:srgbClr>
                </a:gs>
                <a:gs pos="80000">
                  <a:srgbClr val="0D7CDD">
                    <a:lumMod val="90000"/>
                  </a:srgbClr>
                </a:gs>
              </a:gsLst>
              <a:path path="circle">
                <a:fillToRect r="100000" b="100000"/>
              </a:path>
            </a:gradFill>
          </p:grpSpPr>
          <p:sp>
            <p:nvSpPr>
              <p:cNvPr id="51" name="任意多边形: 形状 50"/>
              <p:cNvSpPr/>
              <p:nvPr/>
            </p:nvSpPr>
            <p:spPr>
              <a:xfrm>
                <a:off x="4776644" y="5692628"/>
                <a:ext cx="1026207" cy="512285"/>
              </a:xfrm>
              <a:custGeom>
                <a:avLst/>
                <a:gdLst>
                  <a:gd name="connsiteX0" fmla="*/ 513104 w 1026207"/>
                  <a:gd name="connsiteY0" fmla="*/ 0 h 512285"/>
                  <a:gd name="connsiteX1" fmla="*/ 1284 w 1026207"/>
                  <a:gd name="connsiteY1" fmla="*/ 424160 h 512285"/>
                  <a:gd name="connsiteX2" fmla="*/ 60741 w 1026207"/>
                  <a:gd name="connsiteY2" fmla="*/ 511001 h 512285"/>
                  <a:gd name="connsiteX3" fmla="*/ 147582 w 1026207"/>
                  <a:gd name="connsiteY3" fmla="*/ 451545 h 512285"/>
                  <a:gd name="connsiteX4" fmla="*/ 582603 w 1026207"/>
                  <a:gd name="connsiteY4" fmla="*/ 155522 h 512285"/>
                  <a:gd name="connsiteX5" fmla="*/ 878626 w 1026207"/>
                  <a:gd name="connsiteY5" fmla="*/ 451545 h 512285"/>
                  <a:gd name="connsiteX6" fmla="*/ 965467 w 1026207"/>
                  <a:gd name="connsiteY6" fmla="*/ 511001 h 512285"/>
                  <a:gd name="connsiteX7" fmla="*/ 1024924 w 1026207"/>
                  <a:gd name="connsiteY7" fmla="*/ 424160 h 512285"/>
                  <a:gd name="connsiteX8" fmla="*/ 513104 w 1026207"/>
                  <a:gd name="connsiteY8" fmla="*/ 0 h 512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26207" h="512285">
                    <a:moveTo>
                      <a:pt x="513104" y="0"/>
                    </a:moveTo>
                    <a:cubicBezTo>
                      <a:pt x="262730" y="7"/>
                      <a:pt x="47781" y="178142"/>
                      <a:pt x="1284" y="424160"/>
                    </a:cubicBezTo>
                    <a:cubicBezTo>
                      <a:pt x="-6278" y="464560"/>
                      <a:pt x="20341" y="503439"/>
                      <a:pt x="60741" y="511001"/>
                    </a:cubicBezTo>
                    <a:cubicBezTo>
                      <a:pt x="101140" y="518564"/>
                      <a:pt x="140020" y="491944"/>
                      <a:pt x="147582" y="451545"/>
                    </a:cubicBezTo>
                    <a:cubicBezTo>
                      <a:pt x="185965" y="249672"/>
                      <a:pt x="380730" y="117139"/>
                      <a:pt x="582603" y="155522"/>
                    </a:cubicBezTo>
                    <a:cubicBezTo>
                      <a:pt x="732696" y="184059"/>
                      <a:pt x="850088" y="301451"/>
                      <a:pt x="878626" y="451545"/>
                    </a:cubicBezTo>
                    <a:cubicBezTo>
                      <a:pt x="886188" y="491944"/>
                      <a:pt x="925067" y="518564"/>
                      <a:pt x="965467" y="511001"/>
                    </a:cubicBezTo>
                    <a:cubicBezTo>
                      <a:pt x="1005866" y="503439"/>
                      <a:pt x="1032486" y="464560"/>
                      <a:pt x="1024924" y="424160"/>
                    </a:cubicBezTo>
                    <a:cubicBezTo>
                      <a:pt x="978426" y="178142"/>
                      <a:pt x="763477" y="7"/>
                      <a:pt x="513104" y="0"/>
                    </a:cubicBezTo>
                    <a:close/>
                  </a:path>
                </a:pathLst>
              </a:custGeom>
              <a:grpFill/>
              <a:ln w="1860" cap="flat">
                <a:noFill/>
                <a:prstDash val="solid"/>
                <a:miter/>
              </a:ln>
            </p:spPr>
            <p:txBody>
              <a:bodyPr rtlCol="0" anchor="ctr"/>
              <a:lstStyle/>
              <a:p>
                <a:endParaRPr lang="zh-CN" altLang="en-US"/>
              </a:p>
            </p:txBody>
          </p:sp>
          <p:sp>
            <p:nvSpPr>
              <p:cNvPr id="52" name="任意多边形: 形状 51"/>
              <p:cNvSpPr/>
              <p:nvPr/>
            </p:nvSpPr>
            <p:spPr>
              <a:xfrm>
                <a:off x="4477242" y="5396013"/>
                <a:ext cx="1627384" cy="807990"/>
              </a:xfrm>
              <a:custGeom>
                <a:avLst/>
                <a:gdLst>
                  <a:gd name="connsiteX0" fmla="*/ 73276 w 1627384"/>
                  <a:gd name="connsiteY0" fmla="*/ 807989 h 807990"/>
                  <a:gd name="connsiteX1" fmla="*/ 147690 w 1627384"/>
                  <a:gd name="connsiteY1" fmla="*/ 741909 h 807990"/>
                  <a:gd name="connsiteX2" fmla="*/ 890156 w 1627384"/>
                  <a:gd name="connsiteY2" fmla="*/ 153852 h 807990"/>
                  <a:gd name="connsiteX3" fmla="*/ 1478213 w 1627384"/>
                  <a:gd name="connsiteY3" fmla="*/ 741909 h 807990"/>
                  <a:gd name="connsiteX4" fmla="*/ 1552627 w 1627384"/>
                  <a:gd name="connsiteY4" fmla="*/ 807989 h 807990"/>
                  <a:gd name="connsiteX5" fmla="*/ 1627384 w 1627384"/>
                  <a:gd name="connsiteY5" fmla="*/ 733919 h 807990"/>
                  <a:gd name="connsiteX6" fmla="*/ 1627041 w 1627384"/>
                  <a:gd name="connsiteY6" fmla="*/ 726431 h 807990"/>
                  <a:gd name="connsiteX7" fmla="*/ 721497 w 1627384"/>
                  <a:gd name="connsiteY7" fmla="*/ 5283 h 807990"/>
                  <a:gd name="connsiteX8" fmla="*/ 350 w 1627384"/>
                  <a:gd name="connsiteY8" fmla="*/ 726431 h 807990"/>
                  <a:gd name="connsiteX9" fmla="*/ 67267 w 1627384"/>
                  <a:gd name="connsiteY9" fmla="*/ 807654 h 807990"/>
                  <a:gd name="connsiteX10" fmla="*/ 73276 w 1627384"/>
                  <a:gd name="connsiteY10" fmla="*/ 807989 h 80799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627384" h="807990">
                    <a:moveTo>
                      <a:pt x="73276" y="807989"/>
                    </a:moveTo>
                    <a:cubicBezTo>
                      <a:pt x="111327" y="808229"/>
                      <a:pt x="143430" y="779722"/>
                      <a:pt x="147690" y="741909"/>
                    </a:cubicBezTo>
                    <a:cubicBezTo>
                      <a:pt x="190329" y="374495"/>
                      <a:pt x="522742" y="111213"/>
                      <a:pt x="890156" y="153852"/>
                    </a:cubicBezTo>
                    <a:cubicBezTo>
                      <a:pt x="1198878" y="189678"/>
                      <a:pt x="1442387" y="433187"/>
                      <a:pt x="1478213" y="741909"/>
                    </a:cubicBezTo>
                    <a:cubicBezTo>
                      <a:pt x="1482474" y="779722"/>
                      <a:pt x="1514576" y="808229"/>
                      <a:pt x="1552627" y="807989"/>
                    </a:cubicBezTo>
                    <a:cubicBezTo>
                      <a:pt x="1593724" y="808178"/>
                      <a:pt x="1627194" y="775016"/>
                      <a:pt x="1627384" y="733919"/>
                    </a:cubicBezTo>
                    <a:cubicBezTo>
                      <a:pt x="1627397" y="731418"/>
                      <a:pt x="1627281" y="728920"/>
                      <a:pt x="1627041" y="726431"/>
                    </a:cubicBezTo>
                    <a:cubicBezTo>
                      <a:pt x="1576122" y="277232"/>
                      <a:pt x="1170695" y="-45636"/>
                      <a:pt x="721497" y="5283"/>
                    </a:cubicBezTo>
                    <a:cubicBezTo>
                      <a:pt x="342439" y="48252"/>
                      <a:pt x="43319" y="347373"/>
                      <a:pt x="350" y="726431"/>
                    </a:cubicBezTo>
                    <a:cubicBezTo>
                      <a:pt x="-3600" y="767338"/>
                      <a:pt x="26359" y="803702"/>
                      <a:pt x="67267" y="807654"/>
                    </a:cubicBezTo>
                    <a:cubicBezTo>
                      <a:pt x="69265" y="807845"/>
                      <a:pt x="71268" y="807957"/>
                      <a:pt x="73276" y="807989"/>
                    </a:cubicBezTo>
                    <a:close/>
                  </a:path>
                </a:pathLst>
              </a:custGeom>
              <a:grpFill/>
              <a:ln w="1860" cap="flat">
                <a:noFill/>
                <a:prstDash val="solid"/>
                <a:miter/>
              </a:ln>
            </p:spPr>
            <p:txBody>
              <a:bodyPr rtlCol="0" anchor="ctr"/>
              <a:lstStyle/>
              <a:p>
                <a:endParaRPr lang="zh-CN" altLang="en-US"/>
              </a:p>
            </p:txBody>
          </p:sp>
          <p:sp>
            <p:nvSpPr>
              <p:cNvPr id="53" name="任意多边形: 形状 52"/>
              <p:cNvSpPr/>
              <p:nvPr/>
            </p:nvSpPr>
            <p:spPr>
              <a:xfrm>
                <a:off x="4337248" y="5975401"/>
                <a:ext cx="1905000" cy="1324570"/>
              </a:xfrm>
              <a:custGeom>
                <a:avLst/>
                <a:gdLst>
                  <a:gd name="connsiteX0" fmla="*/ 1756172 w 1905000"/>
                  <a:gd name="connsiteY0" fmla="*/ 431602 h 1324570"/>
                  <a:gd name="connsiteX1" fmla="*/ 1026914 w 1905000"/>
                  <a:gd name="connsiteY1" fmla="*/ 431602 h 1324570"/>
                  <a:gd name="connsiteX2" fmla="*/ 1026914 w 1905000"/>
                  <a:gd name="connsiteY2" fmla="*/ 74414 h 1324570"/>
                  <a:gd name="connsiteX3" fmla="*/ 952500 w 1905000"/>
                  <a:gd name="connsiteY3" fmla="*/ 0 h 1324570"/>
                  <a:gd name="connsiteX4" fmla="*/ 878086 w 1905000"/>
                  <a:gd name="connsiteY4" fmla="*/ 74414 h 1324570"/>
                  <a:gd name="connsiteX5" fmla="*/ 878086 w 1905000"/>
                  <a:gd name="connsiteY5" fmla="*/ 431602 h 1324570"/>
                  <a:gd name="connsiteX6" fmla="*/ 148828 w 1905000"/>
                  <a:gd name="connsiteY6" fmla="*/ 431602 h 1324570"/>
                  <a:gd name="connsiteX7" fmla="*/ 0 w 1905000"/>
                  <a:gd name="connsiteY7" fmla="*/ 580430 h 1324570"/>
                  <a:gd name="connsiteX8" fmla="*/ 0 w 1905000"/>
                  <a:gd name="connsiteY8" fmla="*/ 1175742 h 1324570"/>
                  <a:gd name="connsiteX9" fmla="*/ 148828 w 1905000"/>
                  <a:gd name="connsiteY9" fmla="*/ 1324570 h 1324570"/>
                  <a:gd name="connsiteX10" fmla="*/ 1756172 w 1905000"/>
                  <a:gd name="connsiteY10" fmla="*/ 1324570 h 1324570"/>
                  <a:gd name="connsiteX11" fmla="*/ 1905000 w 1905000"/>
                  <a:gd name="connsiteY11" fmla="*/ 1175742 h 1324570"/>
                  <a:gd name="connsiteX12" fmla="*/ 1905000 w 1905000"/>
                  <a:gd name="connsiteY12" fmla="*/ 580430 h 1324570"/>
                  <a:gd name="connsiteX13" fmla="*/ 1756172 w 1905000"/>
                  <a:gd name="connsiteY13" fmla="*/ 431602 h 1324570"/>
                  <a:gd name="connsiteX14" fmla="*/ 342305 w 1905000"/>
                  <a:gd name="connsiteY14" fmla="*/ 982266 h 1324570"/>
                  <a:gd name="connsiteX15" fmla="*/ 238125 w 1905000"/>
                  <a:gd name="connsiteY15" fmla="*/ 878086 h 1324570"/>
                  <a:gd name="connsiteX16" fmla="*/ 342305 w 1905000"/>
                  <a:gd name="connsiteY16" fmla="*/ 773906 h 1324570"/>
                  <a:gd name="connsiteX17" fmla="*/ 446484 w 1905000"/>
                  <a:gd name="connsiteY17" fmla="*/ 878086 h 1324570"/>
                  <a:gd name="connsiteX18" fmla="*/ 342305 w 1905000"/>
                  <a:gd name="connsiteY18" fmla="*/ 982266 h 1324570"/>
                  <a:gd name="connsiteX19" fmla="*/ 699492 w 1905000"/>
                  <a:gd name="connsiteY19" fmla="*/ 982266 h 1324570"/>
                  <a:gd name="connsiteX20" fmla="*/ 595313 w 1905000"/>
                  <a:gd name="connsiteY20" fmla="*/ 878086 h 1324570"/>
                  <a:gd name="connsiteX21" fmla="*/ 699492 w 1905000"/>
                  <a:gd name="connsiteY21" fmla="*/ 773906 h 1324570"/>
                  <a:gd name="connsiteX22" fmla="*/ 803672 w 1905000"/>
                  <a:gd name="connsiteY22" fmla="*/ 878086 h 1324570"/>
                  <a:gd name="connsiteX23" fmla="*/ 699492 w 1905000"/>
                  <a:gd name="connsiteY23" fmla="*/ 982266 h 13245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1905000" h="1324570">
                    <a:moveTo>
                      <a:pt x="1756172" y="431602"/>
                    </a:moveTo>
                    <a:lnTo>
                      <a:pt x="1026914" y="431602"/>
                    </a:lnTo>
                    <a:lnTo>
                      <a:pt x="1026914" y="74414"/>
                    </a:lnTo>
                    <a:cubicBezTo>
                      <a:pt x="1026914" y="33317"/>
                      <a:pt x="993597" y="0"/>
                      <a:pt x="952500" y="0"/>
                    </a:cubicBezTo>
                    <a:cubicBezTo>
                      <a:pt x="911403" y="0"/>
                      <a:pt x="878086" y="33317"/>
                      <a:pt x="878086" y="74414"/>
                    </a:cubicBezTo>
                    <a:lnTo>
                      <a:pt x="878086" y="431602"/>
                    </a:lnTo>
                    <a:lnTo>
                      <a:pt x="148828" y="431602"/>
                    </a:lnTo>
                    <a:cubicBezTo>
                      <a:pt x="66633" y="431602"/>
                      <a:pt x="0" y="498234"/>
                      <a:pt x="0" y="580430"/>
                    </a:cubicBezTo>
                    <a:lnTo>
                      <a:pt x="0" y="1175742"/>
                    </a:lnTo>
                    <a:cubicBezTo>
                      <a:pt x="0" y="1257938"/>
                      <a:pt x="66633" y="1324570"/>
                      <a:pt x="148828" y="1324570"/>
                    </a:cubicBezTo>
                    <a:lnTo>
                      <a:pt x="1756172" y="1324570"/>
                    </a:lnTo>
                    <a:cubicBezTo>
                      <a:pt x="1838368" y="1324570"/>
                      <a:pt x="1905000" y="1257938"/>
                      <a:pt x="1905000" y="1175742"/>
                    </a:cubicBezTo>
                    <a:lnTo>
                      <a:pt x="1905000" y="580430"/>
                    </a:lnTo>
                    <a:cubicBezTo>
                      <a:pt x="1905000" y="498234"/>
                      <a:pt x="1838368" y="431602"/>
                      <a:pt x="1756172" y="431602"/>
                    </a:cubicBezTo>
                    <a:close/>
                    <a:moveTo>
                      <a:pt x="342305" y="982266"/>
                    </a:moveTo>
                    <a:cubicBezTo>
                      <a:pt x="284768" y="982266"/>
                      <a:pt x="238125" y="935623"/>
                      <a:pt x="238125" y="878086"/>
                    </a:cubicBezTo>
                    <a:cubicBezTo>
                      <a:pt x="238125" y="820549"/>
                      <a:pt x="284768" y="773906"/>
                      <a:pt x="342305" y="773906"/>
                    </a:cubicBezTo>
                    <a:cubicBezTo>
                      <a:pt x="399842" y="773906"/>
                      <a:pt x="446484" y="820549"/>
                      <a:pt x="446484" y="878086"/>
                    </a:cubicBezTo>
                    <a:cubicBezTo>
                      <a:pt x="446484" y="935623"/>
                      <a:pt x="399842" y="982266"/>
                      <a:pt x="342305" y="982266"/>
                    </a:cubicBezTo>
                    <a:close/>
                    <a:moveTo>
                      <a:pt x="699492" y="982266"/>
                    </a:moveTo>
                    <a:cubicBezTo>
                      <a:pt x="641955" y="982266"/>
                      <a:pt x="595313" y="935623"/>
                      <a:pt x="595313" y="878086"/>
                    </a:cubicBezTo>
                    <a:cubicBezTo>
                      <a:pt x="595313" y="820549"/>
                      <a:pt x="641955" y="773906"/>
                      <a:pt x="699492" y="773906"/>
                    </a:cubicBezTo>
                    <a:cubicBezTo>
                      <a:pt x="757029" y="773906"/>
                      <a:pt x="803672" y="820549"/>
                      <a:pt x="803672" y="878086"/>
                    </a:cubicBezTo>
                    <a:cubicBezTo>
                      <a:pt x="803672" y="935623"/>
                      <a:pt x="757029" y="982266"/>
                      <a:pt x="699492" y="982266"/>
                    </a:cubicBezTo>
                    <a:close/>
                  </a:path>
                </a:pathLst>
              </a:custGeom>
              <a:grpFill/>
              <a:ln w="1860" cap="flat">
                <a:noFill/>
                <a:prstDash val="solid"/>
                <a:miter/>
              </a:ln>
            </p:spPr>
            <p:txBody>
              <a:bodyPr rtlCol="0" anchor="ctr"/>
              <a:lstStyle/>
              <a:p>
                <a:endParaRPr lang="zh-CN" altLang="en-US"/>
              </a:p>
            </p:txBody>
          </p:sp>
        </p:grpSp>
        <p:grpSp>
          <p:nvGrpSpPr>
            <p:cNvPr id="62" name="组合 61"/>
            <p:cNvGrpSpPr/>
            <p:nvPr/>
          </p:nvGrpSpPr>
          <p:grpSpPr>
            <a:xfrm flipH="1">
              <a:off x="9456545" y="5690199"/>
              <a:ext cx="2735454" cy="1167801"/>
              <a:chOff x="1" y="5690199"/>
              <a:chExt cx="2735454" cy="1167801"/>
            </a:xfrm>
          </p:grpSpPr>
          <p:sp>
            <p:nvSpPr>
              <p:cNvPr id="63" name="任意多边形: 形状 62"/>
              <p:cNvSpPr/>
              <p:nvPr/>
            </p:nvSpPr>
            <p:spPr>
              <a:xfrm>
                <a:off x="1" y="5690199"/>
                <a:ext cx="2735454" cy="1164174"/>
              </a:xfrm>
              <a:custGeom>
                <a:avLst/>
                <a:gdLst>
                  <a:gd name="connsiteX0" fmla="*/ 0 w 2735454"/>
                  <a:gd name="connsiteY0" fmla="*/ 0 h 1164174"/>
                  <a:gd name="connsiteX1" fmla="*/ 2502247 w 2735454"/>
                  <a:gd name="connsiteY1" fmla="*/ 1098708 h 1164174"/>
                  <a:gd name="connsiteX2" fmla="*/ 2735454 w 2735454"/>
                  <a:gd name="connsiteY2" fmla="*/ 1164174 h 1164174"/>
                  <a:gd name="connsiteX3" fmla="*/ 0 w 2735454"/>
                  <a:gd name="connsiteY3" fmla="*/ 1164174 h 1164174"/>
                </a:gdLst>
                <a:ahLst/>
                <a:cxnLst>
                  <a:cxn ang="0">
                    <a:pos x="connsiteX0" y="connsiteY0"/>
                  </a:cxn>
                  <a:cxn ang="0">
                    <a:pos x="connsiteX1" y="connsiteY1"/>
                  </a:cxn>
                  <a:cxn ang="0">
                    <a:pos x="connsiteX2" y="connsiteY2"/>
                  </a:cxn>
                  <a:cxn ang="0">
                    <a:pos x="connsiteX3" y="connsiteY3"/>
                  </a:cxn>
                </a:cxnLst>
                <a:rect l="l" t="t" r="r" b="b"/>
                <a:pathLst>
                  <a:path w="2735454" h="1164174">
                    <a:moveTo>
                      <a:pt x="0" y="0"/>
                    </a:moveTo>
                    <a:cubicBezTo>
                      <a:pt x="870772" y="499103"/>
                      <a:pt x="1701094" y="856273"/>
                      <a:pt x="2502247" y="1098708"/>
                    </a:cubicBezTo>
                    <a:lnTo>
                      <a:pt x="2735454" y="1164174"/>
                    </a:lnTo>
                    <a:lnTo>
                      <a:pt x="0" y="1164174"/>
                    </a:lnTo>
                    <a:close/>
                  </a:path>
                </a:pathLst>
              </a:custGeom>
              <a:solidFill>
                <a:srgbClr val="10BDC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4" name="任意多边形: 形状 63"/>
              <p:cNvSpPr/>
              <p:nvPr/>
            </p:nvSpPr>
            <p:spPr>
              <a:xfrm>
                <a:off x="1" y="5836945"/>
                <a:ext cx="2724300" cy="1021055"/>
              </a:xfrm>
              <a:custGeom>
                <a:avLst/>
                <a:gdLst>
                  <a:gd name="connsiteX0" fmla="*/ 0 w 2724300"/>
                  <a:gd name="connsiteY0" fmla="*/ 0 h 1021055"/>
                  <a:gd name="connsiteX1" fmla="*/ 2502247 w 2724300"/>
                  <a:gd name="connsiteY1" fmla="*/ 963637 h 1021055"/>
                  <a:gd name="connsiteX2" fmla="*/ 2724300 w 2724300"/>
                  <a:gd name="connsiteY2" fmla="*/ 1018309 h 1021055"/>
                  <a:gd name="connsiteX3" fmla="*/ 2724300 w 2724300"/>
                  <a:gd name="connsiteY3" fmla="*/ 1021055 h 1021055"/>
                  <a:gd name="connsiteX4" fmla="*/ 0 w 2724300"/>
                  <a:gd name="connsiteY4" fmla="*/ 1021055 h 10210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724300" h="1021055">
                    <a:moveTo>
                      <a:pt x="0" y="0"/>
                    </a:moveTo>
                    <a:cubicBezTo>
                      <a:pt x="870772" y="437745"/>
                      <a:pt x="1701094" y="751006"/>
                      <a:pt x="2502247" y="963637"/>
                    </a:cubicBezTo>
                    <a:lnTo>
                      <a:pt x="2724300" y="1018309"/>
                    </a:lnTo>
                    <a:lnTo>
                      <a:pt x="2724300" y="1021055"/>
                    </a:lnTo>
                    <a:lnTo>
                      <a:pt x="0" y="1021055"/>
                    </a:lnTo>
                    <a:close/>
                  </a:path>
                </a:pathLst>
              </a:cu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3847726" y="3422542"/>
              <a:ext cx="458488" cy="458538"/>
              <a:chOff x="5143500" y="2476499"/>
              <a:chExt cx="1904795" cy="1905000"/>
            </a:xfrm>
            <a:gradFill>
              <a:gsLst>
                <a:gs pos="0">
                  <a:srgbClr val="10BDCD">
                    <a:lumMod val="70000"/>
                    <a:lumOff val="30000"/>
                  </a:srgbClr>
                </a:gs>
                <a:gs pos="80000">
                  <a:srgbClr val="0D7CDD">
                    <a:lumMod val="90000"/>
                  </a:srgbClr>
                </a:gs>
              </a:gsLst>
              <a:path path="circle">
                <a:fillToRect r="100000" b="100000"/>
              </a:path>
            </a:gradFill>
          </p:grpSpPr>
          <p:sp>
            <p:nvSpPr>
              <p:cNvPr id="80" name="任意多边形: 形状 79"/>
              <p:cNvSpPr/>
              <p:nvPr/>
            </p:nvSpPr>
            <p:spPr>
              <a:xfrm>
                <a:off x="5143500" y="4015767"/>
                <a:ext cx="1900032" cy="226444"/>
              </a:xfrm>
              <a:custGeom>
                <a:avLst/>
                <a:gdLst>
                  <a:gd name="connsiteX0" fmla="*/ 1469073 w 1900032"/>
                  <a:gd name="connsiteY0" fmla="*/ 250 h 226444"/>
                  <a:gd name="connsiteX1" fmla="*/ 1188115 w 1900032"/>
                  <a:gd name="connsiteY1" fmla="*/ 57394 h 226444"/>
                  <a:gd name="connsiteX2" fmla="*/ 1158354 w 1900032"/>
                  <a:gd name="connsiteY2" fmla="*/ 70489 h 226444"/>
                  <a:gd name="connsiteX3" fmla="*/ 969065 w 1900032"/>
                  <a:gd name="connsiteY3" fmla="*/ 100251 h 226444"/>
                  <a:gd name="connsiteX4" fmla="*/ 795252 w 1900032"/>
                  <a:gd name="connsiteY4" fmla="*/ 71680 h 226444"/>
                  <a:gd name="connsiteX5" fmla="*/ 511913 w 1900032"/>
                  <a:gd name="connsiteY5" fmla="*/ 250 h 226444"/>
                  <a:gd name="connsiteX6" fmla="*/ 223813 w 1900032"/>
                  <a:gd name="connsiteY6" fmla="*/ 60966 h 226444"/>
                  <a:gd name="connsiteX7" fmla="*/ 0 w 1900032"/>
                  <a:gd name="connsiteY7" fmla="*/ 152633 h 226444"/>
                  <a:gd name="connsiteX8" fmla="*/ 0 w 1900032"/>
                  <a:gd name="connsiteY8" fmla="*/ 225254 h 226444"/>
                  <a:gd name="connsiteX9" fmla="*/ 328577 w 1900032"/>
                  <a:gd name="connsiteY9" fmla="*/ 106204 h 226444"/>
                  <a:gd name="connsiteX10" fmla="*/ 501199 w 1900032"/>
                  <a:gd name="connsiteY10" fmla="*/ 75252 h 226444"/>
                  <a:gd name="connsiteX11" fmla="*/ 675012 w 1900032"/>
                  <a:gd name="connsiteY11" fmla="*/ 107395 h 226444"/>
                  <a:gd name="connsiteX12" fmla="*/ 959541 w 1900032"/>
                  <a:gd name="connsiteY12" fmla="*/ 169300 h 226444"/>
                  <a:gd name="connsiteX13" fmla="*/ 1252404 w 1900032"/>
                  <a:gd name="connsiteY13" fmla="*/ 115729 h 226444"/>
                  <a:gd name="connsiteX14" fmla="*/ 1282166 w 1900032"/>
                  <a:gd name="connsiteY14" fmla="*/ 102632 h 226444"/>
                  <a:gd name="connsiteX15" fmla="*/ 1460741 w 1900032"/>
                  <a:gd name="connsiteY15" fmla="*/ 69299 h 226444"/>
                  <a:gd name="connsiteX16" fmla="*/ 1633363 w 1900032"/>
                  <a:gd name="connsiteY16" fmla="*/ 107395 h 226444"/>
                  <a:gd name="connsiteX17" fmla="*/ 1900033 w 1900032"/>
                  <a:gd name="connsiteY17" fmla="*/ 226444 h 226444"/>
                  <a:gd name="connsiteX18" fmla="*/ 1900033 w 1900032"/>
                  <a:gd name="connsiteY18" fmla="*/ 152633 h 226444"/>
                  <a:gd name="connsiteX19" fmla="*/ 1748840 w 1900032"/>
                  <a:gd name="connsiteY19" fmla="*/ 81203 h 226444"/>
                  <a:gd name="connsiteX20" fmla="*/ 1469073 w 1900032"/>
                  <a:gd name="connsiteY20" fmla="*/ 250 h 226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900032" h="226444">
                    <a:moveTo>
                      <a:pt x="1469073" y="250"/>
                    </a:moveTo>
                    <a:cubicBezTo>
                      <a:pt x="1372281" y="-2472"/>
                      <a:pt x="1276157" y="17078"/>
                      <a:pt x="1188115" y="57394"/>
                    </a:cubicBezTo>
                    <a:lnTo>
                      <a:pt x="1158354" y="70489"/>
                    </a:lnTo>
                    <a:cubicBezTo>
                      <a:pt x="1098004" y="93429"/>
                      <a:pt x="1033543" y="103566"/>
                      <a:pt x="969065" y="100251"/>
                    </a:cubicBezTo>
                    <a:cubicBezTo>
                      <a:pt x="909723" y="103762"/>
                      <a:pt x="850346" y="94000"/>
                      <a:pt x="795252" y="71680"/>
                    </a:cubicBezTo>
                    <a:cubicBezTo>
                      <a:pt x="708675" y="23510"/>
                      <a:pt x="610980" y="-1118"/>
                      <a:pt x="511913" y="250"/>
                    </a:cubicBezTo>
                    <a:cubicBezTo>
                      <a:pt x="413543" y="7135"/>
                      <a:pt x="316595" y="27565"/>
                      <a:pt x="223813" y="60966"/>
                    </a:cubicBezTo>
                    <a:lnTo>
                      <a:pt x="0" y="152633"/>
                    </a:lnTo>
                    <a:lnTo>
                      <a:pt x="0" y="225254"/>
                    </a:lnTo>
                    <a:lnTo>
                      <a:pt x="328577" y="106204"/>
                    </a:lnTo>
                    <a:cubicBezTo>
                      <a:pt x="384049" y="86557"/>
                      <a:pt x="442356" y="76102"/>
                      <a:pt x="501199" y="75252"/>
                    </a:cubicBezTo>
                    <a:cubicBezTo>
                      <a:pt x="560771" y="73375"/>
                      <a:pt x="620050" y="84338"/>
                      <a:pt x="675012" y="107395"/>
                    </a:cubicBezTo>
                    <a:cubicBezTo>
                      <a:pt x="763899" y="149441"/>
                      <a:pt x="861220" y="170615"/>
                      <a:pt x="959541" y="169300"/>
                    </a:cubicBezTo>
                    <a:cubicBezTo>
                      <a:pt x="1059941" y="173584"/>
                      <a:pt x="1160020" y="155277"/>
                      <a:pt x="1252404" y="115729"/>
                    </a:cubicBezTo>
                    <a:lnTo>
                      <a:pt x="1282166" y="102632"/>
                    </a:lnTo>
                    <a:cubicBezTo>
                      <a:pt x="1338776" y="79400"/>
                      <a:pt x="1399559" y="68054"/>
                      <a:pt x="1460741" y="69299"/>
                    </a:cubicBezTo>
                    <a:cubicBezTo>
                      <a:pt x="1520363" y="69317"/>
                      <a:pt x="1579269" y="82317"/>
                      <a:pt x="1633363" y="107395"/>
                    </a:cubicBezTo>
                    <a:lnTo>
                      <a:pt x="1900033" y="226444"/>
                    </a:lnTo>
                    <a:lnTo>
                      <a:pt x="1900033" y="152633"/>
                    </a:lnTo>
                    <a:lnTo>
                      <a:pt x="1748840" y="81203"/>
                    </a:lnTo>
                    <a:cubicBezTo>
                      <a:pt x="1662972" y="33251"/>
                      <a:pt x="1567279" y="5561"/>
                      <a:pt x="1469073" y="250"/>
                    </a:cubicBezTo>
                    <a:close/>
                  </a:path>
                </a:pathLst>
              </a:custGeom>
              <a:grpFill/>
              <a:ln w="1860" cap="flat">
                <a:noFill/>
                <a:prstDash val="solid"/>
                <a:miter/>
              </a:ln>
            </p:spPr>
            <p:txBody>
              <a:bodyPr rtlCol="0" anchor="ctr"/>
              <a:lstStyle/>
              <a:p>
                <a:endParaRPr lang="zh-CN" altLang="en-US"/>
              </a:p>
            </p:txBody>
          </p:sp>
          <p:sp>
            <p:nvSpPr>
              <p:cNvPr id="81" name="任意多边形: 形状 80"/>
              <p:cNvSpPr/>
              <p:nvPr/>
            </p:nvSpPr>
            <p:spPr>
              <a:xfrm>
                <a:off x="5143500" y="2476499"/>
                <a:ext cx="1904795" cy="1905000"/>
              </a:xfrm>
              <a:custGeom>
                <a:avLst/>
                <a:gdLst>
                  <a:gd name="connsiteX0" fmla="*/ 1469073 w 1904795"/>
                  <a:gd name="connsiteY0" fmla="*/ 1677615 h 1905000"/>
                  <a:gd name="connsiteX1" fmla="*/ 1188115 w 1904795"/>
                  <a:gd name="connsiteY1" fmla="*/ 1734760 h 1905000"/>
                  <a:gd name="connsiteX2" fmla="*/ 1158354 w 1904795"/>
                  <a:gd name="connsiteY2" fmla="*/ 1749045 h 1905000"/>
                  <a:gd name="connsiteX3" fmla="*/ 969065 w 1904795"/>
                  <a:gd name="connsiteY3" fmla="*/ 1777616 h 1905000"/>
                  <a:gd name="connsiteX4" fmla="*/ 795252 w 1904795"/>
                  <a:gd name="connsiteY4" fmla="*/ 1750236 h 1905000"/>
                  <a:gd name="connsiteX5" fmla="*/ 511913 w 1904795"/>
                  <a:gd name="connsiteY5" fmla="*/ 1677615 h 1905000"/>
                  <a:gd name="connsiteX6" fmla="*/ 223813 w 1904795"/>
                  <a:gd name="connsiteY6" fmla="*/ 1739520 h 1905000"/>
                  <a:gd name="connsiteX7" fmla="*/ 0 w 1904795"/>
                  <a:gd name="connsiteY7" fmla="*/ 1831189 h 1905000"/>
                  <a:gd name="connsiteX8" fmla="*/ 0 w 1904795"/>
                  <a:gd name="connsiteY8" fmla="*/ 1905000 h 1905000"/>
                  <a:gd name="connsiteX9" fmla="*/ 328577 w 1904795"/>
                  <a:gd name="connsiteY9" fmla="*/ 1778807 h 1905000"/>
                  <a:gd name="connsiteX10" fmla="*/ 501199 w 1904795"/>
                  <a:gd name="connsiteY10" fmla="*/ 1752617 h 1905000"/>
                  <a:gd name="connsiteX11" fmla="*/ 675012 w 1904795"/>
                  <a:gd name="connsiteY11" fmla="*/ 1785951 h 1905000"/>
                  <a:gd name="connsiteX12" fmla="*/ 959541 w 1904795"/>
                  <a:gd name="connsiteY12" fmla="*/ 1847856 h 1905000"/>
                  <a:gd name="connsiteX13" fmla="*/ 1252404 w 1904795"/>
                  <a:gd name="connsiteY13" fmla="*/ 1794283 h 1905000"/>
                  <a:gd name="connsiteX14" fmla="*/ 1282166 w 1904795"/>
                  <a:gd name="connsiteY14" fmla="*/ 1779998 h 1905000"/>
                  <a:gd name="connsiteX15" fmla="*/ 1460741 w 1904795"/>
                  <a:gd name="connsiteY15" fmla="*/ 1747855 h 1905000"/>
                  <a:gd name="connsiteX16" fmla="*/ 1633363 w 1904795"/>
                  <a:gd name="connsiteY16" fmla="*/ 1784760 h 1905000"/>
                  <a:gd name="connsiteX17" fmla="*/ 1900033 w 1904795"/>
                  <a:gd name="connsiteY17" fmla="*/ 1903810 h 1905000"/>
                  <a:gd name="connsiteX18" fmla="*/ 1900033 w 1904795"/>
                  <a:gd name="connsiteY18" fmla="*/ 1825238 h 1905000"/>
                  <a:gd name="connsiteX19" fmla="*/ 1748840 w 1904795"/>
                  <a:gd name="connsiteY19" fmla="*/ 1752617 h 1905000"/>
                  <a:gd name="connsiteX20" fmla="*/ 1469073 w 1904795"/>
                  <a:gd name="connsiteY20" fmla="*/ 1677615 h 1905000"/>
                  <a:gd name="connsiteX21" fmla="*/ 1309546 w 1904795"/>
                  <a:gd name="connsiteY21" fmla="*/ 1428802 h 1905000"/>
                  <a:gd name="connsiteX22" fmla="*/ 1904795 w 1904795"/>
                  <a:gd name="connsiteY22" fmla="*/ 1428802 h 1905000"/>
                  <a:gd name="connsiteX23" fmla="*/ 1439311 w 1904795"/>
                  <a:gd name="connsiteY23" fmla="*/ 654978 h 1905000"/>
                  <a:gd name="connsiteX24" fmla="*/ 1152400 w 1904795"/>
                  <a:gd name="connsiteY24" fmla="*/ 884744 h 1905000"/>
                  <a:gd name="connsiteX25" fmla="*/ 1144068 w 1904795"/>
                  <a:gd name="connsiteY25" fmla="*/ 807361 h 1905000"/>
                  <a:gd name="connsiteX26" fmla="*/ 1144068 w 1904795"/>
                  <a:gd name="connsiteY26" fmla="*/ 666884 h 1905000"/>
                  <a:gd name="connsiteX27" fmla="*/ 1158354 w 1904795"/>
                  <a:gd name="connsiteY27" fmla="*/ 491881 h 1905000"/>
                  <a:gd name="connsiteX28" fmla="*/ 1169067 w 1904795"/>
                  <a:gd name="connsiteY28" fmla="*/ 433546 h 1905000"/>
                  <a:gd name="connsiteX29" fmla="*/ 1190497 w 1904795"/>
                  <a:gd name="connsiteY29" fmla="*/ 354974 h 1905000"/>
                  <a:gd name="connsiteX30" fmla="*/ 1327404 w 1904795"/>
                  <a:gd name="connsiteY30" fmla="*/ 137112 h 1905000"/>
                  <a:gd name="connsiteX31" fmla="*/ 1396452 w 1904795"/>
                  <a:gd name="connsiteY31" fmla="*/ 91873 h 1905000"/>
                  <a:gd name="connsiteX32" fmla="*/ 1417882 w 1904795"/>
                  <a:gd name="connsiteY32" fmla="*/ 82349 h 1905000"/>
                  <a:gd name="connsiteX33" fmla="*/ 1434549 w 1904795"/>
                  <a:gd name="connsiteY33" fmla="*/ 64492 h 1905000"/>
                  <a:gd name="connsiteX34" fmla="*/ 1420263 w 1904795"/>
                  <a:gd name="connsiteY34" fmla="*/ 7348 h 1905000"/>
                  <a:gd name="connsiteX35" fmla="*/ 1394071 w 1904795"/>
                  <a:gd name="connsiteY35" fmla="*/ 205 h 1905000"/>
                  <a:gd name="connsiteX36" fmla="*/ 1367881 w 1904795"/>
                  <a:gd name="connsiteY36" fmla="*/ 8539 h 1905000"/>
                  <a:gd name="connsiteX37" fmla="*/ 1326213 w 1904795"/>
                  <a:gd name="connsiteY37" fmla="*/ 29967 h 1905000"/>
                  <a:gd name="connsiteX38" fmla="*/ 1170258 w 1904795"/>
                  <a:gd name="connsiteY38" fmla="*/ 183542 h 1905000"/>
                  <a:gd name="connsiteX39" fmla="*/ 1140496 w 1904795"/>
                  <a:gd name="connsiteY39" fmla="*/ 235923 h 1905000"/>
                  <a:gd name="connsiteX40" fmla="*/ 1042876 w 1904795"/>
                  <a:gd name="connsiteY40" fmla="*/ 56158 h 1905000"/>
                  <a:gd name="connsiteX41" fmla="*/ 1021446 w 1904795"/>
                  <a:gd name="connsiteY41" fmla="*/ 25205 h 1905000"/>
                  <a:gd name="connsiteX42" fmla="*/ 977399 w 1904795"/>
                  <a:gd name="connsiteY42" fmla="*/ 205 h 1905000"/>
                  <a:gd name="connsiteX43" fmla="*/ 940493 w 1904795"/>
                  <a:gd name="connsiteY43" fmla="*/ 45444 h 1905000"/>
                  <a:gd name="connsiteX44" fmla="*/ 940493 w 1904795"/>
                  <a:gd name="connsiteY44" fmla="*/ 63301 h 1905000"/>
                  <a:gd name="connsiteX45" fmla="*/ 952398 w 1904795"/>
                  <a:gd name="connsiteY45" fmla="*/ 82349 h 1905000"/>
                  <a:gd name="connsiteX46" fmla="*/ 1027400 w 1904795"/>
                  <a:gd name="connsiteY46" fmla="*/ 216876 h 1905000"/>
                  <a:gd name="connsiteX47" fmla="*/ 1084542 w 1904795"/>
                  <a:gd name="connsiteY47" fmla="*/ 325210 h 1905000"/>
                  <a:gd name="connsiteX48" fmla="*/ 1096449 w 1904795"/>
                  <a:gd name="connsiteY48" fmla="*/ 344258 h 1905000"/>
                  <a:gd name="connsiteX49" fmla="*/ 1070257 w 1904795"/>
                  <a:gd name="connsiteY49" fmla="*/ 463308 h 1905000"/>
                  <a:gd name="connsiteX50" fmla="*/ 1063115 w 1904795"/>
                  <a:gd name="connsiteY50" fmla="*/ 457357 h 1905000"/>
                  <a:gd name="connsiteX51" fmla="*/ 1016684 w 1904795"/>
                  <a:gd name="connsiteY51" fmla="*/ 425213 h 1905000"/>
                  <a:gd name="connsiteX52" fmla="*/ 983350 w 1904795"/>
                  <a:gd name="connsiteY52" fmla="*/ 413307 h 1905000"/>
                  <a:gd name="connsiteX53" fmla="*/ 977399 w 1904795"/>
                  <a:gd name="connsiteY53" fmla="*/ 413307 h 1905000"/>
                  <a:gd name="connsiteX54" fmla="*/ 942875 w 1904795"/>
                  <a:gd name="connsiteY54" fmla="*/ 432355 h 1905000"/>
                  <a:gd name="connsiteX55" fmla="*/ 942875 w 1904795"/>
                  <a:gd name="connsiteY55" fmla="*/ 470452 h 1905000"/>
                  <a:gd name="connsiteX56" fmla="*/ 958351 w 1904795"/>
                  <a:gd name="connsiteY56" fmla="*/ 491881 h 1905000"/>
                  <a:gd name="connsiteX57" fmla="*/ 977399 w 1904795"/>
                  <a:gd name="connsiteY57" fmla="*/ 501404 h 1905000"/>
                  <a:gd name="connsiteX58" fmla="*/ 989303 w 1904795"/>
                  <a:gd name="connsiteY58" fmla="*/ 501404 h 1905000"/>
                  <a:gd name="connsiteX59" fmla="*/ 1051208 w 1904795"/>
                  <a:gd name="connsiteY59" fmla="*/ 575215 h 1905000"/>
                  <a:gd name="connsiteX60" fmla="*/ 1051208 w 1904795"/>
                  <a:gd name="connsiteY60" fmla="*/ 583548 h 1905000"/>
                  <a:gd name="connsiteX61" fmla="*/ 1051208 w 1904795"/>
                  <a:gd name="connsiteY61" fmla="*/ 718076 h 1905000"/>
                  <a:gd name="connsiteX62" fmla="*/ 1069066 w 1904795"/>
                  <a:gd name="connsiteY62" fmla="*/ 945459 h 1905000"/>
                  <a:gd name="connsiteX63" fmla="*/ 983350 w 1904795"/>
                  <a:gd name="connsiteY63" fmla="*/ 1015698 h 1905000"/>
                  <a:gd name="connsiteX64" fmla="*/ 584534 w 1904795"/>
                  <a:gd name="connsiteY64" fmla="*/ 518071 h 1905000"/>
                  <a:gd name="connsiteX65" fmla="*/ 0 w 1904795"/>
                  <a:gd name="connsiteY65" fmla="*/ 1428802 h 1905000"/>
                  <a:gd name="connsiteX66" fmla="*/ 1309546 w 1904795"/>
                  <a:gd name="connsiteY66" fmla="*/ 1428802 h 1905000"/>
                  <a:gd name="connsiteX67" fmla="*/ 1408359 w 1904795"/>
                  <a:gd name="connsiteY67" fmla="*/ 833553 h 1905000"/>
                  <a:gd name="connsiteX68" fmla="*/ 1401215 w 1904795"/>
                  <a:gd name="connsiteY68" fmla="*/ 833553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1904795" h="1905000">
                    <a:moveTo>
                      <a:pt x="1469073" y="1677615"/>
                    </a:moveTo>
                    <a:cubicBezTo>
                      <a:pt x="1372331" y="1675474"/>
                      <a:pt x="1276335" y="1694998"/>
                      <a:pt x="1188115" y="1734760"/>
                    </a:cubicBezTo>
                    <a:lnTo>
                      <a:pt x="1158354" y="1749045"/>
                    </a:lnTo>
                    <a:cubicBezTo>
                      <a:pt x="1097762" y="1770969"/>
                      <a:pt x="1033429" y="1780680"/>
                      <a:pt x="969065" y="1777616"/>
                    </a:cubicBezTo>
                    <a:cubicBezTo>
                      <a:pt x="909844" y="1780857"/>
                      <a:pt x="850609" y="1771526"/>
                      <a:pt x="795252" y="1750236"/>
                    </a:cubicBezTo>
                    <a:cubicBezTo>
                      <a:pt x="708788" y="1701651"/>
                      <a:pt x="611088" y="1676610"/>
                      <a:pt x="511913" y="1677615"/>
                    </a:cubicBezTo>
                    <a:cubicBezTo>
                      <a:pt x="413392" y="1684218"/>
                      <a:pt x="316349" y="1705068"/>
                      <a:pt x="223813" y="1739520"/>
                    </a:cubicBezTo>
                    <a:lnTo>
                      <a:pt x="0" y="1831189"/>
                    </a:lnTo>
                    <a:lnTo>
                      <a:pt x="0" y="1905000"/>
                    </a:lnTo>
                    <a:lnTo>
                      <a:pt x="328577" y="1778807"/>
                    </a:lnTo>
                    <a:cubicBezTo>
                      <a:pt x="384319" y="1760780"/>
                      <a:pt x="442619" y="1751934"/>
                      <a:pt x="501199" y="1752617"/>
                    </a:cubicBezTo>
                    <a:cubicBezTo>
                      <a:pt x="560905" y="1750530"/>
                      <a:pt x="620314" y="1761923"/>
                      <a:pt x="675012" y="1785951"/>
                    </a:cubicBezTo>
                    <a:cubicBezTo>
                      <a:pt x="763899" y="1827997"/>
                      <a:pt x="861220" y="1849171"/>
                      <a:pt x="959541" y="1847856"/>
                    </a:cubicBezTo>
                    <a:cubicBezTo>
                      <a:pt x="1059857" y="1850983"/>
                      <a:pt x="1159689" y="1832722"/>
                      <a:pt x="1252404" y="1794283"/>
                    </a:cubicBezTo>
                    <a:lnTo>
                      <a:pt x="1282166" y="1779998"/>
                    </a:lnTo>
                    <a:cubicBezTo>
                      <a:pt x="1338703" y="1756626"/>
                      <a:pt x="1399600" y="1745665"/>
                      <a:pt x="1460741" y="1747855"/>
                    </a:cubicBezTo>
                    <a:cubicBezTo>
                      <a:pt x="1520276" y="1747499"/>
                      <a:pt x="1579176" y="1760092"/>
                      <a:pt x="1633363" y="1784760"/>
                    </a:cubicBezTo>
                    <a:lnTo>
                      <a:pt x="1900033" y="1903810"/>
                    </a:lnTo>
                    <a:lnTo>
                      <a:pt x="1900033" y="1825238"/>
                    </a:lnTo>
                    <a:lnTo>
                      <a:pt x="1748840" y="1752617"/>
                    </a:lnTo>
                    <a:cubicBezTo>
                      <a:pt x="1662473" y="1706739"/>
                      <a:pt x="1566809" y="1681092"/>
                      <a:pt x="1469073" y="1677615"/>
                    </a:cubicBezTo>
                    <a:close/>
                    <a:moveTo>
                      <a:pt x="1309546" y="1428802"/>
                    </a:moveTo>
                    <a:lnTo>
                      <a:pt x="1904795" y="1428802"/>
                    </a:lnTo>
                    <a:lnTo>
                      <a:pt x="1439311" y="654978"/>
                    </a:lnTo>
                    <a:lnTo>
                      <a:pt x="1152400" y="884744"/>
                    </a:lnTo>
                    <a:cubicBezTo>
                      <a:pt x="1152400" y="858553"/>
                      <a:pt x="1145259" y="832363"/>
                      <a:pt x="1144068" y="807361"/>
                    </a:cubicBezTo>
                    <a:cubicBezTo>
                      <a:pt x="1141705" y="760566"/>
                      <a:pt x="1141705" y="713680"/>
                      <a:pt x="1144068" y="666884"/>
                    </a:cubicBezTo>
                    <a:cubicBezTo>
                      <a:pt x="1144686" y="608285"/>
                      <a:pt x="1149459" y="549803"/>
                      <a:pt x="1158354" y="491881"/>
                    </a:cubicBezTo>
                    <a:lnTo>
                      <a:pt x="1169067" y="433546"/>
                    </a:lnTo>
                    <a:cubicBezTo>
                      <a:pt x="1175417" y="407356"/>
                      <a:pt x="1182560" y="381164"/>
                      <a:pt x="1190497" y="354974"/>
                    </a:cubicBezTo>
                    <a:cubicBezTo>
                      <a:pt x="1214577" y="270851"/>
                      <a:pt x="1262055" y="195300"/>
                      <a:pt x="1327404" y="137112"/>
                    </a:cubicBezTo>
                    <a:cubicBezTo>
                      <a:pt x="1348528" y="119325"/>
                      <a:pt x="1371710" y="104137"/>
                      <a:pt x="1396452" y="91873"/>
                    </a:cubicBezTo>
                    <a:lnTo>
                      <a:pt x="1417882" y="82349"/>
                    </a:lnTo>
                    <a:cubicBezTo>
                      <a:pt x="1424895" y="77947"/>
                      <a:pt x="1430640" y="71792"/>
                      <a:pt x="1434549" y="64492"/>
                    </a:cubicBezTo>
                    <a:cubicBezTo>
                      <a:pt x="1445095" y="44593"/>
                      <a:pt x="1438934" y="19943"/>
                      <a:pt x="1420263" y="7348"/>
                    </a:cubicBezTo>
                    <a:cubicBezTo>
                      <a:pt x="1412658" y="1930"/>
                      <a:pt x="1403373" y="-602"/>
                      <a:pt x="1394071" y="205"/>
                    </a:cubicBezTo>
                    <a:cubicBezTo>
                      <a:pt x="1384864" y="1167"/>
                      <a:pt x="1375951" y="4003"/>
                      <a:pt x="1367881" y="8539"/>
                    </a:cubicBezTo>
                    <a:cubicBezTo>
                      <a:pt x="1353408" y="14483"/>
                      <a:pt x="1339468" y="21652"/>
                      <a:pt x="1326213" y="29967"/>
                    </a:cubicBezTo>
                    <a:cubicBezTo>
                      <a:pt x="1262846" y="68144"/>
                      <a:pt x="1209405" y="120768"/>
                      <a:pt x="1170258" y="183542"/>
                    </a:cubicBezTo>
                    <a:cubicBezTo>
                      <a:pt x="1159544" y="200209"/>
                      <a:pt x="1150021" y="218065"/>
                      <a:pt x="1140496" y="235923"/>
                    </a:cubicBezTo>
                    <a:cubicBezTo>
                      <a:pt x="1109544" y="175208"/>
                      <a:pt x="1077400" y="116874"/>
                      <a:pt x="1042876" y="56158"/>
                    </a:cubicBezTo>
                    <a:lnTo>
                      <a:pt x="1021446" y="25205"/>
                    </a:lnTo>
                    <a:cubicBezTo>
                      <a:pt x="1013501" y="8420"/>
                      <a:pt x="995883" y="-1580"/>
                      <a:pt x="977399" y="205"/>
                    </a:cubicBezTo>
                    <a:cubicBezTo>
                      <a:pt x="955140" y="3278"/>
                      <a:pt x="939033" y="23021"/>
                      <a:pt x="940493" y="45444"/>
                    </a:cubicBezTo>
                    <a:cubicBezTo>
                      <a:pt x="939366" y="51343"/>
                      <a:pt x="939366" y="57402"/>
                      <a:pt x="940493" y="63301"/>
                    </a:cubicBezTo>
                    <a:lnTo>
                      <a:pt x="952398" y="82349"/>
                    </a:lnTo>
                    <a:cubicBezTo>
                      <a:pt x="978588" y="126398"/>
                      <a:pt x="1003589" y="171637"/>
                      <a:pt x="1027400" y="216876"/>
                    </a:cubicBezTo>
                    <a:lnTo>
                      <a:pt x="1084542" y="325210"/>
                    </a:lnTo>
                    <a:lnTo>
                      <a:pt x="1096449" y="344258"/>
                    </a:lnTo>
                    <a:cubicBezTo>
                      <a:pt x="1085275" y="383365"/>
                      <a:pt x="1076530" y="423124"/>
                      <a:pt x="1070257" y="463308"/>
                    </a:cubicBezTo>
                    <a:lnTo>
                      <a:pt x="1063115" y="457357"/>
                    </a:lnTo>
                    <a:cubicBezTo>
                      <a:pt x="1048610" y="445300"/>
                      <a:pt x="1033074" y="434545"/>
                      <a:pt x="1016684" y="425213"/>
                    </a:cubicBezTo>
                    <a:cubicBezTo>
                      <a:pt x="1006848" y="418313"/>
                      <a:pt x="995331" y="414200"/>
                      <a:pt x="983350" y="413307"/>
                    </a:cubicBezTo>
                    <a:lnTo>
                      <a:pt x="977399" y="413307"/>
                    </a:lnTo>
                    <a:cubicBezTo>
                      <a:pt x="963424" y="413465"/>
                      <a:pt x="950459" y="420618"/>
                      <a:pt x="942875" y="432355"/>
                    </a:cubicBezTo>
                    <a:cubicBezTo>
                      <a:pt x="936920" y="444356"/>
                      <a:pt x="936920" y="458450"/>
                      <a:pt x="942875" y="470452"/>
                    </a:cubicBezTo>
                    <a:cubicBezTo>
                      <a:pt x="945101" y="479311"/>
                      <a:pt x="950640" y="486979"/>
                      <a:pt x="958351" y="491881"/>
                    </a:cubicBezTo>
                    <a:cubicBezTo>
                      <a:pt x="963921" y="496418"/>
                      <a:pt x="970425" y="499670"/>
                      <a:pt x="977399" y="501404"/>
                    </a:cubicBezTo>
                    <a:lnTo>
                      <a:pt x="989303" y="501404"/>
                    </a:lnTo>
                    <a:cubicBezTo>
                      <a:pt x="1015744" y="520488"/>
                      <a:pt x="1037020" y="545855"/>
                      <a:pt x="1051208" y="575215"/>
                    </a:cubicBezTo>
                    <a:lnTo>
                      <a:pt x="1051208" y="583548"/>
                    </a:lnTo>
                    <a:cubicBezTo>
                      <a:pt x="1048846" y="628360"/>
                      <a:pt x="1048846" y="673263"/>
                      <a:pt x="1051208" y="718076"/>
                    </a:cubicBezTo>
                    <a:cubicBezTo>
                      <a:pt x="1052968" y="794142"/>
                      <a:pt x="1058931" y="870051"/>
                      <a:pt x="1069066" y="945459"/>
                    </a:cubicBezTo>
                    <a:lnTo>
                      <a:pt x="983350" y="1015698"/>
                    </a:lnTo>
                    <a:lnTo>
                      <a:pt x="584534" y="518071"/>
                    </a:lnTo>
                    <a:lnTo>
                      <a:pt x="0" y="1428802"/>
                    </a:lnTo>
                    <a:lnTo>
                      <a:pt x="1309546" y="1428802"/>
                    </a:lnTo>
                    <a:close/>
                    <a:moveTo>
                      <a:pt x="1408359" y="833553"/>
                    </a:moveTo>
                    <a:lnTo>
                      <a:pt x="1401215" y="833553"/>
                    </a:lnTo>
                    <a:close/>
                  </a:path>
                </a:pathLst>
              </a:custGeom>
              <a:grpFill/>
              <a:ln w="1860" cap="flat">
                <a:noFill/>
                <a:prstDash val="solid"/>
                <a:miter/>
              </a:ln>
            </p:spPr>
            <p:txBody>
              <a:bodyPr rtlCol="0" anchor="ctr"/>
              <a:lstStyle/>
              <a:p>
                <a:endParaRPr lang="zh-CN" altLang="en-US"/>
              </a:p>
            </p:txBody>
          </p:sp>
        </p:grpSp>
        <p:grpSp>
          <p:nvGrpSpPr>
            <p:cNvPr id="89" name="组合 88"/>
            <p:cNvGrpSpPr/>
            <p:nvPr/>
          </p:nvGrpSpPr>
          <p:grpSpPr>
            <a:xfrm>
              <a:off x="6068051" y="3427710"/>
              <a:ext cx="406038" cy="433106"/>
              <a:chOff x="5203031" y="2476500"/>
              <a:chExt cx="1785937" cy="1905000"/>
            </a:xfrm>
            <a:gradFill>
              <a:gsLst>
                <a:gs pos="0">
                  <a:srgbClr val="10BDCD">
                    <a:lumMod val="70000"/>
                    <a:lumOff val="30000"/>
                  </a:srgbClr>
                </a:gs>
                <a:gs pos="80000">
                  <a:srgbClr val="0D7CDD">
                    <a:lumMod val="90000"/>
                  </a:srgbClr>
                </a:gs>
              </a:gsLst>
              <a:path path="circle">
                <a:fillToRect r="100000" b="100000"/>
              </a:path>
            </a:gradFill>
          </p:grpSpPr>
          <p:sp>
            <p:nvSpPr>
              <p:cNvPr id="86" name="任意多边形: 形状 85"/>
              <p:cNvSpPr/>
              <p:nvPr/>
            </p:nvSpPr>
            <p:spPr>
              <a:xfrm>
                <a:off x="5798343" y="2952750"/>
                <a:ext cx="595312" cy="714375"/>
              </a:xfrm>
              <a:custGeom>
                <a:avLst/>
                <a:gdLst>
                  <a:gd name="connsiteX0" fmla="*/ 262533 w 595312"/>
                  <a:gd name="connsiteY0" fmla="*/ 714375 h 714375"/>
                  <a:gd name="connsiteX1" fmla="*/ 262533 w 595312"/>
                  <a:gd name="connsiteY1" fmla="*/ 407194 h 714375"/>
                  <a:gd name="connsiteX2" fmla="*/ 0 w 595312"/>
                  <a:gd name="connsiteY2" fmla="*/ 407194 h 714375"/>
                  <a:gd name="connsiteX3" fmla="*/ 321469 w 595312"/>
                  <a:gd name="connsiteY3" fmla="*/ 0 h 714375"/>
                  <a:gd name="connsiteX4" fmla="*/ 321469 w 595312"/>
                  <a:gd name="connsiteY4" fmla="*/ 259556 h 714375"/>
                  <a:gd name="connsiteX5" fmla="*/ 595313 w 595312"/>
                  <a:gd name="connsiteY5" fmla="*/ 259556 h 714375"/>
                  <a:gd name="connsiteX6" fmla="*/ 262533 w 595312"/>
                  <a:gd name="connsiteY6" fmla="*/ 714375 h 714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5312" h="714375">
                    <a:moveTo>
                      <a:pt x="262533" y="714375"/>
                    </a:moveTo>
                    <a:lnTo>
                      <a:pt x="262533" y="407194"/>
                    </a:lnTo>
                    <a:lnTo>
                      <a:pt x="0" y="407194"/>
                    </a:lnTo>
                    <a:lnTo>
                      <a:pt x="321469" y="0"/>
                    </a:lnTo>
                    <a:lnTo>
                      <a:pt x="321469" y="259556"/>
                    </a:lnTo>
                    <a:lnTo>
                      <a:pt x="595313" y="259556"/>
                    </a:lnTo>
                    <a:lnTo>
                      <a:pt x="262533" y="714375"/>
                    </a:lnTo>
                    <a:close/>
                  </a:path>
                </a:pathLst>
              </a:custGeom>
              <a:grpFill/>
              <a:ln w="1860" cap="flat">
                <a:noFill/>
                <a:prstDash val="solid"/>
                <a:miter/>
              </a:ln>
            </p:spPr>
            <p:txBody>
              <a:bodyPr rtlCol="0" anchor="ctr"/>
              <a:lstStyle/>
              <a:p>
                <a:endParaRPr lang="zh-CN" altLang="en-US"/>
              </a:p>
            </p:txBody>
          </p:sp>
          <p:sp>
            <p:nvSpPr>
              <p:cNvPr id="87" name="任意多边形: 形状 86"/>
              <p:cNvSpPr/>
              <p:nvPr/>
            </p:nvSpPr>
            <p:spPr>
              <a:xfrm>
                <a:off x="5441156" y="2476500"/>
                <a:ext cx="1309687" cy="1545431"/>
              </a:xfrm>
              <a:custGeom>
                <a:avLst/>
                <a:gdLst>
                  <a:gd name="connsiteX0" fmla="*/ 1071563 w 1309687"/>
                  <a:gd name="connsiteY0" fmla="*/ 1307306 h 1545431"/>
                  <a:gd name="connsiteX1" fmla="*/ 1071563 w 1309687"/>
                  <a:gd name="connsiteY1" fmla="*/ 654844 h 1545431"/>
                  <a:gd name="connsiteX2" fmla="*/ 654844 w 1309687"/>
                  <a:gd name="connsiteY2" fmla="*/ 238125 h 1545431"/>
                  <a:gd name="connsiteX3" fmla="*/ 238125 w 1309687"/>
                  <a:gd name="connsiteY3" fmla="*/ 654844 h 1545431"/>
                  <a:gd name="connsiteX4" fmla="*/ 238125 w 1309687"/>
                  <a:gd name="connsiteY4" fmla="*/ 1307306 h 1545431"/>
                  <a:gd name="connsiteX5" fmla="*/ 1071563 w 1309687"/>
                  <a:gd name="connsiteY5" fmla="*/ 1307306 h 1545431"/>
                  <a:gd name="connsiteX6" fmla="*/ 0 w 1309687"/>
                  <a:gd name="connsiteY6" fmla="*/ 1545431 h 1545431"/>
                  <a:gd name="connsiteX7" fmla="*/ 0 w 1309687"/>
                  <a:gd name="connsiteY7" fmla="*/ 654844 h 1545431"/>
                  <a:gd name="connsiteX8" fmla="*/ 654844 w 1309687"/>
                  <a:gd name="connsiteY8" fmla="*/ 0 h 1545431"/>
                  <a:gd name="connsiteX9" fmla="*/ 1309688 w 1309687"/>
                  <a:gd name="connsiteY9" fmla="*/ 654844 h 1545431"/>
                  <a:gd name="connsiteX10" fmla="*/ 1309688 w 1309687"/>
                  <a:gd name="connsiteY10" fmla="*/ 1545431 h 1545431"/>
                  <a:gd name="connsiteX11" fmla="*/ 0 w 1309687"/>
                  <a:gd name="connsiteY11" fmla="*/ 1545431 h 15454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09687" h="1545431">
                    <a:moveTo>
                      <a:pt x="1071563" y="1307306"/>
                    </a:moveTo>
                    <a:lnTo>
                      <a:pt x="1071563" y="654844"/>
                    </a:lnTo>
                    <a:cubicBezTo>
                      <a:pt x="1071563" y="424696"/>
                      <a:pt x="884992" y="238125"/>
                      <a:pt x="654844" y="238125"/>
                    </a:cubicBezTo>
                    <a:cubicBezTo>
                      <a:pt x="424696" y="238125"/>
                      <a:pt x="238125" y="424696"/>
                      <a:pt x="238125" y="654844"/>
                    </a:cubicBezTo>
                    <a:lnTo>
                      <a:pt x="238125" y="1307306"/>
                    </a:lnTo>
                    <a:lnTo>
                      <a:pt x="1071563" y="1307306"/>
                    </a:lnTo>
                    <a:close/>
                    <a:moveTo>
                      <a:pt x="0" y="1545431"/>
                    </a:moveTo>
                    <a:lnTo>
                      <a:pt x="0" y="654844"/>
                    </a:lnTo>
                    <a:cubicBezTo>
                      <a:pt x="0" y="293184"/>
                      <a:pt x="293184" y="0"/>
                      <a:pt x="654844" y="0"/>
                    </a:cubicBezTo>
                    <a:cubicBezTo>
                      <a:pt x="1016504" y="0"/>
                      <a:pt x="1309688" y="293184"/>
                      <a:pt x="1309688" y="654844"/>
                    </a:cubicBezTo>
                    <a:lnTo>
                      <a:pt x="1309688" y="1545431"/>
                    </a:lnTo>
                    <a:lnTo>
                      <a:pt x="0" y="1545431"/>
                    </a:lnTo>
                    <a:close/>
                  </a:path>
                </a:pathLst>
              </a:custGeom>
              <a:grpFill/>
              <a:ln w="1860" cap="flat">
                <a:noFill/>
                <a:prstDash val="solid"/>
                <a:miter/>
              </a:ln>
            </p:spPr>
            <p:txBody>
              <a:bodyPr rtlCol="0" anchor="ctr"/>
              <a:lstStyle/>
              <a:p>
                <a:endParaRPr lang="zh-CN" altLang="en-US"/>
              </a:p>
            </p:txBody>
          </p:sp>
          <p:sp>
            <p:nvSpPr>
              <p:cNvPr id="88" name="任意多边形: 形状 87"/>
              <p:cNvSpPr/>
              <p:nvPr/>
            </p:nvSpPr>
            <p:spPr>
              <a:xfrm>
                <a:off x="5203031" y="4143375"/>
                <a:ext cx="1785937" cy="238125"/>
              </a:xfrm>
              <a:custGeom>
                <a:avLst/>
                <a:gdLst>
                  <a:gd name="connsiteX0" fmla="*/ 0 w 1785937"/>
                  <a:gd name="connsiteY0" fmla="*/ 0 h 238125"/>
                  <a:gd name="connsiteX1" fmla="*/ 1785938 w 1785937"/>
                  <a:gd name="connsiteY1" fmla="*/ 0 h 238125"/>
                  <a:gd name="connsiteX2" fmla="*/ 1785938 w 1785937"/>
                  <a:gd name="connsiteY2" fmla="*/ 238125 h 238125"/>
                  <a:gd name="connsiteX3" fmla="*/ 0 w 1785937"/>
                  <a:gd name="connsiteY3" fmla="*/ 238125 h 238125"/>
                </a:gdLst>
                <a:ahLst/>
                <a:cxnLst>
                  <a:cxn ang="0">
                    <a:pos x="connsiteX0" y="connsiteY0"/>
                  </a:cxn>
                  <a:cxn ang="0">
                    <a:pos x="connsiteX1" y="connsiteY1"/>
                  </a:cxn>
                  <a:cxn ang="0">
                    <a:pos x="connsiteX2" y="connsiteY2"/>
                  </a:cxn>
                  <a:cxn ang="0">
                    <a:pos x="connsiteX3" y="connsiteY3"/>
                  </a:cxn>
                </a:cxnLst>
                <a:rect l="l" t="t" r="r" b="b"/>
                <a:pathLst>
                  <a:path w="1785937" h="238125">
                    <a:moveTo>
                      <a:pt x="0" y="0"/>
                    </a:moveTo>
                    <a:lnTo>
                      <a:pt x="1785938" y="0"/>
                    </a:lnTo>
                    <a:lnTo>
                      <a:pt x="1785938" y="238125"/>
                    </a:lnTo>
                    <a:lnTo>
                      <a:pt x="0" y="238125"/>
                    </a:lnTo>
                    <a:close/>
                  </a:path>
                </a:pathLst>
              </a:custGeom>
              <a:grpFill/>
              <a:ln w="1860" cap="flat">
                <a:noFill/>
                <a:prstDash val="solid"/>
                <a:miter/>
              </a:ln>
            </p:spPr>
            <p:txBody>
              <a:bodyPr rtlCol="0" anchor="ctr"/>
              <a:lstStyle/>
              <a:p>
                <a:endParaRPr lang="zh-CN" altLang="en-US"/>
              </a:p>
            </p:txBody>
          </p:sp>
        </p:grpSp>
        <p:sp>
          <p:nvSpPr>
            <p:cNvPr id="92" name="图形 90"/>
            <p:cNvSpPr/>
            <p:nvPr/>
          </p:nvSpPr>
          <p:spPr>
            <a:xfrm>
              <a:off x="8209181" y="3390870"/>
              <a:ext cx="458489" cy="458511"/>
            </a:xfrm>
            <a:custGeom>
              <a:avLst/>
              <a:gdLst>
                <a:gd name="connsiteX0" fmla="*/ 1904909 w 1904908"/>
                <a:gd name="connsiteY0" fmla="*/ 1301889 h 1905000"/>
                <a:gd name="connsiteX1" fmla="*/ 1359900 w 1904908"/>
                <a:gd name="connsiteY1" fmla="*/ 969824 h 1905000"/>
                <a:gd name="connsiteX2" fmla="*/ 1359900 w 1904908"/>
                <a:gd name="connsiteY2" fmla="*/ 1160324 h 1905000"/>
                <a:gd name="connsiteX3" fmla="*/ 427462 w 1904908"/>
                <a:gd name="connsiteY3" fmla="*/ 1160324 h 1905000"/>
                <a:gd name="connsiteX4" fmla="*/ 270039 w 1904908"/>
                <a:gd name="connsiteY4" fmla="*/ 995995 h 1905000"/>
                <a:gd name="connsiteX5" fmla="*/ 434368 w 1904908"/>
                <a:gd name="connsiteY5" fmla="*/ 838572 h 1905000"/>
                <a:gd name="connsiteX6" fmla="*/ 591828 w 1904908"/>
                <a:gd name="connsiteY6" fmla="*/ 999351 h 1905000"/>
                <a:gd name="connsiteX7" fmla="*/ 591828 w 1904908"/>
                <a:gd name="connsiteY7" fmla="*/ 1085671 h 1905000"/>
                <a:gd name="connsiteX8" fmla="*/ 854777 w 1904908"/>
                <a:gd name="connsiteY8" fmla="*/ 1085671 h 1905000"/>
                <a:gd name="connsiteX9" fmla="*/ 854777 w 1904908"/>
                <a:gd name="connsiteY9" fmla="*/ 999292 h 1905000"/>
                <a:gd name="connsiteX10" fmla="*/ 436366 w 1904908"/>
                <a:gd name="connsiteY10" fmla="*/ 563021 h 1905000"/>
                <a:gd name="connsiteX11" fmla="*/ 95 w 1904908"/>
                <a:gd name="connsiteY11" fmla="*/ 981432 h 1905000"/>
                <a:gd name="connsiteX12" fmla="*/ 418506 w 1904908"/>
                <a:gd name="connsiteY12" fmla="*/ 1417703 h 1905000"/>
                <a:gd name="connsiteX13" fmla="*/ 427403 w 1904908"/>
                <a:gd name="connsiteY13" fmla="*/ 1417796 h 1905000"/>
                <a:gd name="connsiteX14" fmla="*/ 1359841 w 1904908"/>
                <a:gd name="connsiteY14" fmla="*/ 1417796 h 1905000"/>
                <a:gd name="connsiteX15" fmla="*/ 1359841 w 1904908"/>
                <a:gd name="connsiteY15" fmla="*/ 1633895 h 1905000"/>
                <a:gd name="connsiteX16" fmla="*/ 1904909 w 1904908"/>
                <a:gd name="connsiteY16" fmla="*/ 1301949 h 1905000"/>
                <a:gd name="connsiteX17" fmla="*/ 596888 w 1904908"/>
                <a:gd name="connsiteY17" fmla="*/ 1905000 h 1905000"/>
                <a:gd name="connsiteX18" fmla="*/ 859897 w 1904908"/>
                <a:gd name="connsiteY18" fmla="*/ 1905000 h 1905000"/>
                <a:gd name="connsiteX19" fmla="*/ 859897 w 1904908"/>
                <a:gd name="connsiteY19" fmla="*/ 1498937 h 1905000"/>
                <a:gd name="connsiteX20" fmla="*/ 596888 w 1904908"/>
                <a:gd name="connsiteY20" fmla="*/ 1498937 h 1905000"/>
                <a:gd name="connsiteX21" fmla="*/ 596888 w 1904908"/>
                <a:gd name="connsiteY21" fmla="*/ 1905000 h 1905000"/>
                <a:gd name="connsiteX22" fmla="*/ 954909 w 1904908"/>
                <a:gd name="connsiteY22" fmla="*/ 1905000 h 1905000"/>
                <a:gd name="connsiteX23" fmla="*/ 1217978 w 1904908"/>
                <a:gd name="connsiteY23" fmla="*/ 1905000 h 1905000"/>
                <a:gd name="connsiteX24" fmla="*/ 1217978 w 1904908"/>
                <a:gd name="connsiteY24" fmla="*/ 1498937 h 1905000"/>
                <a:gd name="connsiteX25" fmla="*/ 955028 w 1904908"/>
                <a:gd name="connsiteY25" fmla="*/ 1498937 h 1905000"/>
                <a:gd name="connsiteX26" fmla="*/ 954968 w 1904908"/>
                <a:gd name="connsiteY26" fmla="*/ 1905000 h 1905000"/>
                <a:gd name="connsiteX27" fmla="*/ 954909 w 1904908"/>
                <a:gd name="connsiteY27" fmla="*/ 1084243 h 1905000"/>
                <a:gd name="connsiteX28" fmla="*/ 1217978 w 1904908"/>
                <a:gd name="connsiteY28" fmla="*/ 1084243 h 1905000"/>
                <a:gd name="connsiteX29" fmla="*/ 1217978 w 1904908"/>
                <a:gd name="connsiteY29" fmla="*/ 533579 h 1905000"/>
                <a:gd name="connsiteX30" fmla="*/ 1415205 w 1904908"/>
                <a:gd name="connsiteY30" fmla="*/ 533579 h 1905000"/>
                <a:gd name="connsiteX31" fmla="*/ 1076234 w 1904908"/>
                <a:gd name="connsiteY31" fmla="*/ 0 h 1905000"/>
                <a:gd name="connsiteX32" fmla="*/ 737382 w 1904908"/>
                <a:gd name="connsiteY32" fmla="*/ 533579 h 1905000"/>
                <a:gd name="connsiteX33" fmla="*/ 955385 w 1904908"/>
                <a:gd name="connsiteY33" fmla="*/ 533579 h 1905000"/>
                <a:gd name="connsiteX34" fmla="*/ 955385 w 1904908"/>
                <a:gd name="connsiteY34" fmla="*/ 1084243 h 1905000"/>
                <a:gd name="connsiteX35" fmla="*/ 955028 w 1904908"/>
                <a:gd name="connsiteY35" fmla="*/ 1084243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904908" h="1905000">
                  <a:moveTo>
                    <a:pt x="1904909" y="1301889"/>
                  </a:moveTo>
                  <a:lnTo>
                    <a:pt x="1359900" y="969824"/>
                  </a:lnTo>
                  <a:lnTo>
                    <a:pt x="1359900" y="1160324"/>
                  </a:lnTo>
                  <a:lnTo>
                    <a:pt x="427462" y="1160324"/>
                  </a:lnTo>
                  <a:cubicBezTo>
                    <a:pt x="338614" y="1158417"/>
                    <a:pt x="268132" y="1084844"/>
                    <a:pt x="270039" y="995995"/>
                  </a:cubicBezTo>
                  <a:cubicBezTo>
                    <a:pt x="271946" y="907145"/>
                    <a:pt x="345519" y="836665"/>
                    <a:pt x="434368" y="838572"/>
                  </a:cubicBezTo>
                  <a:cubicBezTo>
                    <a:pt x="521834" y="840449"/>
                    <a:pt x="591776" y="911864"/>
                    <a:pt x="591828" y="999351"/>
                  </a:cubicBezTo>
                  <a:lnTo>
                    <a:pt x="591828" y="1085671"/>
                  </a:lnTo>
                  <a:lnTo>
                    <a:pt x="854777" y="1085671"/>
                  </a:lnTo>
                  <a:lnTo>
                    <a:pt x="854777" y="999292"/>
                  </a:lnTo>
                  <a:cubicBezTo>
                    <a:pt x="859709" y="763278"/>
                    <a:pt x="672379" y="567952"/>
                    <a:pt x="436366" y="563021"/>
                  </a:cubicBezTo>
                  <a:cubicBezTo>
                    <a:pt x="200352" y="558089"/>
                    <a:pt x="5027" y="745419"/>
                    <a:pt x="95" y="981432"/>
                  </a:cubicBezTo>
                  <a:cubicBezTo>
                    <a:pt x="-4837" y="1217446"/>
                    <a:pt x="182493" y="1412772"/>
                    <a:pt x="418506" y="1417703"/>
                  </a:cubicBezTo>
                  <a:cubicBezTo>
                    <a:pt x="421472" y="1417765"/>
                    <a:pt x="424437" y="1417796"/>
                    <a:pt x="427403" y="1417796"/>
                  </a:cubicBezTo>
                  <a:lnTo>
                    <a:pt x="1359841" y="1417796"/>
                  </a:lnTo>
                  <a:lnTo>
                    <a:pt x="1359841" y="1633895"/>
                  </a:lnTo>
                  <a:lnTo>
                    <a:pt x="1904909" y="1301949"/>
                  </a:lnTo>
                  <a:close/>
                  <a:moveTo>
                    <a:pt x="596888" y="1905000"/>
                  </a:moveTo>
                  <a:lnTo>
                    <a:pt x="859897" y="1905000"/>
                  </a:lnTo>
                  <a:lnTo>
                    <a:pt x="859897" y="1498937"/>
                  </a:lnTo>
                  <a:lnTo>
                    <a:pt x="596888" y="1498937"/>
                  </a:lnTo>
                  <a:lnTo>
                    <a:pt x="596888" y="1905000"/>
                  </a:lnTo>
                  <a:close/>
                  <a:moveTo>
                    <a:pt x="954909" y="1905000"/>
                  </a:moveTo>
                  <a:lnTo>
                    <a:pt x="1217978" y="1905000"/>
                  </a:lnTo>
                  <a:lnTo>
                    <a:pt x="1217978" y="1498937"/>
                  </a:lnTo>
                  <a:lnTo>
                    <a:pt x="955028" y="1498937"/>
                  </a:lnTo>
                  <a:lnTo>
                    <a:pt x="954968" y="1905000"/>
                  </a:lnTo>
                  <a:close/>
                  <a:moveTo>
                    <a:pt x="954909" y="1084243"/>
                  </a:moveTo>
                  <a:lnTo>
                    <a:pt x="1217978" y="1084243"/>
                  </a:lnTo>
                  <a:lnTo>
                    <a:pt x="1217978" y="533579"/>
                  </a:lnTo>
                  <a:lnTo>
                    <a:pt x="1415205" y="533579"/>
                  </a:lnTo>
                  <a:lnTo>
                    <a:pt x="1076234" y="0"/>
                  </a:lnTo>
                  <a:lnTo>
                    <a:pt x="737382" y="533579"/>
                  </a:lnTo>
                  <a:lnTo>
                    <a:pt x="955385" y="533579"/>
                  </a:lnTo>
                  <a:lnTo>
                    <a:pt x="955385" y="1084243"/>
                  </a:lnTo>
                  <a:lnTo>
                    <a:pt x="955028" y="1084243"/>
                  </a:lnTo>
                  <a:close/>
                </a:path>
              </a:pathLst>
            </a:custGeom>
            <a:gradFill>
              <a:gsLst>
                <a:gs pos="0">
                  <a:srgbClr val="10BDCD">
                    <a:lumMod val="70000"/>
                    <a:lumOff val="30000"/>
                  </a:srgbClr>
                </a:gs>
                <a:gs pos="80000">
                  <a:srgbClr val="0D7CDD">
                    <a:lumMod val="90000"/>
                  </a:srgbClr>
                </a:gs>
              </a:gsLst>
              <a:path path="circle">
                <a:fillToRect r="100000" b="100000"/>
              </a:path>
            </a:gradFill>
            <a:ln w="1860" cap="flat">
              <a:noFill/>
              <a:prstDash val="solid"/>
              <a:miter/>
            </a:ln>
          </p:spPr>
          <p:txBody>
            <a:bodyPr rtlCol="0" anchor="ctr"/>
            <a:lstStyle/>
            <a:p>
              <a:endParaRPr lang="zh-CN" altLang="en-US"/>
            </a:p>
          </p:txBody>
        </p:sp>
        <p:sp>
          <p:nvSpPr>
            <p:cNvPr id="95" name="图形 93"/>
            <p:cNvSpPr/>
            <p:nvPr/>
          </p:nvSpPr>
          <p:spPr>
            <a:xfrm>
              <a:off x="10394373" y="3455685"/>
              <a:ext cx="406038" cy="431295"/>
            </a:xfrm>
            <a:custGeom>
              <a:avLst/>
              <a:gdLst>
                <a:gd name="connsiteX0" fmla="*/ 1556409 w 1793443"/>
                <a:gd name="connsiteY0" fmla="*/ 1197981 h 1905000"/>
                <a:gd name="connsiteX1" fmla="*/ 1319746 w 1793443"/>
                <a:gd name="connsiteY1" fmla="*/ 1200764 h 1905000"/>
                <a:gd name="connsiteX2" fmla="*/ 1443368 w 1793443"/>
                <a:gd name="connsiteY2" fmla="*/ 1324200 h 1905000"/>
                <a:gd name="connsiteX3" fmla="*/ 1045774 w 1793443"/>
                <a:gd name="connsiteY3" fmla="*/ 1583881 h 1905000"/>
                <a:gd name="connsiteX4" fmla="*/ 1045774 w 1793443"/>
                <a:gd name="connsiteY4" fmla="*/ 969669 h 1905000"/>
                <a:gd name="connsiteX5" fmla="*/ 1290603 w 1793443"/>
                <a:gd name="connsiteY5" fmla="*/ 969669 h 1905000"/>
                <a:gd name="connsiteX6" fmla="*/ 1290603 w 1793443"/>
                <a:gd name="connsiteY6" fmla="*/ 680662 h 1905000"/>
                <a:gd name="connsiteX7" fmla="*/ 1045774 w 1793443"/>
                <a:gd name="connsiteY7" fmla="*/ 680662 h 1905000"/>
                <a:gd name="connsiteX8" fmla="*/ 1045774 w 1793443"/>
                <a:gd name="connsiteY8" fmla="*/ 521959 h 1905000"/>
                <a:gd name="connsiteX9" fmla="*/ 1182202 w 1793443"/>
                <a:gd name="connsiteY9" fmla="*/ 281027 h 1905000"/>
                <a:gd name="connsiteX10" fmla="*/ 901362 w 1793443"/>
                <a:gd name="connsiteY10" fmla="*/ 0 h 1905000"/>
                <a:gd name="connsiteX11" fmla="*/ 620335 w 1793443"/>
                <a:gd name="connsiteY11" fmla="*/ 281027 h 1905000"/>
                <a:gd name="connsiteX12" fmla="*/ 756766 w 1793443"/>
                <a:gd name="connsiteY12" fmla="*/ 521959 h 1905000"/>
                <a:gd name="connsiteX13" fmla="*/ 756766 w 1793443"/>
                <a:gd name="connsiteY13" fmla="*/ 680662 h 1905000"/>
                <a:gd name="connsiteX14" fmla="*/ 495787 w 1793443"/>
                <a:gd name="connsiteY14" fmla="*/ 680662 h 1905000"/>
                <a:gd name="connsiteX15" fmla="*/ 495787 w 1793443"/>
                <a:gd name="connsiteY15" fmla="*/ 969669 h 1905000"/>
                <a:gd name="connsiteX16" fmla="*/ 756766 w 1793443"/>
                <a:gd name="connsiteY16" fmla="*/ 969669 h 1905000"/>
                <a:gd name="connsiteX17" fmla="*/ 756766 w 1793443"/>
                <a:gd name="connsiteY17" fmla="*/ 1589449 h 1905000"/>
                <a:gd name="connsiteX18" fmla="*/ 346921 w 1793443"/>
                <a:gd name="connsiteY18" fmla="*/ 1342577 h 1905000"/>
                <a:gd name="connsiteX19" fmla="*/ 473141 w 1793443"/>
                <a:gd name="connsiteY19" fmla="*/ 1216542 h 1905000"/>
                <a:gd name="connsiteX20" fmla="*/ 236478 w 1793443"/>
                <a:gd name="connsiteY20" fmla="*/ 1213759 h 1905000"/>
                <a:gd name="connsiteX21" fmla="*/ 0 w 1793443"/>
                <a:gd name="connsiteY21" fmla="*/ 1210974 h 1905000"/>
                <a:gd name="connsiteX22" fmla="*/ 2413 w 1793443"/>
                <a:gd name="connsiteY22" fmla="*/ 1447636 h 1905000"/>
                <a:gd name="connsiteX23" fmla="*/ 4826 w 1793443"/>
                <a:gd name="connsiteY23" fmla="*/ 1684299 h 1905000"/>
                <a:gd name="connsiteX24" fmla="*/ 134573 w 1793443"/>
                <a:gd name="connsiteY24" fmla="*/ 1554925 h 1905000"/>
                <a:gd name="connsiteX25" fmla="*/ 893381 w 1793443"/>
                <a:gd name="connsiteY25" fmla="*/ 1905000 h 1905000"/>
                <a:gd name="connsiteX26" fmla="*/ 1662583 w 1793443"/>
                <a:gd name="connsiteY26" fmla="*/ 1542858 h 1905000"/>
                <a:gd name="connsiteX27" fmla="*/ 1788618 w 1793443"/>
                <a:gd name="connsiteY27" fmla="*/ 1668521 h 1905000"/>
                <a:gd name="connsiteX28" fmla="*/ 1791030 w 1793443"/>
                <a:gd name="connsiteY28" fmla="*/ 1431859 h 1905000"/>
                <a:gd name="connsiteX29" fmla="*/ 1793443 w 1793443"/>
                <a:gd name="connsiteY29" fmla="*/ 1195196 h 1905000"/>
                <a:gd name="connsiteX30" fmla="*/ 1556409 w 1793443"/>
                <a:gd name="connsiteY30" fmla="*/ 1197981 h 1905000"/>
                <a:gd name="connsiteX31" fmla="*/ 899505 w 1793443"/>
                <a:gd name="connsiteY31" fmla="*/ 201024 h 1905000"/>
                <a:gd name="connsiteX32" fmla="*/ 979508 w 1793443"/>
                <a:gd name="connsiteY32" fmla="*/ 281027 h 1905000"/>
                <a:gd name="connsiteX33" fmla="*/ 899505 w 1793443"/>
                <a:gd name="connsiteY33" fmla="*/ 361027 h 1905000"/>
                <a:gd name="connsiteX34" fmla="*/ 819505 w 1793443"/>
                <a:gd name="connsiteY34" fmla="*/ 281027 h 1905000"/>
                <a:gd name="connsiteX35" fmla="*/ 899505 w 1793443"/>
                <a:gd name="connsiteY35" fmla="*/ 201024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793443" h="1905000">
                  <a:moveTo>
                    <a:pt x="1556409" y="1197981"/>
                  </a:moveTo>
                  <a:lnTo>
                    <a:pt x="1319746" y="1200764"/>
                  </a:lnTo>
                  <a:lnTo>
                    <a:pt x="1443368" y="1324200"/>
                  </a:lnTo>
                  <a:cubicBezTo>
                    <a:pt x="1346846" y="1452462"/>
                    <a:pt x="1207075" y="1546386"/>
                    <a:pt x="1045774" y="1583881"/>
                  </a:cubicBezTo>
                  <a:lnTo>
                    <a:pt x="1045774" y="969669"/>
                  </a:lnTo>
                  <a:lnTo>
                    <a:pt x="1290603" y="969669"/>
                  </a:lnTo>
                  <a:lnTo>
                    <a:pt x="1290603" y="680662"/>
                  </a:lnTo>
                  <a:lnTo>
                    <a:pt x="1045774" y="680662"/>
                  </a:lnTo>
                  <a:lnTo>
                    <a:pt x="1045774" y="521959"/>
                  </a:lnTo>
                  <a:cubicBezTo>
                    <a:pt x="1127631" y="472769"/>
                    <a:pt x="1182202" y="383301"/>
                    <a:pt x="1182202" y="281027"/>
                  </a:cubicBezTo>
                  <a:cubicBezTo>
                    <a:pt x="1182389" y="125849"/>
                    <a:pt x="1056540" y="0"/>
                    <a:pt x="901362" y="0"/>
                  </a:cubicBezTo>
                  <a:cubicBezTo>
                    <a:pt x="746186" y="0"/>
                    <a:pt x="620335" y="125849"/>
                    <a:pt x="620335" y="281027"/>
                  </a:cubicBezTo>
                  <a:cubicBezTo>
                    <a:pt x="620335" y="383301"/>
                    <a:pt x="675093" y="472955"/>
                    <a:pt x="756766" y="521959"/>
                  </a:cubicBezTo>
                  <a:lnTo>
                    <a:pt x="756766" y="680662"/>
                  </a:lnTo>
                  <a:lnTo>
                    <a:pt x="495787" y="680662"/>
                  </a:lnTo>
                  <a:lnTo>
                    <a:pt x="495787" y="969669"/>
                  </a:lnTo>
                  <a:lnTo>
                    <a:pt x="756766" y="969669"/>
                  </a:lnTo>
                  <a:lnTo>
                    <a:pt x="756766" y="1589449"/>
                  </a:lnTo>
                  <a:cubicBezTo>
                    <a:pt x="592123" y="1557894"/>
                    <a:pt x="448268" y="1468240"/>
                    <a:pt x="346921" y="1342577"/>
                  </a:cubicBezTo>
                  <a:lnTo>
                    <a:pt x="473141" y="1216542"/>
                  </a:lnTo>
                  <a:lnTo>
                    <a:pt x="236478" y="1213759"/>
                  </a:lnTo>
                  <a:lnTo>
                    <a:pt x="0" y="1210974"/>
                  </a:lnTo>
                  <a:lnTo>
                    <a:pt x="2413" y="1447636"/>
                  </a:lnTo>
                  <a:lnTo>
                    <a:pt x="4826" y="1684299"/>
                  </a:lnTo>
                  <a:lnTo>
                    <a:pt x="134573" y="1554925"/>
                  </a:lnTo>
                  <a:cubicBezTo>
                    <a:pt x="317593" y="1769127"/>
                    <a:pt x="589524" y="1905000"/>
                    <a:pt x="893381" y="1905000"/>
                  </a:cubicBezTo>
                  <a:cubicBezTo>
                    <a:pt x="1202992" y="1905000"/>
                    <a:pt x="1479563" y="1764116"/>
                    <a:pt x="1662583" y="1542858"/>
                  </a:cubicBezTo>
                  <a:lnTo>
                    <a:pt x="1788618" y="1668521"/>
                  </a:lnTo>
                  <a:lnTo>
                    <a:pt x="1791030" y="1431859"/>
                  </a:lnTo>
                  <a:lnTo>
                    <a:pt x="1793443" y="1195196"/>
                  </a:lnTo>
                  <a:lnTo>
                    <a:pt x="1556409" y="1197981"/>
                  </a:lnTo>
                  <a:close/>
                  <a:moveTo>
                    <a:pt x="899505" y="201024"/>
                  </a:moveTo>
                  <a:cubicBezTo>
                    <a:pt x="943683" y="201024"/>
                    <a:pt x="979508" y="236849"/>
                    <a:pt x="979508" y="281027"/>
                  </a:cubicBezTo>
                  <a:cubicBezTo>
                    <a:pt x="979508" y="325203"/>
                    <a:pt x="943683" y="361027"/>
                    <a:pt x="899505" y="361027"/>
                  </a:cubicBezTo>
                  <a:cubicBezTo>
                    <a:pt x="855329" y="361027"/>
                    <a:pt x="819505" y="325203"/>
                    <a:pt x="819505" y="281027"/>
                  </a:cubicBezTo>
                  <a:cubicBezTo>
                    <a:pt x="819505" y="236849"/>
                    <a:pt x="855329" y="201024"/>
                    <a:pt x="899505" y="201024"/>
                  </a:cubicBezTo>
                  <a:close/>
                </a:path>
              </a:pathLst>
            </a:custGeom>
            <a:gradFill>
              <a:gsLst>
                <a:gs pos="0">
                  <a:srgbClr val="10BDCD">
                    <a:lumMod val="70000"/>
                    <a:lumOff val="30000"/>
                  </a:srgbClr>
                </a:gs>
                <a:gs pos="80000">
                  <a:srgbClr val="0D7CDD">
                    <a:lumMod val="90000"/>
                  </a:srgbClr>
                </a:gs>
              </a:gsLst>
              <a:path path="circle">
                <a:fillToRect r="100000" b="100000"/>
              </a:path>
            </a:gradFill>
            <a:ln w="1860" cap="flat">
              <a:noFill/>
              <a:prstDash val="solid"/>
              <a:miter/>
            </a:ln>
          </p:spPr>
          <p:txBody>
            <a:bodyPr rtlCol="0" anchor="ctr"/>
            <a:lstStyle/>
            <a:p>
              <a:endParaRPr lang="zh-CN" altLang="en-US"/>
            </a:p>
          </p:txBody>
        </p:sp>
        <p:grpSp>
          <p:nvGrpSpPr>
            <p:cNvPr id="134" name="组合 133"/>
            <p:cNvGrpSpPr/>
            <p:nvPr/>
          </p:nvGrpSpPr>
          <p:grpSpPr>
            <a:xfrm>
              <a:off x="369174" y="327695"/>
              <a:ext cx="2081535" cy="523220"/>
              <a:chOff x="365889" y="365090"/>
              <a:chExt cx="2081535" cy="523220"/>
            </a:xfrm>
          </p:grpSpPr>
          <p:sp>
            <p:nvSpPr>
              <p:cNvPr id="38" name="文本框 37"/>
              <p:cNvSpPr txBox="1"/>
              <p:nvPr/>
            </p:nvSpPr>
            <p:spPr>
              <a:xfrm>
                <a:off x="777310" y="365090"/>
                <a:ext cx="1670114"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行业痛点</a:t>
                </a:r>
                <a:endParaRPr lang="zh-CN" altLang="en-US" sz="2800" b="1" dirty="0">
                  <a:latin typeface="微软雅黑" panose="020B0503020204020204" pitchFamily="34" charset="-122"/>
                  <a:ea typeface="微软雅黑" panose="020B0503020204020204" pitchFamily="34" charset="-122"/>
                </a:endParaRPr>
              </a:p>
            </p:txBody>
          </p:sp>
          <p:grpSp>
            <p:nvGrpSpPr>
              <p:cNvPr id="133" name="组合 132"/>
              <p:cNvGrpSpPr/>
              <p:nvPr/>
            </p:nvGrpSpPr>
            <p:grpSpPr>
              <a:xfrm>
                <a:off x="365889" y="413972"/>
                <a:ext cx="448087" cy="411421"/>
                <a:chOff x="1311800" y="841058"/>
                <a:chExt cx="566501" cy="520146"/>
              </a:xfrm>
            </p:grpSpPr>
            <p:sp>
              <p:nvSpPr>
                <p:cNvPr id="131" name="椭圆 130"/>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6" name="图片 5" descr="12.9 LOGO"/>
          <p:cNvPicPr>
            <a:picLocks noChangeAspect="1"/>
          </p:cNvPicPr>
          <p:nvPr/>
        </p:nvPicPr>
        <p:blipFill>
          <a:blip r:embed="rId7"/>
          <a:stretch>
            <a:fillRect/>
          </a:stretch>
        </p:blipFill>
        <p:spPr>
          <a:xfrm>
            <a:off x="10771505" y="163830"/>
            <a:ext cx="720000" cy="7200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
            <a:ext cx="12922464" cy="7367156"/>
            <a:chOff x="0" y="-1"/>
            <a:chExt cx="12922464" cy="7367156"/>
          </a:xfrm>
        </p:grpSpPr>
        <p:pic>
          <p:nvPicPr>
            <p:cNvPr id="2" name="图片 1"/>
            <p:cNvPicPr>
              <a:picLocks noChangeAspect="1"/>
            </p:cNvPicPr>
            <p:nvPr/>
          </p:nvPicPr>
          <p:blipFill>
            <a:blip r:embed="rId1"/>
            <a:srcRect b="15730"/>
            <a:stretch>
              <a:fillRect/>
            </a:stretch>
          </p:blipFill>
          <p:spPr>
            <a:xfrm>
              <a:off x="0" y="-1"/>
              <a:ext cx="12191999" cy="6858001"/>
            </a:xfrm>
            <a:prstGeom prst="rect">
              <a:avLst/>
            </a:prstGeom>
          </p:spPr>
        </p:pic>
        <p:pic>
          <p:nvPicPr>
            <p:cNvPr id="15" name="图片 14"/>
            <p:cNvPicPr>
              <a:picLocks noChangeAspect="1"/>
            </p:cNvPicPr>
            <p:nvPr/>
          </p:nvPicPr>
          <p:blipFill>
            <a:blip r:embed="rId2"/>
            <a:srcRect l="27254" t="16072" r="618" b="2535"/>
            <a:stretch>
              <a:fillRect/>
            </a:stretch>
          </p:blipFill>
          <p:spPr>
            <a:xfrm>
              <a:off x="6695871" y="940879"/>
              <a:ext cx="5496128" cy="2310319"/>
            </a:xfrm>
            <a:prstGeom prst="rect">
              <a:avLst/>
            </a:prstGeom>
          </p:spPr>
        </p:pic>
        <p:sp>
          <p:nvSpPr>
            <p:cNvPr id="4" name="矩形 3"/>
            <p:cNvSpPr/>
            <p:nvPr/>
          </p:nvSpPr>
          <p:spPr>
            <a:xfrm>
              <a:off x="0" y="940880"/>
              <a:ext cx="12191999" cy="2318366"/>
            </a:xfrm>
            <a:prstGeom prst="rect">
              <a:avLst/>
            </a:prstGeom>
            <a:gradFill flip="none" rotWithShape="1">
              <a:gsLst>
                <a:gs pos="0">
                  <a:srgbClr val="10BDCD">
                    <a:lumMod val="100000"/>
                    <a:alpha val="0"/>
                  </a:srgbClr>
                </a:gs>
                <a:gs pos="35000">
                  <a:srgbClr val="0E8FD8"/>
                </a:gs>
                <a:gs pos="100000">
                  <a:srgbClr val="0D7CDD">
                    <a:lumMod val="100000"/>
                  </a:srgbClr>
                </a:gs>
              </a:gsLst>
              <a:lin ang="108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圆角 86"/>
            <p:cNvSpPr/>
            <p:nvPr/>
          </p:nvSpPr>
          <p:spPr>
            <a:xfrm>
              <a:off x="2358307" y="2623970"/>
              <a:ext cx="2791011" cy="4743185"/>
            </a:xfrm>
            <a:prstGeom prst="roundRect">
              <a:avLst>
                <a:gd name="adj" fmla="val 4080"/>
              </a:avLst>
            </a:prstGeom>
            <a:solidFill>
              <a:srgbClr val="0D7CDD">
                <a:alpha val="26000"/>
              </a:srgbClr>
            </a:solidFill>
            <a:ln>
              <a:noFill/>
            </a:ln>
            <a:effectLst>
              <a:softEdge rad="1270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圆角 4"/>
            <p:cNvSpPr/>
            <p:nvPr/>
          </p:nvSpPr>
          <p:spPr>
            <a:xfrm>
              <a:off x="311992" y="3001005"/>
              <a:ext cx="3726991" cy="3730817"/>
            </a:xfrm>
            <a:prstGeom prst="roundRect">
              <a:avLst>
                <a:gd name="adj" fmla="val 408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9" name="组合 88"/>
            <p:cNvGrpSpPr/>
            <p:nvPr/>
          </p:nvGrpSpPr>
          <p:grpSpPr>
            <a:xfrm>
              <a:off x="4200793" y="2620978"/>
              <a:ext cx="4838668" cy="4743185"/>
              <a:chOff x="561565" y="2638202"/>
              <a:chExt cx="4838668" cy="4743185"/>
            </a:xfrm>
          </p:grpSpPr>
          <p:sp>
            <p:nvSpPr>
              <p:cNvPr id="90" name="矩形: 圆角 89"/>
              <p:cNvSpPr/>
              <p:nvPr/>
            </p:nvSpPr>
            <p:spPr>
              <a:xfrm>
                <a:off x="2609222" y="2638202"/>
                <a:ext cx="2791011" cy="4743185"/>
              </a:xfrm>
              <a:prstGeom prst="roundRect">
                <a:avLst>
                  <a:gd name="adj" fmla="val 4080"/>
                </a:avLst>
              </a:prstGeom>
              <a:solidFill>
                <a:srgbClr val="0D7CDD">
                  <a:alpha val="26000"/>
                </a:srgbClr>
              </a:solidFill>
              <a:ln>
                <a:noFill/>
              </a:ln>
              <a:effectLst>
                <a:softEdge rad="1270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矩形: 圆角 90"/>
              <p:cNvSpPr/>
              <p:nvPr/>
            </p:nvSpPr>
            <p:spPr>
              <a:xfrm>
                <a:off x="561565" y="3023693"/>
                <a:ext cx="3728334" cy="3722361"/>
              </a:xfrm>
              <a:prstGeom prst="roundRect">
                <a:avLst>
                  <a:gd name="adj" fmla="val 408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92" name="组合 91"/>
            <p:cNvGrpSpPr/>
            <p:nvPr/>
          </p:nvGrpSpPr>
          <p:grpSpPr>
            <a:xfrm>
              <a:off x="8083796" y="2609864"/>
              <a:ext cx="4838668" cy="4743185"/>
              <a:chOff x="561565" y="2638202"/>
              <a:chExt cx="4838668" cy="4743185"/>
            </a:xfrm>
          </p:grpSpPr>
          <p:sp>
            <p:nvSpPr>
              <p:cNvPr id="93" name="矩形: 圆角 92"/>
              <p:cNvSpPr/>
              <p:nvPr/>
            </p:nvSpPr>
            <p:spPr>
              <a:xfrm>
                <a:off x="2609222" y="2638202"/>
                <a:ext cx="2791011" cy="4743185"/>
              </a:xfrm>
              <a:prstGeom prst="roundRect">
                <a:avLst>
                  <a:gd name="adj" fmla="val 4080"/>
                </a:avLst>
              </a:prstGeom>
              <a:solidFill>
                <a:srgbClr val="0D7CDD">
                  <a:alpha val="26000"/>
                </a:srgbClr>
              </a:solidFill>
              <a:ln>
                <a:noFill/>
              </a:ln>
              <a:effectLst>
                <a:softEdge rad="127000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圆角 93"/>
              <p:cNvSpPr/>
              <p:nvPr/>
            </p:nvSpPr>
            <p:spPr>
              <a:xfrm>
                <a:off x="561565" y="3023693"/>
                <a:ext cx="3728333" cy="3722361"/>
              </a:xfrm>
              <a:prstGeom prst="roundRect">
                <a:avLst>
                  <a:gd name="adj" fmla="val 408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a:off x="282204" y="1208907"/>
              <a:ext cx="1134903" cy="369332"/>
            </a:xfrm>
            <a:prstGeom prst="rect">
              <a:avLst/>
            </a:prstGeom>
            <a:noFill/>
          </p:spPr>
          <p:txBody>
            <a:bodyPr wrap="square">
              <a:spAutoFit/>
            </a:bodyPr>
            <a:lstStyle/>
            <a:p>
              <a:r>
                <a:rPr lang="zh-CN" altLang="en-US" b="1" dirty="0">
                  <a:gradFill>
                    <a:gsLst>
                      <a:gs pos="0">
                        <a:srgbClr val="86EBF6"/>
                      </a:gs>
                      <a:gs pos="100000">
                        <a:schemeClr val="bg1"/>
                      </a:gs>
                    </a:gsLst>
                    <a:lin ang="5400000" scaled="1"/>
                  </a:gradFill>
                  <a:latin typeface="微软雅黑" panose="020B0503020204020204" pitchFamily="34" charset="-122"/>
                  <a:ea typeface="微软雅黑" panose="020B0503020204020204" pitchFamily="34" charset="-122"/>
                </a:rPr>
                <a:t>总体愿景</a:t>
              </a:r>
              <a:endParaRPr lang="en-US" altLang="zh-CN" b="1" dirty="0">
                <a:gradFill>
                  <a:gsLst>
                    <a:gs pos="0">
                      <a:srgbClr val="86EBF6"/>
                    </a:gs>
                    <a:gs pos="100000">
                      <a:schemeClr val="bg1"/>
                    </a:gs>
                  </a:gsLst>
                  <a:lin ang="5400000" scaled="1"/>
                </a:gradFill>
                <a:latin typeface="微软雅黑" panose="020B0503020204020204" pitchFamily="34" charset="-122"/>
                <a:ea typeface="微软雅黑" panose="020B0503020204020204" pitchFamily="34" charset="-122"/>
              </a:endParaRPr>
            </a:p>
          </p:txBody>
        </p:sp>
        <p:sp>
          <p:nvSpPr>
            <p:cNvPr id="21" name="文本框 20"/>
            <p:cNvSpPr txBox="1"/>
            <p:nvPr/>
          </p:nvSpPr>
          <p:spPr>
            <a:xfrm>
              <a:off x="5368695" y="1525728"/>
              <a:ext cx="6172200" cy="276999"/>
            </a:xfrm>
            <a:prstGeom prst="rect">
              <a:avLst/>
            </a:prstGeom>
            <a:noFill/>
          </p:spPr>
          <p:txBody>
            <a:bodyPr wrap="square">
              <a:spAutoFit/>
            </a:bodyPr>
            <a:lstStyle/>
            <a:p>
              <a:r>
                <a:rPr lang="zh-CN" altLang="en-US" sz="1200" dirty="0">
                  <a:solidFill>
                    <a:schemeClr val="bg1"/>
                  </a:solidFill>
                  <a:latin typeface="微软雅黑" panose="020B0503020204020204" pitchFamily="34" charset="-122"/>
                  <a:ea typeface="微软雅黑" panose="020B0503020204020204" pitchFamily="34" charset="-122"/>
                </a:rPr>
                <a:t>实现对水资源、水工程、水生态、水灾害</a:t>
              </a:r>
              <a:endParaRPr lang="en-US" altLang="zh-CN" sz="1200" dirty="0">
                <a:solidFill>
                  <a:schemeClr val="bg1"/>
                </a:solidFill>
                <a:latin typeface="微软雅黑" panose="020B0503020204020204" pitchFamily="34" charset="-122"/>
                <a:ea typeface="微软雅黑" panose="020B0503020204020204" pitchFamily="34" charset="-122"/>
              </a:endParaRPr>
            </a:p>
          </p:txBody>
        </p:sp>
        <p:sp>
          <p:nvSpPr>
            <p:cNvPr id="57" name="文本框 56"/>
            <p:cNvSpPr txBox="1"/>
            <p:nvPr/>
          </p:nvSpPr>
          <p:spPr>
            <a:xfrm>
              <a:off x="5432050" y="2352340"/>
              <a:ext cx="5865869" cy="345094"/>
            </a:xfrm>
            <a:prstGeom prst="rect">
              <a:avLst/>
            </a:prstGeom>
            <a:noFill/>
          </p:spPr>
          <p:txBody>
            <a:bodyPr wrap="square">
              <a:spAutoFit/>
            </a:bodyPr>
            <a:lstStyle/>
            <a:p>
              <a:pPr>
                <a:lnSpc>
                  <a:spcPct val="130000"/>
                </a:lnSpc>
              </a:pPr>
              <a:r>
                <a:rPr lang="zh-CN" altLang="en-US" sz="1400" b="1" dirty="0">
                  <a:solidFill>
                    <a:schemeClr val="bg1"/>
                  </a:solidFill>
                  <a:latin typeface="微软雅黑" panose="020B0503020204020204" pitchFamily="34" charset="-122"/>
                  <a:ea typeface="微软雅黑" panose="020B0503020204020204" pitchFamily="34" charset="-122"/>
                </a:rPr>
                <a:t>赋能水利高质量发展，为国家水网建设和水安全战略提供坚实支撑。</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135" name="组合 134"/>
            <p:cNvGrpSpPr/>
            <p:nvPr/>
          </p:nvGrpSpPr>
          <p:grpSpPr>
            <a:xfrm>
              <a:off x="5448748" y="1955556"/>
              <a:ext cx="3590713" cy="291951"/>
              <a:chOff x="5428632" y="2046639"/>
              <a:chExt cx="3917727" cy="264188"/>
            </a:xfrm>
          </p:grpSpPr>
          <p:sp>
            <p:nvSpPr>
              <p:cNvPr id="58" name="矩形: 圆角 57"/>
              <p:cNvSpPr/>
              <p:nvPr/>
            </p:nvSpPr>
            <p:spPr>
              <a:xfrm>
                <a:off x="5428632" y="2046639"/>
                <a:ext cx="885869" cy="252190"/>
              </a:xfrm>
              <a:prstGeom prst="roundRect">
                <a:avLst>
                  <a:gd name="adj" fmla="val 50000"/>
                </a:avLst>
              </a:prstGeom>
              <a:solidFill>
                <a:srgbClr val="D2E9FE">
                  <a:alpha val="0"/>
                </a:srgbClr>
              </a:solidFill>
              <a:ln w="9525">
                <a:solidFill>
                  <a:srgbClr val="86EBF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b="1" dirty="0">
                    <a:gradFill flip="none" rotWithShape="1">
                      <a:gsLst>
                        <a:gs pos="0">
                          <a:srgbClr val="86EBF6"/>
                        </a:gs>
                        <a:gs pos="100000">
                          <a:schemeClr val="bg1"/>
                        </a:gs>
                      </a:gsLst>
                      <a:lin ang="16200000" scaled="1"/>
                      <a:tileRect/>
                    </a:gradFill>
                    <a:latin typeface="微软雅黑" panose="020B0503020204020204" pitchFamily="34" charset="-122"/>
                    <a:ea typeface="微软雅黑" panose="020B0503020204020204" pitchFamily="34" charset="-122"/>
                  </a:rPr>
                  <a:t>可知</a:t>
                </a:r>
                <a:endParaRPr lang="zh-CN" altLang="en-US" sz="1400" b="1" dirty="0">
                  <a:gradFill flip="none" rotWithShape="1">
                    <a:gsLst>
                      <a:gs pos="0">
                        <a:srgbClr val="86EBF6"/>
                      </a:gs>
                      <a:gs pos="100000">
                        <a:schemeClr val="bg1"/>
                      </a:gs>
                    </a:gsLst>
                    <a:lin ang="16200000" scaled="1"/>
                    <a:tileRect/>
                  </a:gradFill>
                  <a:latin typeface="微软雅黑" panose="020B0503020204020204" pitchFamily="34" charset="-122"/>
                  <a:ea typeface="微软雅黑" panose="020B0503020204020204" pitchFamily="34" charset="-122"/>
                </a:endParaRPr>
              </a:p>
            </p:txBody>
          </p:sp>
          <p:sp>
            <p:nvSpPr>
              <p:cNvPr id="62" name="矩形: 圆角 61"/>
              <p:cNvSpPr/>
              <p:nvPr/>
            </p:nvSpPr>
            <p:spPr>
              <a:xfrm>
                <a:off x="6438261" y="2053750"/>
                <a:ext cx="885869" cy="253519"/>
              </a:xfrm>
              <a:prstGeom prst="roundRect">
                <a:avLst>
                  <a:gd name="adj" fmla="val 50000"/>
                </a:avLst>
              </a:prstGeom>
              <a:solidFill>
                <a:srgbClr val="D2E9FE">
                  <a:alpha val="0"/>
                </a:srgbClr>
              </a:solidFill>
              <a:ln w="9525">
                <a:solidFill>
                  <a:srgbClr val="86EBF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b="1" dirty="0">
                    <a:gradFill flip="none" rotWithShape="1">
                      <a:gsLst>
                        <a:gs pos="0">
                          <a:srgbClr val="86EBF6"/>
                        </a:gs>
                        <a:gs pos="100000">
                          <a:schemeClr val="bg1"/>
                        </a:gs>
                      </a:gsLst>
                      <a:lin ang="16200000" scaled="1"/>
                      <a:tileRect/>
                    </a:gradFill>
                    <a:latin typeface="微软雅黑" panose="020B0503020204020204" pitchFamily="34" charset="-122"/>
                    <a:ea typeface="微软雅黑" panose="020B0503020204020204" pitchFamily="34" charset="-122"/>
                  </a:rPr>
                  <a:t>可视</a:t>
                </a:r>
                <a:endParaRPr lang="zh-CN" altLang="en-US" sz="1400" b="1" dirty="0">
                  <a:gradFill flip="none" rotWithShape="1">
                    <a:gsLst>
                      <a:gs pos="0">
                        <a:srgbClr val="86EBF6"/>
                      </a:gs>
                      <a:gs pos="100000">
                        <a:schemeClr val="bg1"/>
                      </a:gs>
                    </a:gsLst>
                    <a:lin ang="16200000" scaled="1"/>
                    <a:tileRect/>
                  </a:gradFill>
                  <a:latin typeface="微软雅黑" panose="020B0503020204020204" pitchFamily="34" charset="-122"/>
                  <a:ea typeface="微软雅黑" panose="020B0503020204020204" pitchFamily="34" charset="-122"/>
                </a:endParaRPr>
              </a:p>
            </p:txBody>
          </p:sp>
          <p:sp>
            <p:nvSpPr>
              <p:cNvPr id="63" name="矩形: 圆角 62"/>
              <p:cNvSpPr/>
              <p:nvPr/>
            </p:nvSpPr>
            <p:spPr>
              <a:xfrm>
                <a:off x="7450861" y="2050328"/>
                <a:ext cx="885869" cy="260499"/>
              </a:xfrm>
              <a:prstGeom prst="roundRect">
                <a:avLst>
                  <a:gd name="adj" fmla="val 50000"/>
                </a:avLst>
              </a:prstGeom>
              <a:solidFill>
                <a:srgbClr val="D2E9FE">
                  <a:alpha val="0"/>
                </a:srgbClr>
              </a:solidFill>
              <a:ln w="9525">
                <a:solidFill>
                  <a:srgbClr val="86EBF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b="1" dirty="0">
                    <a:gradFill flip="none" rotWithShape="1">
                      <a:gsLst>
                        <a:gs pos="0">
                          <a:srgbClr val="86EBF6"/>
                        </a:gs>
                        <a:gs pos="100000">
                          <a:schemeClr val="bg1"/>
                        </a:gs>
                      </a:gsLst>
                      <a:lin ang="16200000" scaled="1"/>
                      <a:tileRect/>
                    </a:gradFill>
                    <a:latin typeface="微软雅黑" panose="020B0503020204020204" pitchFamily="34" charset="-122"/>
                    <a:ea typeface="微软雅黑" panose="020B0503020204020204" pitchFamily="34" charset="-122"/>
                  </a:rPr>
                  <a:t>可预测</a:t>
                </a:r>
                <a:endParaRPr lang="zh-CN" altLang="en-US" sz="1400" b="1" dirty="0">
                  <a:gradFill flip="none" rotWithShape="1">
                    <a:gsLst>
                      <a:gs pos="0">
                        <a:srgbClr val="86EBF6"/>
                      </a:gs>
                      <a:gs pos="100000">
                        <a:schemeClr val="bg1"/>
                      </a:gs>
                    </a:gsLst>
                    <a:lin ang="16200000" scaled="1"/>
                    <a:tileRect/>
                  </a:gradFill>
                  <a:latin typeface="微软雅黑" panose="020B0503020204020204" pitchFamily="34" charset="-122"/>
                  <a:ea typeface="微软雅黑" panose="020B0503020204020204" pitchFamily="34" charset="-122"/>
                </a:endParaRPr>
              </a:p>
            </p:txBody>
          </p:sp>
          <p:sp>
            <p:nvSpPr>
              <p:cNvPr id="64" name="矩形: 圆角 63"/>
              <p:cNvSpPr/>
              <p:nvPr/>
            </p:nvSpPr>
            <p:spPr>
              <a:xfrm>
                <a:off x="8460490" y="2050328"/>
                <a:ext cx="885869" cy="260499"/>
              </a:xfrm>
              <a:prstGeom prst="roundRect">
                <a:avLst>
                  <a:gd name="adj" fmla="val 50000"/>
                </a:avLst>
              </a:prstGeom>
              <a:solidFill>
                <a:srgbClr val="D2E9FE">
                  <a:alpha val="0"/>
                </a:srgbClr>
              </a:solidFill>
              <a:ln w="9525">
                <a:solidFill>
                  <a:srgbClr val="86EBF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400" b="1" dirty="0">
                    <a:gradFill flip="none" rotWithShape="1">
                      <a:gsLst>
                        <a:gs pos="0">
                          <a:srgbClr val="86EBF6"/>
                        </a:gs>
                        <a:gs pos="100000">
                          <a:schemeClr val="bg1"/>
                        </a:gs>
                      </a:gsLst>
                      <a:lin ang="16200000" scaled="1"/>
                      <a:tileRect/>
                    </a:gradFill>
                    <a:latin typeface="微软雅黑" panose="020B0503020204020204" pitchFamily="34" charset="-122"/>
                    <a:ea typeface="微软雅黑" panose="020B0503020204020204" pitchFamily="34" charset="-122"/>
                  </a:rPr>
                  <a:t>可模拟</a:t>
                </a:r>
                <a:endParaRPr lang="zh-CN" altLang="en-US" sz="1400" b="1" dirty="0">
                  <a:gradFill flip="none" rotWithShape="1">
                    <a:gsLst>
                      <a:gs pos="0">
                        <a:srgbClr val="86EBF6"/>
                      </a:gs>
                      <a:gs pos="100000">
                        <a:schemeClr val="bg1"/>
                      </a:gs>
                    </a:gsLst>
                    <a:lin ang="16200000" scaled="1"/>
                    <a:tileRect/>
                  </a:gra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383159" y="1660491"/>
              <a:ext cx="4590821" cy="866844"/>
              <a:chOff x="407762" y="1800963"/>
              <a:chExt cx="4590821" cy="866844"/>
            </a:xfrm>
          </p:grpSpPr>
          <p:grpSp>
            <p:nvGrpSpPr>
              <p:cNvPr id="31" name="组合 30"/>
              <p:cNvGrpSpPr/>
              <p:nvPr/>
            </p:nvGrpSpPr>
            <p:grpSpPr>
              <a:xfrm>
                <a:off x="407762" y="1800963"/>
                <a:ext cx="1027989" cy="830371"/>
                <a:chOff x="632401" y="1854931"/>
                <a:chExt cx="1027989" cy="830371"/>
              </a:xfrm>
            </p:grpSpPr>
            <p:sp>
              <p:nvSpPr>
                <p:cNvPr id="16" name="矩形: 圆角 15"/>
                <p:cNvSpPr/>
                <p:nvPr/>
              </p:nvSpPr>
              <p:spPr>
                <a:xfrm>
                  <a:off x="632401" y="2044005"/>
                  <a:ext cx="1016744" cy="641297"/>
                </a:xfrm>
                <a:prstGeom prst="roundRect">
                  <a:avLst/>
                </a:prstGeom>
                <a:solidFill>
                  <a:schemeClr val="bg1"/>
                </a:solidFill>
                <a:ln w="9525">
                  <a:solidFill>
                    <a:srgbClr val="86EBF6"/>
                  </a:solidFill>
                </a:ln>
                <a:effectLst>
                  <a:outerShdw blurRad="266700" sx="102000" sy="102000" algn="ctr" rotWithShape="0">
                    <a:srgbClr val="10BDCD">
                      <a:alpha val="34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643646" y="2336392"/>
                  <a:ext cx="1016744" cy="307777"/>
                </a:xfrm>
                <a:prstGeom prst="rect">
                  <a:avLst/>
                </a:prstGeom>
                <a:noFill/>
              </p:spPr>
              <p:txBody>
                <a:bodyPr wrap="square" rtlCol="0">
                  <a:spAutoFit/>
                </a:bodyPr>
                <a:lstStyle/>
                <a:p>
                  <a:pPr algn="ctr"/>
                  <a:r>
                    <a:rPr lang="zh-CN" altLang="en-US" sz="1400" b="1" dirty="0">
                      <a:gradFill flip="none" rotWithShape="1">
                        <a:gsLst>
                          <a:gs pos="0">
                            <a:srgbClr val="10BDCD">
                              <a:lumMod val="100000"/>
                            </a:srgbClr>
                          </a:gs>
                          <a:gs pos="100000">
                            <a:srgbClr val="0D7CDD">
                              <a:lumMod val="100000"/>
                            </a:srgbClr>
                          </a:gs>
                        </a:gsLst>
                        <a:lin ang="0" scaled="1"/>
                        <a:tileRect/>
                      </a:gradFill>
                      <a:latin typeface="微软雅黑" panose="020B0503020204020204" pitchFamily="34" charset="-122"/>
                      <a:ea typeface="微软雅黑" panose="020B0503020204020204" pitchFamily="34" charset="-122"/>
                    </a:rPr>
                    <a:t>感知互连</a:t>
                  </a:r>
                  <a:endParaRPr lang="zh-CN" altLang="en-US" sz="1400" b="1" dirty="0">
                    <a:gradFill flip="none" rotWithShape="1">
                      <a:gsLst>
                        <a:gs pos="0">
                          <a:srgbClr val="10BDCD">
                            <a:lumMod val="100000"/>
                          </a:srgbClr>
                        </a:gs>
                        <a:gs pos="100000">
                          <a:srgbClr val="0D7CDD">
                            <a:lumMod val="100000"/>
                          </a:srgbClr>
                        </a:gs>
                      </a:gsLst>
                      <a:lin ang="0" scaled="1"/>
                      <a:tileRect/>
                    </a:gradFill>
                    <a:latin typeface="微软雅黑" panose="020B0503020204020204" pitchFamily="34" charset="-122"/>
                    <a:ea typeface="微软雅黑" panose="020B0503020204020204" pitchFamily="34" charset="-122"/>
                  </a:endParaRPr>
                </a:p>
              </p:txBody>
            </p:sp>
            <p:sp>
              <p:nvSpPr>
                <p:cNvPr id="23" name="椭圆 22"/>
                <p:cNvSpPr/>
                <p:nvPr/>
              </p:nvSpPr>
              <p:spPr>
                <a:xfrm>
                  <a:off x="903155" y="1854931"/>
                  <a:ext cx="481461" cy="481461"/>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929585" y="1882012"/>
                  <a:ext cx="422376" cy="422376"/>
                </a:xfrm>
                <a:prstGeom prst="ellipse">
                  <a:avLst/>
                </a:prstGeom>
                <a:solidFill>
                  <a:schemeClr val="bg1"/>
                </a:solidFill>
                <a:ln w="6350">
                  <a:solidFill>
                    <a:srgbClr val="86EBF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9" name="组合 28"/>
                <p:cNvGrpSpPr/>
                <p:nvPr/>
              </p:nvGrpSpPr>
              <p:grpSpPr>
                <a:xfrm>
                  <a:off x="1002486" y="1943904"/>
                  <a:ext cx="298055" cy="289175"/>
                  <a:chOff x="5111943" y="2478191"/>
                  <a:chExt cx="1954953" cy="1896704"/>
                </a:xfrm>
              </p:grpSpPr>
              <p:sp>
                <p:nvSpPr>
                  <p:cNvPr id="27" name="任意多边形: 形状 26"/>
                  <p:cNvSpPr/>
                  <p:nvPr/>
                </p:nvSpPr>
                <p:spPr>
                  <a:xfrm>
                    <a:off x="5111943" y="2478191"/>
                    <a:ext cx="1954953" cy="1896704"/>
                  </a:xfrm>
                  <a:custGeom>
                    <a:avLst/>
                    <a:gdLst>
                      <a:gd name="connsiteX0" fmla="*/ 752002 w 1954953"/>
                      <a:gd name="connsiteY0" fmla="*/ 220685 h 1896704"/>
                      <a:gd name="connsiteX1" fmla="*/ 728847 w 1954953"/>
                      <a:gd name="connsiteY1" fmla="*/ 28915 h 1896704"/>
                      <a:gd name="connsiteX2" fmla="*/ 536745 w 1954953"/>
                      <a:gd name="connsiteY2" fmla="*/ 52030 h 1896704"/>
                      <a:gd name="connsiteX3" fmla="*/ 559961 w 1954953"/>
                      <a:gd name="connsiteY3" fmla="*/ 243798 h 1896704"/>
                      <a:gd name="connsiteX4" fmla="*/ 752066 w 1954953"/>
                      <a:gd name="connsiteY4" fmla="*/ 220685 h 1896704"/>
                      <a:gd name="connsiteX5" fmla="*/ 475932 w 1954953"/>
                      <a:gd name="connsiteY5" fmla="*/ 1531199 h 1896704"/>
                      <a:gd name="connsiteX6" fmla="*/ 283830 w 1954953"/>
                      <a:gd name="connsiteY6" fmla="*/ 1554312 h 1896704"/>
                      <a:gd name="connsiteX7" fmla="*/ 306983 w 1954953"/>
                      <a:gd name="connsiteY7" fmla="*/ 1746083 h 1896704"/>
                      <a:gd name="connsiteX8" fmla="*/ 499087 w 1954953"/>
                      <a:gd name="connsiteY8" fmla="*/ 1722968 h 1896704"/>
                      <a:gd name="connsiteX9" fmla="*/ 475869 w 1954953"/>
                      <a:gd name="connsiteY9" fmla="*/ 1531199 h 1896704"/>
                      <a:gd name="connsiteX10" fmla="*/ 1902711 w 1954953"/>
                      <a:gd name="connsiteY10" fmla="*/ 986814 h 1896704"/>
                      <a:gd name="connsiteX11" fmla="*/ 1710674 w 1954953"/>
                      <a:gd name="connsiteY11" fmla="*/ 1009927 h 1896704"/>
                      <a:gd name="connsiteX12" fmla="*/ 1733829 w 1954953"/>
                      <a:gd name="connsiteY12" fmla="*/ 1201697 h 1896704"/>
                      <a:gd name="connsiteX13" fmla="*/ 1925932 w 1954953"/>
                      <a:gd name="connsiteY13" fmla="*/ 1178519 h 1896704"/>
                      <a:gd name="connsiteX14" fmla="*/ 1902786 w 1954953"/>
                      <a:gd name="connsiteY14" fmla="*/ 986748 h 1896704"/>
                      <a:gd name="connsiteX15" fmla="*/ 121750 w 1954953"/>
                      <a:gd name="connsiteY15" fmla="*/ 1419946 h 1896704"/>
                      <a:gd name="connsiteX16" fmla="*/ 0 w 1954953"/>
                      <a:gd name="connsiteY16" fmla="*/ 955889 h 1896704"/>
                      <a:gd name="connsiteX17" fmla="*/ 333573 w 1954953"/>
                      <a:gd name="connsiteY17" fmla="*/ 237704 h 1896704"/>
                      <a:gd name="connsiteX18" fmla="*/ 392731 w 1954953"/>
                      <a:gd name="connsiteY18" fmla="*/ 307934 h 1896704"/>
                      <a:gd name="connsiteX19" fmla="*/ 91726 w 1954953"/>
                      <a:gd name="connsiteY19" fmla="*/ 955889 h 1896704"/>
                      <a:gd name="connsiteX20" fmla="*/ 202408 w 1954953"/>
                      <a:gd name="connsiteY20" fmla="*/ 1374481 h 1896704"/>
                      <a:gd name="connsiteX21" fmla="*/ 121750 w 1954953"/>
                      <a:gd name="connsiteY21" fmla="*/ 1419883 h 1896704"/>
                      <a:gd name="connsiteX22" fmla="*/ 941497 w 1954953"/>
                      <a:gd name="connsiteY22" fmla="*/ 1896704 h 1896704"/>
                      <a:gd name="connsiteX23" fmla="*/ 683430 w 1954953"/>
                      <a:gd name="connsiteY23" fmla="*/ 1860762 h 1896704"/>
                      <a:gd name="connsiteX24" fmla="*/ 708238 w 1954953"/>
                      <a:gd name="connsiteY24" fmla="*/ 1772563 h 1896704"/>
                      <a:gd name="connsiteX25" fmla="*/ 941497 w 1954953"/>
                      <a:gd name="connsiteY25" fmla="*/ 1805138 h 1896704"/>
                      <a:gd name="connsiteX26" fmla="*/ 1700368 w 1954953"/>
                      <a:gd name="connsiteY26" fmla="*/ 1339428 h 1896704"/>
                      <a:gd name="connsiteX27" fmla="*/ 1782683 w 1954953"/>
                      <a:gd name="connsiteY27" fmla="*/ 1381338 h 1896704"/>
                      <a:gd name="connsiteX28" fmla="*/ 1441412 w 1954953"/>
                      <a:gd name="connsiteY28" fmla="*/ 1753766 h 1896704"/>
                      <a:gd name="connsiteX29" fmla="*/ 941497 w 1954953"/>
                      <a:gd name="connsiteY29" fmla="*/ 1896704 h 1896704"/>
                      <a:gd name="connsiteX30" fmla="*/ 1781792 w 1954953"/>
                      <a:gd name="connsiteY30" fmla="*/ 828444 h 1896704"/>
                      <a:gd name="connsiteX31" fmla="*/ 957779 w 1954953"/>
                      <a:gd name="connsiteY31" fmla="*/ 107719 h 1896704"/>
                      <a:gd name="connsiteX32" fmla="*/ 959498 w 1954953"/>
                      <a:gd name="connsiteY32" fmla="*/ 16088 h 1896704"/>
                      <a:gd name="connsiteX33" fmla="*/ 1564880 w 1954953"/>
                      <a:gd name="connsiteY33" fmla="*/ 251484 h 1896704"/>
                      <a:gd name="connsiteX34" fmla="*/ 1872763 w 1954953"/>
                      <a:gd name="connsiteY34" fmla="*/ 814727 h 1896704"/>
                      <a:gd name="connsiteX35" fmla="*/ 1781792 w 1954953"/>
                      <a:gd name="connsiteY35" fmla="*/ 828444 h 1896704"/>
                      <a:gd name="connsiteX36" fmla="*/ 892645 w 1954953"/>
                      <a:gd name="connsiteY36" fmla="*/ 1462745 h 1896704"/>
                      <a:gd name="connsiteX37" fmla="*/ 693670 w 1954953"/>
                      <a:gd name="connsiteY37" fmla="*/ 696617 h 1896704"/>
                      <a:gd name="connsiteX38" fmla="*/ 559961 w 1954953"/>
                      <a:gd name="connsiteY38" fmla="*/ 994434 h 1896704"/>
                      <a:gd name="connsiteX39" fmla="*/ 353228 w 1954953"/>
                      <a:gd name="connsiteY39" fmla="*/ 1004783 h 1896704"/>
                      <a:gd name="connsiteX40" fmla="*/ 348966 w 1954953"/>
                      <a:gd name="connsiteY40" fmla="*/ 912327 h 1896704"/>
                      <a:gd name="connsiteX41" fmla="*/ 499087 w 1954953"/>
                      <a:gd name="connsiteY41" fmla="*/ 905470 h 1896704"/>
                      <a:gd name="connsiteX42" fmla="*/ 717716 w 1954953"/>
                      <a:gd name="connsiteY42" fmla="*/ 420962 h 1896704"/>
                      <a:gd name="connsiteX43" fmla="*/ 909820 w 1954953"/>
                      <a:gd name="connsiteY43" fmla="*/ 1161372 h 1896704"/>
                      <a:gd name="connsiteX44" fmla="*/ 1109556 w 1954953"/>
                      <a:gd name="connsiteY44" fmla="*/ 641815 h 1896704"/>
                      <a:gd name="connsiteX45" fmla="*/ 1248482 w 1954953"/>
                      <a:gd name="connsiteY45" fmla="*/ 1024467 h 1896704"/>
                      <a:gd name="connsiteX46" fmla="*/ 1297398 w 1954953"/>
                      <a:gd name="connsiteY46" fmla="*/ 917469 h 1896704"/>
                      <a:gd name="connsiteX47" fmla="*/ 1500570 w 1954953"/>
                      <a:gd name="connsiteY47" fmla="*/ 917469 h 1896704"/>
                      <a:gd name="connsiteX48" fmla="*/ 1500570 w 1954953"/>
                      <a:gd name="connsiteY48" fmla="*/ 1003067 h 1896704"/>
                      <a:gd name="connsiteX49" fmla="*/ 1356555 w 1954953"/>
                      <a:gd name="connsiteY49" fmla="*/ 1003067 h 1896704"/>
                      <a:gd name="connsiteX50" fmla="*/ 1239069 w 1954953"/>
                      <a:gd name="connsiteY50" fmla="*/ 1266720 h 1896704"/>
                      <a:gd name="connsiteX51" fmla="*/ 1107015 w 1954953"/>
                      <a:gd name="connsiteY51" fmla="*/ 903754 h 1896704"/>
                      <a:gd name="connsiteX52" fmla="*/ 892647 w 1954953"/>
                      <a:gd name="connsiteY52" fmla="*/ 1462745 h 18967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1954953" h="1896704">
                        <a:moveTo>
                          <a:pt x="752002" y="220685"/>
                        </a:moveTo>
                        <a:cubicBezTo>
                          <a:pt x="798327" y="161255"/>
                          <a:pt x="787990" y="75655"/>
                          <a:pt x="728847" y="28915"/>
                        </a:cubicBezTo>
                        <a:cubicBezTo>
                          <a:pt x="669313" y="-17328"/>
                          <a:pt x="583566" y="-7010"/>
                          <a:pt x="536745" y="52030"/>
                        </a:cubicBezTo>
                        <a:cubicBezTo>
                          <a:pt x="490436" y="111476"/>
                          <a:pt x="500800" y="197076"/>
                          <a:pt x="559961" y="243798"/>
                        </a:cubicBezTo>
                        <a:cubicBezTo>
                          <a:pt x="619496" y="290043"/>
                          <a:pt x="705243" y="279726"/>
                          <a:pt x="752066" y="220685"/>
                        </a:cubicBezTo>
                        <a:close/>
                        <a:moveTo>
                          <a:pt x="475932" y="1531199"/>
                        </a:moveTo>
                        <a:cubicBezTo>
                          <a:pt x="416398" y="1484956"/>
                          <a:pt x="330653" y="1495274"/>
                          <a:pt x="283830" y="1554312"/>
                        </a:cubicBezTo>
                        <a:cubicBezTo>
                          <a:pt x="237505" y="1613743"/>
                          <a:pt x="247840" y="1699341"/>
                          <a:pt x="306983" y="1746083"/>
                        </a:cubicBezTo>
                        <a:cubicBezTo>
                          <a:pt x="366517" y="1792327"/>
                          <a:pt x="452267" y="1782008"/>
                          <a:pt x="499087" y="1722968"/>
                        </a:cubicBezTo>
                        <a:cubicBezTo>
                          <a:pt x="546160" y="1663913"/>
                          <a:pt x="535981" y="1577427"/>
                          <a:pt x="475869" y="1531199"/>
                        </a:cubicBezTo>
                        <a:close/>
                        <a:moveTo>
                          <a:pt x="1902711" y="986814"/>
                        </a:moveTo>
                        <a:cubicBezTo>
                          <a:pt x="1843192" y="940612"/>
                          <a:pt x="1757491" y="950927"/>
                          <a:pt x="1710674" y="1009927"/>
                        </a:cubicBezTo>
                        <a:cubicBezTo>
                          <a:pt x="1664351" y="1069357"/>
                          <a:pt x="1674686" y="1154958"/>
                          <a:pt x="1733829" y="1201697"/>
                        </a:cubicBezTo>
                        <a:cubicBezTo>
                          <a:pt x="1793380" y="1247927"/>
                          <a:pt x="1879137" y="1237580"/>
                          <a:pt x="1925932" y="1178519"/>
                        </a:cubicBezTo>
                        <a:cubicBezTo>
                          <a:pt x="1972335" y="1119109"/>
                          <a:pt x="1961992" y="1033453"/>
                          <a:pt x="1902786" y="986748"/>
                        </a:cubicBezTo>
                        <a:close/>
                        <a:moveTo>
                          <a:pt x="121750" y="1419946"/>
                        </a:moveTo>
                        <a:cubicBezTo>
                          <a:pt x="41885" y="1278279"/>
                          <a:pt x="-48" y="1118450"/>
                          <a:pt x="0" y="955889"/>
                        </a:cubicBezTo>
                        <a:cubicBezTo>
                          <a:pt x="0" y="678585"/>
                          <a:pt x="121748" y="417472"/>
                          <a:pt x="333573" y="237704"/>
                        </a:cubicBezTo>
                        <a:lnTo>
                          <a:pt x="392731" y="307934"/>
                        </a:lnTo>
                        <a:cubicBezTo>
                          <a:pt x="201748" y="469163"/>
                          <a:pt x="91631" y="706204"/>
                          <a:pt x="91726" y="955889"/>
                        </a:cubicBezTo>
                        <a:cubicBezTo>
                          <a:pt x="91726" y="1102256"/>
                          <a:pt x="129447" y="1246973"/>
                          <a:pt x="202408" y="1374481"/>
                        </a:cubicBezTo>
                        <a:lnTo>
                          <a:pt x="121750" y="1419883"/>
                        </a:lnTo>
                        <a:close/>
                        <a:moveTo>
                          <a:pt x="941497" y="1896704"/>
                        </a:moveTo>
                        <a:cubicBezTo>
                          <a:pt x="854034" y="1896704"/>
                          <a:pt x="766570" y="1884705"/>
                          <a:pt x="683430" y="1860762"/>
                        </a:cubicBezTo>
                        <a:lnTo>
                          <a:pt x="708238" y="1772563"/>
                        </a:lnTo>
                        <a:cubicBezTo>
                          <a:pt x="783745" y="1793961"/>
                          <a:pt x="862621" y="1805138"/>
                          <a:pt x="941497" y="1805138"/>
                        </a:cubicBezTo>
                        <a:cubicBezTo>
                          <a:pt x="1262470" y="1806176"/>
                          <a:pt x="1556390" y="1625802"/>
                          <a:pt x="1700368" y="1339428"/>
                        </a:cubicBezTo>
                        <a:lnTo>
                          <a:pt x="1782683" y="1381338"/>
                        </a:lnTo>
                        <a:cubicBezTo>
                          <a:pt x="1705111" y="1534250"/>
                          <a:pt x="1587090" y="1663046"/>
                          <a:pt x="1441412" y="1753766"/>
                        </a:cubicBezTo>
                        <a:cubicBezTo>
                          <a:pt x="1291522" y="1847321"/>
                          <a:pt x="1118273" y="1896853"/>
                          <a:pt x="941497" y="1896704"/>
                        </a:cubicBezTo>
                        <a:close/>
                        <a:moveTo>
                          <a:pt x="1781792" y="828444"/>
                        </a:moveTo>
                        <a:cubicBezTo>
                          <a:pt x="1720672" y="419349"/>
                          <a:pt x="1372062" y="114438"/>
                          <a:pt x="957779" y="107719"/>
                        </a:cubicBezTo>
                        <a:lnTo>
                          <a:pt x="959498" y="16088"/>
                        </a:lnTo>
                        <a:cubicBezTo>
                          <a:pt x="1182906" y="20218"/>
                          <a:pt x="1397534" y="103673"/>
                          <a:pt x="1564880" y="251484"/>
                        </a:cubicBezTo>
                        <a:cubicBezTo>
                          <a:pt x="1730395" y="397850"/>
                          <a:pt x="1840186" y="598194"/>
                          <a:pt x="1872763" y="814727"/>
                        </a:cubicBezTo>
                        <a:lnTo>
                          <a:pt x="1781792" y="828444"/>
                        </a:lnTo>
                        <a:close/>
                        <a:moveTo>
                          <a:pt x="892645" y="1462745"/>
                        </a:moveTo>
                        <a:lnTo>
                          <a:pt x="693670" y="696617"/>
                        </a:lnTo>
                        <a:lnTo>
                          <a:pt x="559961" y="994434"/>
                        </a:lnTo>
                        <a:lnTo>
                          <a:pt x="353228" y="1004783"/>
                        </a:lnTo>
                        <a:lnTo>
                          <a:pt x="348966" y="912327"/>
                        </a:lnTo>
                        <a:lnTo>
                          <a:pt x="499087" y="905470"/>
                        </a:lnTo>
                        <a:lnTo>
                          <a:pt x="717716" y="420962"/>
                        </a:lnTo>
                        <a:lnTo>
                          <a:pt x="909820" y="1161372"/>
                        </a:lnTo>
                        <a:lnTo>
                          <a:pt x="1109556" y="641815"/>
                        </a:lnTo>
                        <a:lnTo>
                          <a:pt x="1248482" y="1024467"/>
                        </a:lnTo>
                        <a:lnTo>
                          <a:pt x="1297398" y="917469"/>
                        </a:lnTo>
                        <a:lnTo>
                          <a:pt x="1500570" y="917469"/>
                        </a:lnTo>
                        <a:lnTo>
                          <a:pt x="1500570" y="1003067"/>
                        </a:lnTo>
                        <a:lnTo>
                          <a:pt x="1356555" y="1003067"/>
                        </a:lnTo>
                        <a:lnTo>
                          <a:pt x="1239069" y="1266720"/>
                        </a:lnTo>
                        <a:lnTo>
                          <a:pt x="1107015" y="903754"/>
                        </a:lnTo>
                        <a:lnTo>
                          <a:pt x="892647" y="1462745"/>
                        </a:lnTo>
                        <a:close/>
                      </a:path>
                    </a:pathLst>
                  </a:custGeom>
                  <a:noFill/>
                  <a:ln w="1864"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28" name="任意多边形: 形状 27"/>
                  <p:cNvSpPr/>
                  <p:nvPr/>
                </p:nvSpPr>
                <p:spPr>
                  <a:xfrm>
                    <a:off x="5418033" y="3390931"/>
                    <a:ext cx="1241679" cy="93285"/>
                  </a:xfrm>
                  <a:custGeom>
                    <a:avLst/>
                    <a:gdLst>
                      <a:gd name="connsiteX0" fmla="*/ 2 w 1241679"/>
                      <a:gd name="connsiteY0" fmla="*/ 45815 h 93285"/>
                      <a:gd name="connsiteX1" fmla="*/ 45895 w 1241679"/>
                      <a:gd name="connsiteY1" fmla="*/ 92458 h 93285"/>
                      <a:gd name="connsiteX2" fmla="*/ 92618 w 1241679"/>
                      <a:gd name="connsiteY2" fmla="*/ 46645 h 93285"/>
                      <a:gd name="connsiteX3" fmla="*/ 92618 w 1241679"/>
                      <a:gd name="connsiteY3" fmla="*/ 45815 h 93285"/>
                      <a:gd name="connsiteX4" fmla="*/ 45895 w 1241679"/>
                      <a:gd name="connsiteY4" fmla="*/ 2 h 93285"/>
                      <a:gd name="connsiteX5" fmla="*/ 2 w 1241679"/>
                      <a:gd name="connsiteY5" fmla="*/ 45815 h 93285"/>
                      <a:gd name="connsiteX6" fmla="*/ 1149062 w 1241679"/>
                      <a:gd name="connsiteY6" fmla="*/ 46641 h 93285"/>
                      <a:gd name="connsiteX7" fmla="*/ 1194954 w 1241679"/>
                      <a:gd name="connsiteY7" fmla="*/ 93284 h 93285"/>
                      <a:gd name="connsiteX8" fmla="*/ 1241678 w 1241679"/>
                      <a:gd name="connsiteY8" fmla="*/ 47471 h 93285"/>
                      <a:gd name="connsiteX9" fmla="*/ 1241678 w 1241679"/>
                      <a:gd name="connsiteY9" fmla="*/ 46641 h 93285"/>
                      <a:gd name="connsiteX10" fmla="*/ 1194954 w 1241679"/>
                      <a:gd name="connsiteY10" fmla="*/ 828 h 93285"/>
                      <a:gd name="connsiteX11" fmla="*/ 1149062 w 1241679"/>
                      <a:gd name="connsiteY11" fmla="*/ 46641 h 93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41679" h="93285">
                        <a:moveTo>
                          <a:pt x="2" y="45815"/>
                        </a:moveTo>
                        <a:cubicBezTo>
                          <a:pt x="-227" y="71346"/>
                          <a:pt x="20319" y="92229"/>
                          <a:pt x="45895" y="92458"/>
                        </a:cubicBezTo>
                        <a:cubicBezTo>
                          <a:pt x="71470" y="92687"/>
                          <a:pt x="92389" y="72176"/>
                          <a:pt x="92618" y="46645"/>
                        </a:cubicBezTo>
                        <a:cubicBezTo>
                          <a:pt x="92620" y="46367"/>
                          <a:pt x="92620" y="46092"/>
                          <a:pt x="92618" y="45815"/>
                        </a:cubicBezTo>
                        <a:cubicBezTo>
                          <a:pt x="92389" y="20283"/>
                          <a:pt x="71470" y="-227"/>
                          <a:pt x="45895" y="2"/>
                        </a:cubicBezTo>
                        <a:cubicBezTo>
                          <a:pt x="20643" y="229"/>
                          <a:pt x="229" y="20607"/>
                          <a:pt x="2" y="45815"/>
                        </a:cubicBezTo>
                        <a:close/>
                        <a:moveTo>
                          <a:pt x="1149062" y="46641"/>
                        </a:moveTo>
                        <a:cubicBezTo>
                          <a:pt x="1148832" y="72172"/>
                          <a:pt x="1169379" y="93055"/>
                          <a:pt x="1194954" y="93284"/>
                        </a:cubicBezTo>
                        <a:cubicBezTo>
                          <a:pt x="1220530" y="93512"/>
                          <a:pt x="1241449" y="73002"/>
                          <a:pt x="1241678" y="47471"/>
                        </a:cubicBezTo>
                        <a:cubicBezTo>
                          <a:pt x="1241680" y="47194"/>
                          <a:pt x="1241680" y="46918"/>
                          <a:pt x="1241678" y="46641"/>
                        </a:cubicBezTo>
                        <a:cubicBezTo>
                          <a:pt x="1241449" y="21109"/>
                          <a:pt x="1220530" y="599"/>
                          <a:pt x="1194954" y="828"/>
                        </a:cubicBezTo>
                        <a:cubicBezTo>
                          <a:pt x="1169703" y="1055"/>
                          <a:pt x="1149287" y="21433"/>
                          <a:pt x="1149062" y="46641"/>
                        </a:cubicBezTo>
                        <a:close/>
                      </a:path>
                    </a:pathLst>
                  </a:custGeom>
                  <a:noFill/>
                  <a:ln w="1864" cap="flat">
                    <a:gradFill>
                      <a:gsLst>
                        <a:gs pos="0">
                          <a:srgbClr val="10BDCD"/>
                        </a:gs>
                        <a:gs pos="100000">
                          <a:srgbClr val="0D7CDD"/>
                        </a:gs>
                      </a:gsLst>
                      <a:lin ang="5400000" scaled="1"/>
                    </a:gradFill>
                    <a:prstDash val="solid"/>
                    <a:miter/>
                  </a:ln>
                </p:spPr>
                <p:txBody>
                  <a:bodyPr rtlCol="0" anchor="ctr"/>
                  <a:lstStyle/>
                  <a:p>
                    <a:endParaRPr lang="zh-CN" altLang="en-US"/>
                  </a:p>
                </p:txBody>
              </p:sp>
            </p:grpSp>
          </p:grpSp>
          <p:grpSp>
            <p:nvGrpSpPr>
              <p:cNvPr id="32" name="组合 31"/>
              <p:cNvGrpSpPr/>
              <p:nvPr/>
            </p:nvGrpSpPr>
            <p:grpSpPr>
              <a:xfrm>
                <a:off x="1562482" y="1828044"/>
                <a:ext cx="1027989" cy="820601"/>
                <a:chOff x="632401" y="1854931"/>
                <a:chExt cx="1027989" cy="820601"/>
              </a:xfrm>
            </p:grpSpPr>
            <p:sp>
              <p:nvSpPr>
                <p:cNvPr id="33" name="矩形: 圆角 32"/>
                <p:cNvSpPr/>
                <p:nvPr/>
              </p:nvSpPr>
              <p:spPr>
                <a:xfrm>
                  <a:off x="632401" y="2044006"/>
                  <a:ext cx="1016744" cy="631526"/>
                </a:xfrm>
                <a:prstGeom prst="roundRect">
                  <a:avLst/>
                </a:prstGeom>
                <a:solidFill>
                  <a:schemeClr val="bg1"/>
                </a:solidFill>
                <a:ln w="9525">
                  <a:solidFill>
                    <a:srgbClr val="86EBF6"/>
                  </a:solidFill>
                </a:ln>
                <a:effectLst>
                  <a:outerShdw blurRad="266700" sx="102000" sy="102000" algn="ctr" rotWithShape="0">
                    <a:srgbClr val="10BDCD">
                      <a:alpha val="34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文本框 33"/>
                <p:cNvSpPr txBox="1"/>
                <p:nvPr/>
              </p:nvSpPr>
              <p:spPr>
                <a:xfrm>
                  <a:off x="643646" y="2336392"/>
                  <a:ext cx="1016744" cy="307777"/>
                </a:xfrm>
                <a:prstGeom prst="rect">
                  <a:avLst/>
                </a:prstGeom>
                <a:noFill/>
              </p:spPr>
              <p:txBody>
                <a:bodyPr wrap="square" rtlCol="0">
                  <a:spAutoFit/>
                </a:bodyPr>
                <a:lstStyle/>
                <a:p>
                  <a:pPr algn="ctr"/>
                  <a:r>
                    <a:rPr lang="zh-CN" altLang="en-US" sz="1400" b="1" dirty="0">
                      <a:gradFill flip="none" rotWithShape="1">
                        <a:gsLst>
                          <a:gs pos="0">
                            <a:srgbClr val="10BDCD">
                              <a:lumMod val="100000"/>
                            </a:srgbClr>
                          </a:gs>
                          <a:gs pos="100000">
                            <a:srgbClr val="0D7CDD">
                              <a:lumMod val="100000"/>
                            </a:srgbClr>
                          </a:gs>
                        </a:gsLst>
                        <a:lin ang="0" scaled="1"/>
                        <a:tileRect/>
                      </a:gradFill>
                      <a:latin typeface="微软雅黑" panose="020B0503020204020204" pitchFamily="34" charset="-122"/>
                      <a:ea typeface="微软雅黑" panose="020B0503020204020204" pitchFamily="34" charset="-122"/>
                    </a:rPr>
                    <a:t>数据驱动</a:t>
                  </a:r>
                  <a:endParaRPr lang="zh-CN" altLang="en-US" sz="1400" b="1" dirty="0">
                    <a:gradFill flip="none" rotWithShape="1">
                      <a:gsLst>
                        <a:gs pos="0">
                          <a:srgbClr val="10BDCD">
                            <a:lumMod val="100000"/>
                          </a:srgbClr>
                        </a:gs>
                        <a:gs pos="100000">
                          <a:srgbClr val="0D7CDD">
                            <a:lumMod val="100000"/>
                          </a:srgbClr>
                        </a:gs>
                      </a:gsLst>
                      <a:lin ang="0" scaled="1"/>
                      <a:tileRect/>
                    </a:gradFill>
                    <a:latin typeface="微软雅黑" panose="020B0503020204020204" pitchFamily="34" charset="-122"/>
                    <a:ea typeface="微软雅黑" panose="020B0503020204020204" pitchFamily="34" charset="-122"/>
                  </a:endParaRPr>
                </a:p>
              </p:txBody>
            </p:sp>
            <p:sp>
              <p:nvSpPr>
                <p:cNvPr id="35" name="椭圆 34"/>
                <p:cNvSpPr/>
                <p:nvPr/>
              </p:nvSpPr>
              <p:spPr>
                <a:xfrm>
                  <a:off x="903155" y="1854931"/>
                  <a:ext cx="481461" cy="481461"/>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929585" y="1882012"/>
                  <a:ext cx="422376" cy="422376"/>
                </a:xfrm>
                <a:prstGeom prst="ellipse">
                  <a:avLst/>
                </a:prstGeom>
                <a:solidFill>
                  <a:schemeClr val="bg1"/>
                </a:solidFill>
                <a:ln w="6350">
                  <a:solidFill>
                    <a:srgbClr val="86EBF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2752452" y="1842096"/>
                <a:ext cx="1027989" cy="806549"/>
                <a:chOff x="632401" y="1854931"/>
                <a:chExt cx="1027989" cy="806549"/>
              </a:xfrm>
            </p:grpSpPr>
            <p:sp>
              <p:nvSpPr>
                <p:cNvPr id="41" name="矩形: 圆角 40"/>
                <p:cNvSpPr/>
                <p:nvPr/>
              </p:nvSpPr>
              <p:spPr>
                <a:xfrm>
                  <a:off x="632401" y="2044006"/>
                  <a:ext cx="1016744" cy="617474"/>
                </a:xfrm>
                <a:prstGeom prst="roundRect">
                  <a:avLst/>
                </a:prstGeom>
                <a:solidFill>
                  <a:schemeClr val="bg1"/>
                </a:solidFill>
                <a:ln w="9525">
                  <a:solidFill>
                    <a:srgbClr val="86EBF6"/>
                  </a:solidFill>
                </a:ln>
                <a:effectLst>
                  <a:outerShdw blurRad="266700" sx="102000" sy="102000" algn="ctr" rotWithShape="0">
                    <a:srgbClr val="10BDCD">
                      <a:alpha val="34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文本框 41"/>
                <p:cNvSpPr txBox="1"/>
                <p:nvPr/>
              </p:nvSpPr>
              <p:spPr>
                <a:xfrm>
                  <a:off x="643646" y="2336392"/>
                  <a:ext cx="1016744" cy="307777"/>
                </a:xfrm>
                <a:prstGeom prst="rect">
                  <a:avLst/>
                </a:prstGeom>
                <a:noFill/>
              </p:spPr>
              <p:txBody>
                <a:bodyPr wrap="square" rtlCol="0">
                  <a:spAutoFit/>
                </a:bodyPr>
                <a:lstStyle/>
                <a:p>
                  <a:pPr algn="ctr"/>
                  <a:r>
                    <a:rPr lang="zh-CN" altLang="en-US" sz="1400" b="1" dirty="0">
                      <a:gradFill flip="none" rotWithShape="1">
                        <a:gsLst>
                          <a:gs pos="0">
                            <a:srgbClr val="10BDCD">
                              <a:lumMod val="100000"/>
                            </a:srgbClr>
                          </a:gs>
                          <a:gs pos="100000">
                            <a:srgbClr val="0D7CDD">
                              <a:lumMod val="100000"/>
                            </a:srgbClr>
                          </a:gs>
                        </a:gsLst>
                        <a:lin ang="0" scaled="1"/>
                        <a:tileRect/>
                      </a:gradFill>
                      <a:latin typeface="微软雅黑" panose="020B0503020204020204" pitchFamily="34" charset="-122"/>
                      <a:ea typeface="微软雅黑" panose="020B0503020204020204" pitchFamily="34" charset="-122"/>
                    </a:rPr>
                    <a:t>智能决策</a:t>
                  </a:r>
                  <a:endParaRPr lang="zh-CN" altLang="en-US" sz="1400" b="1" dirty="0">
                    <a:gradFill flip="none" rotWithShape="1">
                      <a:gsLst>
                        <a:gs pos="0">
                          <a:srgbClr val="10BDCD">
                            <a:lumMod val="100000"/>
                          </a:srgbClr>
                        </a:gs>
                        <a:gs pos="100000">
                          <a:srgbClr val="0D7CDD">
                            <a:lumMod val="100000"/>
                          </a:srgbClr>
                        </a:gs>
                      </a:gsLst>
                      <a:lin ang="0" scaled="1"/>
                      <a:tileRect/>
                    </a:gradFill>
                    <a:latin typeface="微软雅黑" panose="020B0503020204020204" pitchFamily="34" charset="-122"/>
                    <a:ea typeface="微软雅黑" panose="020B0503020204020204" pitchFamily="34" charset="-122"/>
                  </a:endParaRPr>
                </a:p>
              </p:txBody>
            </p:sp>
            <p:sp>
              <p:nvSpPr>
                <p:cNvPr id="43" name="椭圆 42"/>
                <p:cNvSpPr/>
                <p:nvPr/>
              </p:nvSpPr>
              <p:spPr>
                <a:xfrm>
                  <a:off x="903155" y="1854931"/>
                  <a:ext cx="481461" cy="481461"/>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929585" y="1882012"/>
                  <a:ext cx="422376" cy="422376"/>
                </a:xfrm>
                <a:prstGeom prst="ellipse">
                  <a:avLst/>
                </a:prstGeom>
                <a:solidFill>
                  <a:schemeClr val="bg1"/>
                </a:solidFill>
                <a:ln w="6350">
                  <a:solidFill>
                    <a:srgbClr val="86EBF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8" name="组合 47"/>
              <p:cNvGrpSpPr/>
              <p:nvPr/>
            </p:nvGrpSpPr>
            <p:grpSpPr>
              <a:xfrm>
                <a:off x="3970594" y="1864354"/>
                <a:ext cx="1027989" cy="803453"/>
                <a:chOff x="632401" y="1854931"/>
                <a:chExt cx="1027989" cy="803453"/>
              </a:xfrm>
            </p:grpSpPr>
            <p:sp>
              <p:nvSpPr>
                <p:cNvPr id="49" name="矩形: 圆角 48"/>
                <p:cNvSpPr/>
                <p:nvPr/>
              </p:nvSpPr>
              <p:spPr>
                <a:xfrm>
                  <a:off x="632401" y="2044006"/>
                  <a:ext cx="1016744" cy="614378"/>
                </a:xfrm>
                <a:prstGeom prst="roundRect">
                  <a:avLst/>
                </a:prstGeom>
                <a:solidFill>
                  <a:schemeClr val="bg1"/>
                </a:solidFill>
                <a:ln w="9525">
                  <a:solidFill>
                    <a:srgbClr val="86EBF6"/>
                  </a:solidFill>
                </a:ln>
                <a:effectLst>
                  <a:outerShdw blurRad="266700" sx="102000" sy="102000" algn="ctr" rotWithShape="0">
                    <a:srgbClr val="10BDCD">
                      <a:alpha val="34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643646" y="2336392"/>
                  <a:ext cx="1016744" cy="307777"/>
                </a:xfrm>
                <a:prstGeom prst="rect">
                  <a:avLst/>
                </a:prstGeom>
                <a:noFill/>
              </p:spPr>
              <p:txBody>
                <a:bodyPr wrap="square" rtlCol="0">
                  <a:spAutoFit/>
                </a:bodyPr>
                <a:lstStyle/>
                <a:p>
                  <a:pPr algn="ctr"/>
                  <a:r>
                    <a:rPr lang="zh-CN" altLang="en-US" sz="1400" b="1" dirty="0">
                      <a:gradFill flip="none" rotWithShape="1">
                        <a:gsLst>
                          <a:gs pos="0">
                            <a:srgbClr val="10BDCD">
                              <a:lumMod val="100000"/>
                            </a:srgbClr>
                          </a:gs>
                          <a:gs pos="100000">
                            <a:srgbClr val="0D7CDD">
                              <a:lumMod val="100000"/>
                            </a:srgbClr>
                          </a:gs>
                        </a:gsLst>
                        <a:lin ang="0" scaled="1"/>
                        <a:tileRect/>
                      </a:gradFill>
                      <a:latin typeface="微软雅黑" panose="020B0503020204020204" pitchFamily="34" charset="-122"/>
                      <a:ea typeface="微软雅黑" panose="020B0503020204020204" pitchFamily="34" charset="-122"/>
                    </a:rPr>
                    <a:t>高效协同</a:t>
                  </a:r>
                  <a:endParaRPr lang="zh-CN" altLang="en-US" sz="1400" b="1" dirty="0">
                    <a:gradFill flip="none" rotWithShape="1">
                      <a:gsLst>
                        <a:gs pos="0">
                          <a:srgbClr val="10BDCD">
                            <a:lumMod val="100000"/>
                          </a:srgbClr>
                        </a:gs>
                        <a:gs pos="100000">
                          <a:srgbClr val="0D7CDD">
                            <a:lumMod val="100000"/>
                          </a:srgbClr>
                        </a:gs>
                      </a:gsLst>
                      <a:lin ang="0" scaled="1"/>
                      <a:tileRect/>
                    </a:gradFill>
                    <a:latin typeface="微软雅黑" panose="020B0503020204020204" pitchFamily="34" charset="-122"/>
                    <a:ea typeface="微软雅黑" panose="020B0503020204020204" pitchFamily="34" charset="-122"/>
                  </a:endParaRPr>
                </a:p>
              </p:txBody>
            </p:sp>
            <p:sp>
              <p:nvSpPr>
                <p:cNvPr id="51" name="椭圆 50"/>
                <p:cNvSpPr/>
                <p:nvPr/>
              </p:nvSpPr>
              <p:spPr>
                <a:xfrm>
                  <a:off x="903155" y="1854931"/>
                  <a:ext cx="481461" cy="481461"/>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椭圆 51"/>
                <p:cNvSpPr/>
                <p:nvPr/>
              </p:nvSpPr>
              <p:spPr>
                <a:xfrm>
                  <a:off x="929585" y="1882012"/>
                  <a:ext cx="422376" cy="422376"/>
                </a:xfrm>
                <a:prstGeom prst="ellipse">
                  <a:avLst/>
                </a:prstGeom>
                <a:solidFill>
                  <a:schemeClr val="bg1"/>
                </a:solidFill>
                <a:ln w="6350">
                  <a:solidFill>
                    <a:srgbClr val="86EBF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7" name="图形 65"/>
              <p:cNvSpPr/>
              <p:nvPr/>
            </p:nvSpPr>
            <p:spPr>
              <a:xfrm>
                <a:off x="1939205" y="1939231"/>
                <a:ext cx="278512" cy="237096"/>
              </a:xfrm>
              <a:custGeom>
                <a:avLst/>
                <a:gdLst>
                  <a:gd name="connsiteX0" fmla="*/ 2209787 w 2237762"/>
                  <a:gd name="connsiteY0" fmla="*/ 1904999 h 1904998"/>
                  <a:gd name="connsiteX1" fmla="*/ 2013980 w 2237762"/>
                  <a:gd name="connsiteY1" fmla="*/ 1904999 h 1904998"/>
                  <a:gd name="connsiteX2" fmla="*/ 1454544 w 2237762"/>
                  <a:gd name="connsiteY2" fmla="*/ 1904999 h 1904998"/>
                  <a:gd name="connsiteX3" fmla="*/ 1342657 w 2237762"/>
                  <a:gd name="connsiteY3" fmla="*/ 1904999 h 1904998"/>
                  <a:gd name="connsiteX4" fmla="*/ 895105 w 2237762"/>
                  <a:gd name="connsiteY4" fmla="*/ 1904999 h 1904998"/>
                  <a:gd name="connsiteX5" fmla="*/ 783216 w 2237762"/>
                  <a:gd name="connsiteY5" fmla="*/ 1904999 h 1904998"/>
                  <a:gd name="connsiteX6" fmla="*/ 223776 w 2237762"/>
                  <a:gd name="connsiteY6" fmla="*/ 1904999 h 1904998"/>
                  <a:gd name="connsiteX7" fmla="*/ 27972 w 2237762"/>
                  <a:gd name="connsiteY7" fmla="*/ 1904999 h 1904998"/>
                  <a:gd name="connsiteX8" fmla="*/ 0 w 2237762"/>
                  <a:gd name="connsiteY8" fmla="*/ 1876982 h 1904998"/>
                  <a:gd name="connsiteX9" fmla="*/ 0 w 2237762"/>
                  <a:gd name="connsiteY9" fmla="*/ 1820958 h 1904998"/>
                  <a:gd name="connsiteX10" fmla="*/ 27972 w 2237762"/>
                  <a:gd name="connsiteY10" fmla="*/ 1792944 h 1904998"/>
                  <a:gd name="connsiteX11" fmla="*/ 223776 w 2237762"/>
                  <a:gd name="connsiteY11" fmla="*/ 1792944 h 1904998"/>
                  <a:gd name="connsiteX12" fmla="*/ 223776 w 2237762"/>
                  <a:gd name="connsiteY12" fmla="*/ 784388 h 1904998"/>
                  <a:gd name="connsiteX13" fmla="*/ 335663 w 2237762"/>
                  <a:gd name="connsiteY13" fmla="*/ 672334 h 1904998"/>
                  <a:gd name="connsiteX14" fmla="*/ 783216 w 2237762"/>
                  <a:gd name="connsiteY14" fmla="*/ 672334 h 1904998"/>
                  <a:gd name="connsiteX15" fmla="*/ 783216 w 2237762"/>
                  <a:gd name="connsiteY15" fmla="*/ 448279 h 1904998"/>
                  <a:gd name="connsiteX16" fmla="*/ 895105 w 2237762"/>
                  <a:gd name="connsiteY16" fmla="*/ 336222 h 1904998"/>
                  <a:gd name="connsiteX17" fmla="*/ 1342657 w 2237762"/>
                  <a:gd name="connsiteY17" fmla="*/ 336222 h 1904998"/>
                  <a:gd name="connsiteX18" fmla="*/ 1342657 w 2237762"/>
                  <a:gd name="connsiteY18" fmla="*/ 112055 h 1904998"/>
                  <a:gd name="connsiteX19" fmla="*/ 1454544 w 2237762"/>
                  <a:gd name="connsiteY19" fmla="*/ 0 h 1904998"/>
                  <a:gd name="connsiteX20" fmla="*/ 1902099 w 2237762"/>
                  <a:gd name="connsiteY20" fmla="*/ 0 h 1904998"/>
                  <a:gd name="connsiteX21" fmla="*/ 2013980 w 2237762"/>
                  <a:gd name="connsiteY21" fmla="*/ 112055 h 1904998"/>
                  <a:gd name="connsiteX22" fmla="*/ 2013980 w 2237762"/>
                  <a:gd name="connsiteY22" fmla="*/ 1792944 h 1904998"/>
                  <a:gd name="connsiteX23" fmla="*/ 2209787 w 2237762"/>
                  <a:gd name="connsiteY23" fmla="*/ 1792944 h 1904998"/>
                  <a:gd name="connsiteX24" fmla="*/ 2237762 w 2237762"/>
                  <a:gd name="connsiteY24" fmla="*/ 1820958 h 1904998"/>
                  <a:gd name="connsiteX25" fmla="*/ 2237762 w 2237762"/>
                  <a:gd name="connsiteY25" fmla="*/ 1876982 h 1904998"/>
                  <a:gd name="connsiteX26" fmla="*/ 2209787 w 2237762"/>
                  <a:gd name="connsiteY26" fmla="*/ 1904999 h 1904998"/>
                  <a:gd name="connsiteX27" fmla="*/ 783216 w 2237762"/>
                  <a:gd name="connsiteY27" fmla="*/ 784388 h 1904998"/>
                  <a:gd name="connsiteX28" fmla="*/ 335663 w 2237762"/>
                  <a:gd name="connsiteY28" fmla="*/ 784388 h 1904998"/>
                  <a:gd name="connsiteX29" fmla="*/ 335663 w 2237762"/>
                  <a:gd name="connsiteY29" fmla="*/ 1792944 h 1904998"/>
                  <a:gd name="connsiteX30" fmla="*/ 783216 w 2237762"/>
                  <a:gd name="connsiteY30" fmla="*/ 1792944 h 1904998"/>
                  <a:gd name="connsiteX31" fmla="*/ 783216 w 2237762"/>
                  <a:gd name="connsiteY31" fmla="*/ 784388 h 1904998"/>
                  <a:gd name="connsiteX32" fmla="*/ 1342657 w 2237762"/>
                  <a:gd name="connsiteY32" fmla="*/ 448223 h 1904998"/>
                  <a:gd name="connsiteX33" fmla="*/ 895105 w 2237762"/>
                  <a:gd name="connsiteY33" fmla="*/ 448223 h 1904998"/>
                  <a:gd name="connsiteX34" fmla="*/ 895105 w 2237762"/>
                  <a:gd name="connsiteY34" fmla="*/ 1792944 h 1904998"/>
                  <a:gd name="connsiteX35" fmla="*/ 1342657 w 2237762"/>
                  <a:gd name="connsiteY35" fmla="*/ 1792944 h 1904998"/>
                  <a:gd name="connsiteX36" fmla="*/ 1342657 w 2237762"/>
                  <a:gd name="connsiteY36" fmla="*/ 448223 h 1904998"/>
                  <a:gd name="connsiteX37" fmla="*/ 1902099 w 2237762"/>
                  <a:gd name="connsiteY37" fmla="*/ 112111 h 1904998"/>
                  <a:gd name="connsiteX38" fmla="*/ 1454544 w 2237762"/>
                  <a:gd name="connsiteY38" fmla="*/ 112111 h 1904998"/>
                  <a:gd name="connsiteX39" fmla="*/ 1454544 w 2237762"/>
                  <a:gd name="connsiteY39" fmla="*/ 1792944 h 1904998"/>
                  <a:gd name="connsiteX40" fmla="*/ 1902099 w 2237762"/>
                  <a:gd name="connsiteY40" fmla="*/ 1792944 h 1904998"/>
                  <a:gd name="connsiteX41" fmla="*/ 1902099 w 2237762"/>
                  <a:gd name="connsiteY41" fmla="*/ 112111 h 19049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Lst>
                <a:rect l="l" t="t" r="r" b="b"/>
                <a:pathLst>
                  <a:path w="2237762" h="1904998">
                    <a:moveTo>
                      <a:pt x="2209787" y="1904999"/>
                    </a:moveTo>
                    <a:lnTo>
                      <a:pt x="2013980" y="1904999"/>
                    </a:lnTo>
                    <a:lnTo>
                      <a:pt x="1454544" y="1904999"/>
                    </a:lnTo>
                    <a:lnTo>
                      <a:pt x="1342657" y="1904999"/>
                    </a:lnTo>
                    <a:lnTo>
                      <a:pt x="895105" y="1904999"/>
                    </a:lnTo>
                    <a:lnTo>
                      <a:pt x="783216" y="1904999"/>
                    </a:lnTo>
                    <a:lnTo>
                      <a:pt x="223776" y="1904999"/>
                    </a:lnTo>
                    <a:lnTo>
                      <a:pt x="27972" y="1904999"/>
                    </a:lnTo>
                    <a:cubicBezTo>
                      <a:pt x="12531" y="1904999"/>
                      <a:pt x="0" y="1892442"/>
                      <a:pt x="0" y="1876982"/>
                    </a:cubicBezTo>
                    <a:lnTo>
                      <a:pt x="0" y="1820958"/>
                    </a:lnTo>
                    <a:cubicBezTo>
                      <a:pt x="0" y="1805494"/>
                      <a:pt x="12531" y="1792944"/>
                      <a:pt x="27972" y="1792944"/>
                    </a:cubicBezTo>
                    <a:lnTo>
                      <a:pt x="223776" y="1792944"/>
                    </a:lnTo>
                    <a:lnTo>
                      <a:pt x="223776" y="784388"/>
                    </a:lnTo>
                    <a:cubicBezTo>
                      <a:pt x="223776" y="722533"/>
                      <a:pt x="273845" y="672334"/>
                      <a:pt x="335663" y="672334"/>
                    </a:cubicBezTo>
                    <a:lnTo>
                      <a:pt x="783216" y="672334"/>
                    </a:lnTo>
                    <a:lnTo>
                      <a:pt x="783216" y="448279"/>
                    </a:lnTo>
                    <a:cubicBezTo>
                      <a:pt x="783216" y="386368"/>
                      <a:pt x="833287" y="336222"/>
                      <a:pt x="895105" y="336222"/>
                    </a:cubicBezTo>
                    <a:lnTo>
                      <a:pt x="1342657" y="336222"/>
                    </a:lnTo>
                    <a:lnTo>
                      <a:pt x="1342657" y="112055"/>
                    </a:lnTo>
                    <a:cubicBezTo>
                      <a:pt x="1342657" y="50201"/>
                      <a:pt x="1392726" y="0"/>
                      <a:pt x="1454544" y="0"/>
                    </a:cubicBezTo>
                    <a:lnTo>
                      <a:pt x="1902099" y="0"/>
                    </a:lnTo>
                    <a:cubicBezTo>
                      <a:pt x="1963863" y="0"/>
                      <a:pt x="2013980" y="50201"/>
                      <a:pt x="2013980" y="112055"/>
                    </a:cubicBezTo>
                    <a:lnTo>
                      <a:pt x="2013980" y="1792944"/>
                    </a:lnTo>
                    <a:lnTo>
                      <a:pt x="2209787" y="1792944"/>
                    </a:lnTo>
                    <a:cubicBezTo>
                      <a:pt x="2225224" y="1792944"/>
                      <a:pt x="2237762" y="1805494"/>
                      <a:pt x="2237762" y="1820958"/>
                    </a:cubicBezTo>
                    <a:lnTo>
                      <a:pt x="2237762" y="1876982"/>
                    </a:lnTo>
                    <a:cubicBezTo>
                      <a:pt x="2237762" y="1892442"/>
                      <a:pt x="2225224" y="1904999"/>
                      <a:pt x="2209787" y="1904999"/>
                    </a:cubicBezTo>
                    <a:close/>
                    <a:moveTo>
                      <a:pt x="783216" y="784388"/>
                    </a:moveTo>
                    <a:lnTo>
                      <a:pt x="335663" y="784388"/>
                    </a:lnTo>
                    <a:lnTo>
                      <a:pt x="335663" y="1792944"/>
                    </a:lnTo>
                    <a:lnTo>
                      <a:pt x="783216" y="1792944"/>
                    </a:lnTo>
                    <a:lnTo>
                      <a:pt x="783216" y="784388"/>
                    </a:lnTo>
                    <a:close/>
                    <a:moveTo>
                      <a:pt x="1342657" y="448223"/>
                    </a:moveTo>
                    <a:lnTo>
                      <a:pt x="895105" y="448223"/>
                    </a:lnTo>
                    <a:lnTo>
                      <a:pt x="895105" y="1792944"/>
                    </a:lnTo>
                    <a:lnTo>
                      <a:pt x="1342657" y="1792944"/>
                    </a:lnTo>
                    <a:lnTo>
                      <a:pt x="1342657" y="448223"/>
                    </a:lnTo>
                    <a:close/>
                    <a:moveTo>
                      <a:pt x="1902099" y="112111"/>
                    </a:moveTo>
                    <a:lnTo>
                      <a:pt x="1454544" y="112111"/>
                    </a:lnTo>
                    <a:lnTo>
                      <a:pt x="1454544" y="1792944"/>
                    </a:lnTo>
                    <a:lnTo>
                      <a:pt x="1902099" y="1792944"/>
                    </a:lnTo>
                    <a:lnTo>
                      <a:pt x="1902099" y="112111"/>
                    </a:lnTo>
                    <a:close/>
                  </a:path>
                </a:pathLst>
              </a:custGeom>
              <a:noFill/>
              <a:ln w="1858" cap="flat">
                <a:gradFill>
                  <a:gsLst>
                    <a:gs pos="0">
                      <a:srgbClr val="10BDCD"/>
                    </a:gs>
                    <a:gs pos="100000">
                      <a:srgbClr val="0D7CDD"/>
                    </a:gs>
                  </a:gsLst>
                  <a:lin ang="5400000" scaled="1"/>
                </a:gradFill>
                <a:prstDash val="solid"/>
                <a:miter/>
              </a:ln>
            </p:spPr>
            <p:txBody>
              <a:bodyPr rtlCol="0" anchor="ctr"/>
              <a:lstStyle/>
              <a:p>
                <a:endParaRPr lang="zh-CN" altLang="en-US"/>
              </a:p>
            </p:txBody>
          </p:sp>
          <p:grpSp>
            <p:nvGrpSpPr>
              <p:cNvPr id="73" name="组合 72"/>
              <p:cNvGrpSpPr/>
              <p:nvPr/>
            </p:nvGrpSpPr>
            <p:grpSpPr>
              <a:xfrm>
                <a:off x="3136591" y="1964234"/>
                <a:ext cx="260977" cy="241477"/>
                <a:chOff x="5203031" y="2586635"/>
                <a:chExt cx="1785779" cy="1652343"/>
              </a:xfrm>
            </p:grpSpPr>
            <p:sp>
              <p:nvSpPr>
                <p:cNvPr id="71" name="任意多边形: 形状 70"/>
                <p:cNvSpPr/>
                <p:nvPr/>
              </p:nvSpPr>
              <p:spPr>
                <a:xfrm>
                  <a:off x="5203031" y="2586635"/>
                  <a:ext cx="1785779" cy="1652343"/>
                </a:xfrm>
                <a:custGeom>
                  <a:avLst/>
                  <a:gdLst>
                    <a:gd name="connsiteX0" fmla="*/ 1576706 w 1785779"/>
                    <a:gd name="connsiteY0" fmla="*/ 1377351 h 1652343"/>
                    <a:gd name="connsiteX1" fmla="*/ 1448434 w 1785779"/>
                    <a:gd name="connsiteY1" fmla="*/ 1464981 h 1652343"/>
                    <a:gd name="connsiteX2" fmla="*/ 128906 w 1785779"/>
                    <a:gd name="connsiteY2" fmla="*/ 1464981 h 1652343"/>
                    <a:gd name="connsiteX3" fmla="*/ 99695 w 1785779"/>
                    <a:gd name="connsiteY3" fmla="*/ 1435772 h 1652343"/>
                    <a:gd name="connsiteX4" fmla="*/ 99695 w 1785779"/>
                    <a:gd name="connsiteY4" fmla="*/ 376116 h 1652343"/>
                    <a:gd name="connsiteX5" fmla="*/ 49838 w 1785779"/>
                    <a:gd name="connsiteY5" fmla="*/ 326279 h 1652343"/>
                    <a:gd name="connsiteX6" fmla="*/ 0 w 1785779"/>
                    <a:gd name="connsiteY6" fmla="*/ 376116 h 1652343"/>
                    <a:gd name="connsiteX7" fmla="*/ 0 w 1785779"/>
                    <a:gd name="connsiteY7" fmla="*/ 1435772 h 1652343"/>
                    <a:gd name="connsiteX8" fmla="*/ 128906 w 1785779"/>
                    <a:gd name="connsiteY8" fmla="*/ 1564678 h 1652343"/>
                    <a:gd name="connsiteX9" fmla="*/ 1448594 w 1785779"/>
                    <a:gd name="connsiteY9" fmla="*/ 1564678 h 1652343"/>
                    <a:gd name="connsiteX10" fmla="*/ 1626563 w 1785779"/>
                    <a:gd name="connsiteY10" fmla="*/ 1642952 h 1652343"/>
                    <a:gd name="connsiteX11" fmla="*/ 1704837 w 1785779"/>
                    <a:gd name="connsiteY11" fmla="*/ 1464981 h 1652343"/>
                    <a:gd name="connsiteX12" fmla="*/ 1576706 w 1785779"/>
                    <a:gd name="connsiteY12" fmla="*/ 1377351 h 1652343"/>
                    <a:gd name="connsiteX13" fmla="*/ 1657032 w 1785779"/>
                    <a:gd name="connsiteY13" fmla="*/ 87666 h 1652343"/>
                    <a:gd name="connsiteX14" fmla="*/ 337343 w 1785779"/>
                    <a:gd name="connsiteY14" fmla="*/ 87666 h 1652343"/>
                    <a:gd name="connsiteX15" fmla="*/ 159374 w 1785779"/>
                    <a:gd name="connsiteY15" fmla="*/ 9392 h 1652343"/>
                    <a:gd name="connsiteX16" fmla="*/ 81099 w 1785779"/>
                    <a:gd name="connsiteY16" fmla="*/ 187363 h 1652343"/>
                    <a:gd name="connsiteX17" fmla="*/ 259069 w 1785779"/>
                    <a:gd name="connsiteY17" fmla="*/ 265637 h 1652343"/>
                    <a:gd name="connsiteX18" fmla="*/ 337343 w 1785779"/>
                    <a:gd name="connsiteY18" fmla="*/ 187363 h 1652343"/>
                    <a:gd name="connsiteX19" fmla="*/ 1656874 w 1785779"/>
                    <a:gd name="connsiteY19" fmla="*/ 187363 h 1652343"/>
                    <a:gd name="connsiteX20" fmla="*/ 1686083 w 1785779"/>
                    <a:gd name="connsiteY20" fmla="*/ 216572 h 1652343"/>
                    <a:gd name="connsiteX21" fmla="*/ 1686083 w 1785779"/>
                    <a:gd name="connsiteY21" fmla="*/ 1276386 h 1652343"/>
                    <a:gd name="connsiteX22" fmla="*/ 1735931 w 1785779"/>
                    <a:gd name="connsiteY22" fmla="*/ 1326235 h 1652343"/>
                    <a:gd name="connsiteX23" fmla="*/ 1785779 w 1785779"/>
                    <a:gd name="connsiteY23" fmla="*/ 1276386 h 1652343"/>
                    <a:gd name="connsiteX24" fmla="*/ 1785779 w 1785779"/>
                    <a:gd name="connsiteY24" fmla="*/ 216572 h 1652343"/>
                    <a:gd name="connsiteX25" fmla="*/ 1656874 w 1785779"/>
                    <a:gd name="connsiteY25" fmla="*/ 87666 h 16523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785779" h="1652343">
                      <a:moveTo>
                        <a:pt x="1576706" y="1377351"/>
                      </a:moveTo>
                      <a:cubicBezTo>
                        <a:pt x="1519974" y="1377337"/>
                        <a:pt x="1469047" y="1412129"/>
                        <a:pt x="1448434" y="1464981"/>
                      </a:cubicBezTo>
                      <a:lnTo>
                        <a:pt x="128906" y="1464981"/>
                      </a:lnTo>
                      <a:cubicBezTo>
                        <a:pt x="112809" y="1464896"/>
                        <a:pt x="99782" y="1451868"/>
                        <a:pt x="99695" y="1435772"/>
                      </a:cubicBezTo>
                      <a:lnTo>
                        <a:pt x="99695" y="376116"/>
                      </a:lnTo>
                      <a:cubicBezTo>
                        <a:pt x="99690" y="348586"/>
                        <a:pt x="77368" y="326273"/>
                        <a:pt x="49838" y="326279"/>
                      </a:cubicBezTo>
                      <a:cubicBezTo>
                        <a:pt x="22315" y="326283"/>
                        <a:pt x="5" y="348594"/>
                        <a:pt x="0" y="376116"/>
                      </a:cubicBezTo>
                      <a:lnTo>
                        <a:pt x="0" y="1435772"/>
                      </a:lnTo>
                      <a:cubicBezTo>
                        <a:pt x="0" y="1506891"/>
                        <a:pt x="57785" y="1564678"/>
                        <a:pt x="128906" y="1564678"/>
                      </a:cubicBezTo>
                      <a:lnTo>
                        <a:pt x="1448594" y="1564678"/>
                      </a:lnTo>
                      <a:cubicBezTo>
                        <a:pt x="1476124" y="1635436"/>
                        <a:pt x="1555803" y="1670481"/>
                        <a:pt x="1626563" y="1642952"/>
                      </a:cubicBezTo>
                      <a:cubicBezTo>
                        <a:pt x="1697323" y="1615422"/>
                        <a:pt x="1732369" y="1535742"/>
                        <a:pt x="1704837" y="1464981"/>
                      </a:cubicBezTo>
                      <a:cubicBezTo>
                        <a:pt x="1684282" y="1412146"/>
                        <a:pt x="1633400" y="1377348"/>
                        <a:pt x="1576706" y="1377351"/>
                      </a:cubicBezTo>
                      <a:close/>
                      <a:moveTo>
                        <a:pt x="1657032" y="87666"/>
                      </a:moveTo>
                      <a:lnTo>
                        <a:pt x="337343" y="87666"/>
                      </a:lnTo>
                      <a:cubicBezTo>
                        <a:pt x="309814" y="16907"/>
                        <a:pt x="230135" y="-18138"/>
                        <a:pt x="159374" y="9392"/>
                      </a:cubicBezTo>
                      <a:cubicBezTo>
                        <a:pt x="88614" y="36922"/>
                        <a:pt x="53569" y="116602"/>
                        <a:pt x="81099" y="187363"/>
                      </a:cubicBezTo>
                      <a:cubicBezTo>
                        <a:pt x="108629" y="258121"/>
                        <a:pt x="188309" y="293166"/>
                        <a:pt x="259069" y="265637"/>
                      </a:cubicBezTo>
                      <a:cubicBezTo>
                        <a:pt x="294977" y="251666"/>
                        <a:pt x="323374" y="223269"/>
                        <a:pt x="337343" y="187363"/>
                      </a:cubicBezTo>
                      <a:lnTo>
                        <a:pt x="1656874" y="187363"/>
                      </a:lnTo>
                      <a:cubicBezTo>
                        <a:pt x="1673066" y="187363"/>
                        <a:pt x="1686083" y="200538"/>
                        <a:pt x="1686083" y="216572"/>
                      </a:cubicBezTo>
                      <a:lnTo>
                        <a:pt x="1686083" y="1276386"/>
                      </a:lnTo>
                      <a:cubicBezTo>
                        <a:pt x="1686083" y="1303918"/>
                        <a:pt x="1708402" y="1326235"/>
                        <a:pt x="1735931" y="1326235"/>
                      </a:cubicBezTo>
                      <a:cubicBezTo>
                        <a:pt x="1763461" y="1326235"/>
                        <a:pt x="1785779" y="1303918"/>
                        <a:pt x="1785779" y="1276386"/>
                      </a:cubicBezTo>
                      <a:lnTo>
                        <a:pt x="1785779" y="216572"/>
                      </a:lnTo>
                      <a:cubicBezTo>
                        <a:pt x="1785692" y="145415"/>
                        <a:pt x="1728030" y="87754"/>
                        <a:pt x="1656874" y="87666"/>
                      </a:cubicBezTo>
                      <a:close/>
                    </a:path>
                  </a:pathLst>
                </a:custGeom>
                <a:no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72" name="任意多边形: 形状 71"/>
                <p:cNvSpPr/>
                <p:nvPr/>
              </p:nvSpPr>
              <p:spPr>
                <a:xfrm>
                  <a:off x="5492114" y="2929413"/>
                  <a:ext cx="1186020" cy="942816"/>
                </a:xfrm>
                <a:custGeom>
                  <a:avLst/>
                  <a:gdLst>
                    <a:gd name="connsiteX0" fmla="*/ 383223 w 1186020"/>
                    <a:gd name="connsiteY0" fmla="*/ 203359 h 942816"/>
                    <a:gd name="connsiteX1" fmla="*/ 248444 w 1186020"/>
                    <a:gd name="connsiteY1" fmla="*/ 203359 h 942816"/>
                    <a:gd name="connsiteX2" fmla="*/ 137318 w 1186020"/>
                    <a:gd name="connsiteY2" fmla="*/ 314483 h 942816"/>
                    <a:gd name="connsiteX3" fmla="*/ 137318 w 1186020"/>
                    <a:gd name="connsiteY3" fmla="*/ 843121 h 942816"/>
                    <a:gd name="connsiteX4" fmla="*/ 49848 w 1186020"/>
                    <a:gd name="connsiteY4" fmla="*/ 843121 h 942816"/>
                    <a:gd name="connsiteX5" fmla="*/ 0 w 1186020"/>
                    <a:gd name="connsiteY5" fmla="*/ 892969 h 942816"/>
                    <a:gd name="connsiteX6" fmla="*/ 49848 w 1186020"/>
                    <a:gd name="connsiteY6" fmla="*/ 942817 h 942816"/>
                    <a:gd name="connsiteX7" fmla="*/ 1136174 w 1186020"/>
                    <a:gd name="connsiteY7" fmla="*/ 942817 h 942816"/>
                    <a:gd name="connsiteX8" fmla="*/ 1186021 w 1186020"/>
                    <a:gd name="connsiteY8" fmla="*/ 892969 h 942816"/>
                    <a:gd name="connsiteX9" fmla="*/ 1136174 w 1186020"/>
                    <a:gd name="connsiteY9" fmla="*/ 843121 h 942816"/>
                    <a:gd name="connsiteX10" fmla="*/ 1062514 w 1186020"/>
                    <a:gd name="connsiteY10" fmla="*/ 843121 h 942816"/>
                    <a:gd name="connsiteX11" fmla="*/ 1062514 w 1186020"/>
                    <a:gd name="connsiteY11" fmla="*/ 110966 h 942816"/>
                    <a:gd name="connsiteX12" fmla="*/ 951389 w 1186020"/>
                    <a:gd name="connsiteY12" fmla="*/ 0 h 942816"/>
                    <a:gd name="connsiteX13" fmla="*/ 722948 w 1186020"/>
                    <a:gd name="connsiteY13" fmla="*/ 0 h 942816"/>
                    <a:gd name="connsiteX14" fmla="*/ 611981 w 1186020"/>
                    <a:gd name="connsiteY14" fmla="*/ 111124 h 942816"/>
                    <a:gd name="connsiteX15" fmla="*/ 611981 w 1186020"/>
                    <a:gd name="connsiteY15" fmla="*/ 843121 h 942816"/>
                    <a:gd name="connsiteX16" fmla="*/ 494506 w 1186020"/>
                    <a:gd name="connsiteY16" fmla="*/ 843121 h 942816"/>
                    <a:gd name="connsiteX17" fmla="*/ 494506 w 1186020"/>
                    <a:gd name="connsiteY17" fmla="*/ 314483 h 942816"/>
                    <a:gd name="connsiteX18" fmla="*/ 383381 w 1186020"/>
                    <a:gd name="connsiteY18" fmla="*/ 203359 h 942816"/>
                    <a:gd name="connsiteX19" fmla="*/ 237173 w 1186020"/>
                    <a:gd name="connsiteY19" fmla="*/ 843121 h 942816"/>
                    <a:gd name="connsiteX20" fmla="*/ 237173 w 1186020"/>
                    <a:gd name="connsiteY20" fmla="*/ 314483 h 942816"/>
                    <a:gd name="connsiteX21" fmla="*/ 248444 w 1186020"/>
                    <a:gd name="connsiteY21" fmla="*/ 303053 h 942816"/>
                    <a:gd name="connsiteX22" fmla="*/ 383381 w 1186020"/>
                    <a:gd name="connsiteY22" fmla="*/ 303053 h 942816"/>
                    <a:gd name="connsiteX23" fmla="*/ 394493 w 1186020"/>
                    <a:gd name="connsiteY23" fmla="*/ 314325 h 942816"/>
                    <a:gd name="connsiteX24" fmla="*/ 394493 w 1186020"/>
                    <a:gd name="connsiteY24" fmla="*/ 843121 h 942816"/>
                    <a:gd name="connsiteX25" fmla="*/ 237173 w 1186020"/>
                    <a:gd name="connsiteY25" fmla="*/ 843121 h 942816"/>
                    <a:gd name="connsiteX26" fmla="*/ 711518 w 1186020"/>
                    <a:gd name="connsiteY26" fmla="*/ 110966 h 942816"/>
                    <a:gd name="connsiteX27" fmla="*/ 722789 w 1186020"/>
                    <a:gd name="connsiteY27" fmla="*/ 99854 h 942816"/>
                    <a:gd name="connsiteX28" fmla="*/ 951389 w 1186020"/>
                    <a:gd name="connsiteY28" fmla="*/ 99854 h 942816"/>
                    <a:gd name="connsiteX29" fmla="*/ 962659 w 1186020"/>
                    <a:gd name="connsiteY29" fmla="*/ 110966 h 942816"/>
                    <a:gd name="connsiteX30" fmla="*/ 962659 w 1186020"/>
                    <a:gd name="connsiteY30" fmla="*/ 843121 h 942816"/>
                    <a:gd name="connsiteX31" fmla="*/ 711518 w 1186020"/>
                    <a:gd name="connsiteY31" fmla="*/ 843121 h 942816"/>
                    <a:gd name="connsiteX32" fmla="*/ 711518 w 1186020"/>
                    <a:gd name="connsiteY32" fmla="*/ 110966 h 9428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186020" h="942816">
                      <a:moveTo>
                        <a:pt x="383223" y="203359"/>
                      </a:moveTo>
                      <a:lnTo>
                        <a:pt x="248444" y="203359"/>
                      </a:lnTo>
                      <a:cubicBezTo>
                        <a:pt x="187071" y="203359"/>
                        <a:pt x="137318" y="253112"/>
                        <a:pt x="137318" y="314483"/>
                      </a:cubicBezTo>
                      <a:lnTo>
                        <a:pt x="137318" y="843121"/>
                      </a:lnTo>
                      <a:lnTo>
                        <a:pt x="49848" y="843121"/>
                      </a:lnTo>
                      <a:cubicBezTo>
                        <a:pt x="22317" y="843121"/>
                        <a:pt x="0" y="865439"/>
                        <a:pt x="0" y="892969"/>
                      </a:cubicBezTo>
                      <a:cubicBezTo>
                        <a:pt x="0" y="920498"/>
                        <a:pt x="22317" y="942817"/>
                        <a:pt x="49848" y="942817"/>
                      </a:cubicBezTo>
                      <a:lnTo>
                        <a:pt x="1136174" y="942817"/>
                      </a:lnTo>
                      <a:cubicBezTo>
                        <a:pt x="1163704" y="942817"/>
                        <a:pt x="1186021" y="920498"/>
                        <a:pt x="1186021" y="892969"/>
                      </a:cubicBezTo>
                      <a:cubicBezTo>
                        <a:pt x="1186021" y="865439"/>
                        <a:pt x="1163704" y="843121"/>
                        <a:pt x="1136174" y="843121"/>
                      </a:cubicBezTo>
                      <a:lnTo>
                        <a:pt x="1062514" y="843121"/>
                      </a:lnTo>
                      <a:lnTo>
                        <a:pt x="1062514" y="110966"/>
                      </a:lnTo>
                      <a:cubicBezTo>
                        <a:pt x="1062426" y="49657"/>
                        <a:pt x="1012699" y="0"/>
                        <a:pt x="951389" y="0"/>
                      </a:cubicBezTo>
                      <a:lnTo>
                        <a:pt x="722948" y="0"/>
                      </a:lnTo>
                      <a:cubicBezTo>
                        <a:pt x="661638" y="87"/>
                        <a:pt x="611981" y="49815"/>
                        <a:pt x="611981" y="111124"/>
                      </a:cubicBezTo>
                      <a:lnTo>
                        <a:pt x="611981" y="843121"/>
                      </a:lnTo>
                      <a:lnTo>
                        <a:pt x="494506" y="843121"/>
                      </a:lnTo>
                      <a:lnTo>
                        <a:pt x="494506" y="314483"/>
                      </a:lnTo>
                      <a:cubicBezTo>
                        <a:pt x="494506" y="253112"/>
                        <a:pt x="444754" y="203359"/>
                        <a:pt x="383381" y="203359"/>
                      </a:cubicBezTo>
                      <a:close/>
                      <a:moveTo>
                        <a:pt x="237173" y="843121"/>
                      </a:moveTo>
                      <a:lnTo>
                        <a:pt x="237173" y="314483"/>
                      </a:lnTo>
                      <a:cubicBezTo>
                        <a:pt x="237173" y="308134"/>
                        <a:pt x="242253" y="303053"/>
                        <a:pt x="248444" y="303053"/>
                      </a:cubicBezTo>
                      <a:lnTo>
                        <a:pt x="383381" y="303053"/>
                      </a:lnTo>
                      <a:cubicBezTo>
                        <a:pt x="389572" y="303053"/>
                        <a:pt x="394493" y="308134"/>
                        <a:pt x="394493" y="314325"/>
                      </a:cubicBezTo>
                      <a:lnTo>
                        <a:pt x="394493" y="843121"/>
                      </a:lnTo>
                      <a:lnTo>
                        <a:pt x="237173" y="843121"/>
                      </a:lnTo>
                      <a:close/>
                      <a:moveTo>
                        <a:pt x="711518" y="110966"/>
                      </a:moveTo>
                      <a:cubicBezTo>
                        <a:pt x="711518" y="104775"/>
                        <a:pt x="716598" y="99854"/>
                        <a:pt x="722789" y="99854"/>
                      </a:cubicBezTo>
                      <a:lnTo>
                        <a:pt x="951389" y="99854"/>
                      </a:lnTo>
                      <a:cubicBezTo>
                        <a:pt x="957739" y="99854"/>
                        <a:pt x="962659" y="104775"/>
                        <a:pt x="962659" y="110966"/>
                      </a:cubicBezTo>
                      <a:lnTo>
                        <a:pt x="962659" y="843121"/>
                      </a:lnTo>
                      <a:lnTo>
                        <a:pt x="711518" y="843121"/>
                      </a:lnTo>
                      <a:lnTo>
                        <a:pt x="711518" y="110966"/>
                      </a:lnTo>
                      <a:close/>
                    </a:path>
                  </a:pathLst>
                </a:custGeom>
                <a:no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grpSp>
          <p:grpSp>
            <p:nvGrpSpPr>
              <p:cNvPr id="86" name="组合 85"/>
              <p:cNvGrpSpPr/>
              <p:nvPr/>
            </p:nvGrpSpPr>
            <p:grpSpPr>
              <a:xfrm>
                <a:off x="4340499" y="1987368"/>
                <a:ext cx="283191" cy="249229"/>
                <a:chOff x="5231262" y="2663920"/>
                <a:chExt cx="1733269" cy="1525405"/>
              </a:xfrm>
              <a:noFill/>
            </p:grpSpPr>
            <p:sp>
              <p:nvSpPr>
                <p:cNvPr id="77" name="任意多边形: 形状 76"/>
                <p:cNvSpPr/>
                <p:nvPr/>
              </p:nvSpPr>
              <p:spPr>
                <a:xfrm>
                  <a:off x="6450531" y="2749090"/>
                  <a:ext cx="514000" cy="509501"/>
                </a:xfrm>
                <a:custGeom>
                  <a:avLst/>
                  <a:gdLst>
                    <a:gd name="connsiteX0" fmla="*/ 392028 w 514000"/>
                    <a:gd name="connsiteY0" fmla="*/ 509502 h 509501"/>
                    <a:gd name="connsiteX1" fmla="*/ 368401 w 514000"/>
                    <a:gd name="connsiteY1" fmla="*/ 499642 h 509501"/>
                    <a:gd name="connsiteX2" fmla="*/ 368401 w 514000"/>
                    <a:gd name="connsiteY2" fmla="*/ 452575 h 509501"/>
                    <a:gd name="connsiteX3" fmla="*/ 434072 w 514000"/>
                    <a:gd name="connsiteY3" fmla="*/ 387091 h 509501"/>
                    <a:gd name="connsiteX4" fmla="*/ 145159 w 514000"/>
                    <a:gd name="connsiteY4" fmla="*/ 80133 h 509501"/>
                    <a:gd name="connsiteX5" fmla="*/ 55862 w 514000"/>
                    <a:gd name="connsiteY5" fmla="*/ 162732 h 509501"/>
                    <a:gd name="connsiteX6" fmla="*/ 8795 w 514000"/>
                    <a:gd name="connsiteY6" fmla="*/ 160872 h 509501"/>
                    <a:gd name="connsiteX7" fmla="*/ 10655 w 514000"/>
                    <a:gd name="connsiteY7" fmla="*/ 113805 h 509501"/>
                    <a:gd name="connsiteX8" fmla="*/ 124509 w 514000"/>
                    <a:gd name="connsiteY8" fmla="*/ 8881 h 509501"/>
                    <a:gd name="connsiteX9" fmla="*/ 171390 w 514000"/>
                    <a:gd name="connsiteY9" fmla="*/ 10555 h 509501"/>
                    <a:gd name="connsiteX10" fmla="*/ 504951 w 514000"/>
                    <a:gd name="connsiteY10" fmla="*/ 364952 h 509501"/>
                    <a:gd name="connsiteX11" fmla="*/ 504207 w 514000"/>
                    <a:gd name="connsiteY11" fmla="*/ 411461 h 509501"/>
                    <a:gd name="connsiteX12" fmla="*/ 415654 w 514000"/>
                    <a:gd name="connsiteY12" fmla="*/ 499642 h 509501"/>
                    <a:gd name="connsiteX13" fmla="*/ 392028 w 514000"/>
                    <a:gd name="connsiteY13" fmla="*/ 509502 h 5095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514000" h="509501">
                      <a:moveTo>
                        <a:pt x="392028" y="509502"/>
                      </a:moveTo>
                      <a:cubicBezTo>
                        <a:pt x="383470" y="509502"/>
                        <a:pt x="374912" y="506153"/>
                        <a:pt x="368401" y="499642"/>
                      </a:cubicBezTo>
                      <a:cubicBezTo>
                        <a:pt x="355379" y="486619"/>
                        <a:pt x="355379" y="465411"/>
                        <a:pt x="368401" y="452575"/>
                      </a:cubicBezTo>
                      <a:lnTo>
                        <a:pt x="434072" y="387091"/>
                      </a:lnTo>
                      <a:lnTo>
                        <a:pt x="145159" y="80133"/>
                      </a:lnTo>
                      <a:lnTo>
                        <a:pt x="55862" y="162732"/>
                      </a:lnTo>
                      <a:cubicBezTo>
                        <a:pt x="42281" y="175197"/>
                        <a:pt x="21260" y="174266"/>
                        <a:pt x="8795" y="160872"/>
                      </a:cubicBezTo>
                      <a:cubicBezTo>
                        <a:pt x="-3669" y="147291"/>
                        <a:pt x="-2739" y="126269"/>
                        <a:pt x="10655" y="113805"/>
                      </a:cubicBezTo>
                      <a:lnTo>
                        <a:pt x="124509" y="8881"/>
                      </a:lnTo>
                      <a:cubicBezTo>
                        <a:pt x="137904" y="-3583"/>
                        <a:pt x="158926" y="-2839"/>
                        <a:pt x="171390" y="10555"/>
                      </a:cubicBezTo>
                      <a:lnTo>
                        <a:pt x="504951" y="364952"/>
                      </a:lnTo>
                      <a:cubicBezTo>
                        <a:pt x="517229" y="378161"/>
                        <a:pt x="517043" y="398625"/>
                        <a:pt x="504207" y="411461"/>
                      </a:cubicBezTo>
                      <a:lnTo>
                        <a:pt x="415654" y="499642"/>
                      </a:lnTo>
                      <a:cubicBezTo>
                        <a:pt x="409143" y="506153"/>
                        <a:pt x="400585" y="509502"/>
                        <a:pt x="392028" y="509502"/>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78" name="任意多边形: 形状 77"/>
                <p:cNvSpPr/>
                <p:nvPr/>
              </p:nvSpPr>
              <p:spPr>
                <a:xfrm>
                  <a:off x="5668119" y="2663920"/>
                  <a:ext cx="1214368" cy="1147568"/>
                </a:xfrm>
                <a:custGeom>
                  <a:avLst/>
                  <a:gdLst>
                    <a:gd name="connsiteX0" fmla="*/ 890364 w 1214368"/>
                    <a:gd name="connsiteY0" fmla="*/ 1147568 h 1147568"/>
                    <a:gd name="connsiteX1" fmla="*/ 889620 w 1214368"/>
                    <a:gd name="connsiteY1" fmla="*/ 1080968 h 1147568"/>
                    <a:gd name="connsiteX2" fmla="*/ 889434 w 1214368"/>
                    <a:gd name="connsiteY2" fmla="*/ 1080968 h 1147568"/>
                    <a:gd name="connsiteX3" fmla="*/ 942640 w 1214368"/>
                    <a:gd name="connsiteY3" fmla="*/ 1057341 h 1147568"/>
                    <a:gd name="connsiteX4" fmla="*/ 936687 w 1214368"/>
                    <a:gd name="connsiteY4" fmla="*/ 994647 h 1147568"/>
                    <a:gd name="connsiteX5" fmla="*/ 437369 w 1214368"/>
                    <a:gd name="connsiteY5" fmla="*/ 486957 h 1147568"/>
                    <a:gd name="connsiteX6" fmla="*/ 434950 w 1214368"/>
                    <a:gd name="connsiteY6" fmla="*/ 484167 h 1147568"/>
                    <a:gd name="connsiteX7" fmla="*/ 422486 w 1214368"/>
                    <a:gd name="connsiteY7" fmla="*/ 477842 h 1147568"/>
                    <a:gd name="connsiteX8" fmla="*/ 356629 w 1214368"/>
                    <a:gd name="connsiteY8" fmla="*/ 577370 h 1147568"/>
                    <a:gd name="connsiteX9" fmla="*/ 306400 w 1214368"/>
                    <a:gd name="connsiteY9" fmla="*/ 669644 h 1147568"/>
                    <a:gd name="connsiteX10" fmla="*/ 297098 w 1214368"/>
                    <a:gd name="connsiteY10" fmla="*/ 680806 h 1147568"/>
                    <a:gd name="connsiteX11" fmla="*/ 166129 w 1214368"/>
                    <a:gd name="connsiteY11" fmla="*/ 725082 h 1147568"/>
                    <a:gd name="connsiteX12" fmla="*/ 106412 w 1214368"/>
                    <a:gd name="connsiteY12" fmla="*/ 715036 h 1147568"/>
                    <a:gd name="connsiteX13" fmla="*/ 12836 w 1214368"/>
                    <a:gd name="connsiteY13" fmla="*/ 623507 h 1147568"/>
                    <a:gd name="connsiteX14" fmla="*/ 0 w 1214368"/>
                    <a:gd name="connsiteY14" fmla="*/ 561185 h 1147568"/>
                    <a:gd name="connsiteX15" fmla="*/ 2791 w 1214368"/>
                    <a:gd name="connsiteY15" fmla="*/ 547977 h 1147568"/>
                    <a:gd name="connsiteX16" fmla="*/ 189198 w 1214368"/>
                    <a:gd name="connsiteY16" fmla="*/ 113399 h 1147568"/>
                    <a:gd name="connsiteX17" fmla="*/ 192732 w 1214368"/>
                    <a:gd name="connsiteY17" fmla="*/ 107073 h 1147568"/>
                    <a:gd name="connsiteX18" fmla="*/ 298214 w 1214368"/>
                    <a:gd name="connsiteY18" fmla="*/ 14986 h 1147568"/>
                    <a:gd name="connsiteX19" fmla="*/ 445926 w 1214368"/>
                    <a:gd name="connsiteY19" fmla="*/ 13870 h 1147568"/>
                    <a:gd name="connsiteX20" fmla="*/ 446484 w 1214368"/>
                    <a:gd name="connsiteY20" fmla="*/ 14056 h 1147568"/>
                    <a:gd name="connsiteX21" fmla="*/ 793998 w 1214368"/>
                    <a:gd name="connsiteY21" fmla="*/ 156745 h 1147568"/>
                    <a:gd name="connsiteX22" fmla="*/ 805346 w 1214368"/>
                    <a:gd name="connsiteY22" fmla="*/ 164558 h 1147568"/>
                    <a:gd name="connsiteX23" fmla="*/ 1205136 w 1214368"/>
                    <a:gd name="connsiteY23" fmla="*/ 581649 h 1147568"/>
                    <a:gd name="connsiteX24" fmla="*/ 1204764 w 1214368"/>
                    <a:gd name="connsiteY24" fmla="*/ 628158 h 1147568"/>
                    <a:gd name="connsiteX25" fmla="*/ 936315 w 1214368"/>
                    <a:gd name="connsiteY25" fmla="*/ 899211 h 1147568"/>
                    <a:gd name="connsiteX26" fmla="*/ 988219 w 1214368"/>
                    <a:gd name="connsiteY26" fmla="*/ 952045 h 1147568"/>
                    <a:gd name="connsiteX27" fmla="*/ 994358 w 1214368"/>
                    <a:gd name="connsiteY27" fmla="*/ 960603 h 1147568"/>
                    <a:gd name="connsiteX28" fmla="*/ 998265 w 1214368"/>
                    <a:gd name="connsiteY28" fmla="*/ 1094362 h 1147568"/>
                    <a:gd name="connsiteX29" fmla="*/ 890364 w 1214368"/>
                    <a:gd name="connsiteY29" fmla="*/ 1147568 h 1147568"/>
                    <a:gd name="connsiteX30" fmla="*/ 485924 w 1214368"/>
                    <a:gd name="connsiteY30" fmla="*/ 441193 h 1147568"/>
                    <a:gd name="connsiteX31" fmla="*/ 889434 w 1214368"/>
                    <a:gd name="connsiteY31" fmla="*/ 851586 h 1147568"/>
                    <a:gd name="connsiteX32" fmla="*/ 1134629 w 1214368"/>
                    <a:gd name="connsiteY32" fmla="*/ 604345 h 1147568"/>
                    <a:gd name="connsiteX33" fmla="*/ 762372 w 1214368"/>
                    <a:gd name="connsiteY33" fmla="*/ 216090 h 1147568"/>
                    <a:gd name="connsiteX34" fmla="*/ 421742 w 1214368"/>
                    <a:gd name="connsiteY34" fmla="*/ 76192 h 1147568"/>
                    <a:gd name="connsiteX35" fmla="*/ 327980 w 1214368"/>
                    <a:gd name="connsiteY35" fmla="*/ 75075 h 1147568"/>
                    <a:gd name="connsiteX36" fmla="*/ 249101 w 1214368"/>
                    <a:gd name="connsiteY36" fmla="*/ 143722 h 1147568"/>
                    <a:gd name="connsiteX37" fmla="*/ 67345 w 1214368"/>
                    <a:gd name="connsiteY37" fmla="*/ 567324 h 1147568"/>
                    <a:gd name="connsiteX38" fmla="*/ 128364 w 1214368"/>
                    <a:gd name="connsiteY38" fmla="*/ 652343 h 1147568"/>
                    <a:gd name="connsiteX39" fmla="*/ 250961 w 1214368"/>
                    <a:gd name="connsiteY39" fmla="*/ 631879 h 1147568"/>
                    <a:gd name="connsiteX40" fmla="*/ 304912 w 1214368"/>
                    <a:gd name="connsiteY40" fmla="*/ 533838 h 1147568"/>
                    <a:gd name="connsiteX41" fmla="*/ 352351 w 1214368"/>
                    <a:gd name="connsiteY41" fmla="*/ 459052 h 1147568"/>
                    <a:gd name="connsiteX42" fmla="*/ 410580 w 1214368"/>
                    <a:gd name="connsiteY42" fmla="*/ 411241 h 1147568"/>
                    <a:gd name="connsiteX43" fmla="*/ 485924 w 1214368"/>
                    <a:gd name="connsiteY43" fmla="*/ 441193 h 1147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1214368" h="1147568">
                      <a:moveTo>
                        <a:pt x="890364" y="1147568"/>
                      </a:moveTo>
                      <a:lnTo>
                        <a:pt x="889620" y="1080968"/>
                      </a:lnTo>
                      <a:lnTo>
                        <a:pt x="889434" y="1080968"/>
                      </a:lnTo>
                      <a:cubicBezTo>
                        <a:pt x="900038" y="1080782"/>
                        <a:pt x="930362" y="1075945"/>
                        <a:pt x="942640" y="1057341"/>
                      </a:cubicBezTo>
                      <a:cubicBezTo>
                        <a:pt x="951942" y="1043202"/>
                        <a:pt x="944128" y="1011949"/>
                        <a:pt x="936687" y="994647"/>
                      </a:cubicBezTo>
                      <a:lnTo>
                        <a:pt x="437369" y="486957"/>
                      </a:lnTo>
                      <a:cubicBezTo>
                        <a:pt x="436066" y="485655"/>
                        <a:pt x="435880" y="485469"/>
                        <a:pt x="434950" y="484167"/>
                      </a:cubicBezTo>
                      <a:cubicBezTo>
                        <a:pt x="433648" y="482864"/>
                        <a:pt x="429369" y="478958"/>
                        <a:pt x="422486" y="477842"/>
                      </a:cubicBezTo>
                      <a:cubicBezTo>
                        <a:pt x="415416" y="485097"/>
                        <a:pt x="396441" y="507979"/>
                        <a:pt x="356629" y="577370"/>
                      </a:cubicBezTo>
                      <a:cubicBezTo>
                        <a:pt x="329468" y="624623"/>
                        <a:pt x="306586" y="669272"/>
                        <a:pt x="306400" y="669644"/>
                      </a:cubicBezTo>
                      <a:cubicBezTo>
                        <a:pt x="304167" y="673923"/>
                        <a:pt x="301005" y="677829"/>
                        <a:pt x="297098" y="680806"/>
                      </a:cubicBezTo>
                      <a:cubicBezTo>
                        <a:pt x="294122" y="683038"/>
                        <a:pt x="238683" y="725082"/>
                        <a:pt x="166129" y="725082"/>
                      </a:cubicBezTo>
                      <a:cubicBezTo>
                        <a:pt x="147154" y="725082"/>
                        <a:pt x="127062" y="722292"/>
                        <a:pt x="106412" y="715036"/>
                      </a:cubicBezTo>
                      <a:cubicBezTo>
                        <a:pt x="62694" y="699781"/>
                        <a:pt x="30324" y="668156"/>
                        <a:pt x="12836" y="623507"/>
                      </a:cubicBezTo>
                      <a:cubicBezTo>
                        <a:pt x="372" y="591695"/>
                        <a:pt x="0" y="564162"/>
                        <a:pt x="0" y="561185"/>
                      </a:cubicBezTo>
                      <a:cubicBezTo>
                        <a:pt x="0" y="556720"/>
                        <a:pt x="930" y="552256"/>
                        <a:pt x="2791" y="547977"/>
                      </a:cubicBezTo>
                      <a:lnTo>
                        <a:pt x="189198" y="113399"/>
                      </a:lnTo>
                      <a:cubicBezTo>
                        <a:pt x="190128" y="111166"/>
                        <a:pt x="191430" y="108934"/>
                        <a:pt x="192732" y="107073"/>
                      </a:cubicBezTo>
                      <a:cubicBezTo>
                        <a:pt x="194593" y="104469"/>
                        <a:pt x="238311" y="44566"/>
                        <a:pt x="298214" y="14986"/>
                      </a:cubicBezTo>
                      <a:cubicBezTo>
                        <a:pt x="363699" y="-17384"/>
                        <a:pt x="442578" y="12568"/>
                        <a:pt x="445926" y="13870"/>
                      </a:cubicBezTo>
                      <a:cubicBezTo>
                        <a:pt x="446112" y="13870"/>
                        <a:pt x="446298" y="14056"/>
                        <a:pt x="446484" y="14056"/>
                      </a:cubicBezTo>
                      <a:lnTo>
                        <a:pt x="793998" y="156745"/>
                      </a:lnTo>
                      <a:cubicBezTo>
                        <a:pt x="798277" y="158419"/>
                        <a:pt x="802184" y="161210"/>
                        <a:pt x="805346" y="164558"/>
                      </a:cubicBezTo>
                      <a:lnTo>
                        <a:pt x="1205136" y="581649"/>
                      </a:lnTo>
                      <a:cubicBezTo>
                        <a:pt x="1217600" y="594672"/>
                        <a:pt x="1217414" y="615322"/>
                        <a:pt x="1204764" y="628158"/>
                      </a:cubicBezTo>
                      <a:lnTo>
                        <a:pt x="936315" y="899211"/>
                      </a:lnTo>
                      <a:lnTo>
                        <a:pt x="988219" y="952045"/>
                      </a:lnTo>
                      <a:cubicBezTo>
                        <a:pt x="990637" y="954464"/>
                        <a:pt x="992684" y="957440"/>
                        <a:pt x="994358" y="960603"/>
                      </a:cubicBezTo>
                      <a:cubicBezTo>
                        <a:pt x="998451" y="968788"/>
                        <a:pt x="1033053" y="1041900"/>
                        <a:pt x="998265" y="1094362"/>
                      </a:cubicBezTo>
                      <a:cubicBezTo>
                        <a:pt x="964220" y="1145336"/>
                        <a:pt x="897806" y="1147568"/>
                        <a:pt x="890364" y="1147568"/>
                      </a:cubicBezTo>
                      <a:close/>
                      <a:moveTo>
                        <a:pt x="485924" y="441193"/>
                      </a:moveTo>
                      <a:lnTo>
                        <a:pt x="889434" y="851586"/>
                      </a:lnTo>
                      <a:lnTo>
                        <a:pt x="1134629" y="604345"/>
                      </a:lnTo>
                      <a:lnTo>
                        <a:pt x="762372" y="216090"/>
                      </a:lnTo>
                      <a:lnTo>
                        <a:pt x="421742" y="76192"/>
                      </a:lnTo>
                      <a:cubicBezTo>
                        <a:pt x="406487" y="70425"/>
                        <a:pt x="360164" y="59076"/>
                        <a:pt x="327980" y="75075"/>
                      </a:cubicBezTo>
                      <a:cubicBezTo>
                        <a:pt x="289285" y="94237"/>
                        <a:pt x="257287" y="133118"/>
                        <a:pt x="249101" y="143722"/>
                      </a:cubicBezTo>
                      <a:lnTo>
                        <a:pt x="67345" y="567324"/>
                      </a:lnTo>
                      <a:cubicBezTo>
                        <a:pt x="69019" y="584998"/>
                        <a:pt x="78321" y="635041"/>
                        <a:pt x="128364" y="652343"/>
                      </a:cubicBezTo>
                      <a:cubicBezTo>
                        <a:pt x="182314" y="671132"/>
                        <a:pt x="234404" y="642669"/>
                        <a:pt x="250961" y="631879"/>
                      </a:cubicBezTo>
                      <a:cubicBezTo>
                        <a:pt x="259519" y="615508"/>
                        <a:pt x="280913" y="575138"/>
                        <a:pt x="304912" y="533838"/>
                      </a:cubicBezTo>
                      <a:cubicBezTo>
                        <a:pt x="323143" y="502584"/>
                        <a:pt x="338956" y="477469"/>
                        <a:pt x="352351" y="459052"/>
                      </a:cubicBezTo>
                      <a:cubicBezTo>
                        <a:pt x="376163" y="425938"/>
                        <a:pt x="391976" y="413101"/>
                        <a:pt x="410580" y="411241"/>
                      </a:cubicBezTo>
                      <a:cubicBezTo>
                        <a:pt x="452996" y="407334"/>
                        <a:pt x="478855" y="433007"/>
                        <a:pt x="485924" y="441193"/>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79" name="任意多边形: 形状 78"/>
                <p:cNvSpPr/>
                <p:nvPr/>
              </p:nvSpPr>
              <p:spPr>
                <a:xfrm>
                  <a:off x="6348627" y="3575773"/>
                  <a:ext cx="250079" cy="362404"/>
                </a:xfrm>
                <a:custGeom>
                  <a:avLst/>
                  <a:gdLst>
                    <a:gd name="connsiteX0" fmla="*/ 117954 w 250079"/>
                    <a:gd name="connsiteY0" fmla="*/ 362404 h 362404"/>
                    <a:gd name="connsiteX1" fmla="*/ 109583 w 250079"/>
                    <a:gd name="connsiteY1" fmla="*/ 362032 h 362404"/>
                    <a:gd name="connsiteX2" fmla="*/ 115722 w 250079"/>
                    <a:gd name="connsiteY2" fmla="*/ 295618 h 362404"/>
                    <a:gd name="connsiteX3" fmla="*/ 115350 w 250079"/>
                    <a:gd name="connsiteY3" fmla="*/ 295618 h 362404"/>
                    <a:gd name="connsiteX4" fmla="*/ 173207 w 250079"/>
                    <a:gd name="connsiteY4" fmla="*/ 273666 h 362404"/>
                    <a:gd name="connsiteX5" fmla="*/ 180276 w 250079"/>
                    <a:gd name="connsiteY5" fmla="*/ 220646 h 362404"/>
                    <a:gd name="connsiteX6" fmla="*/ 10240 w 250079"/>
                    <a:gd name="connsiteY6" fmla="*/ 57307 h 362404"/>
                    <a:gd name="connsiteX7" fmla="*/ 9310 w 250079"/>
                    <a:gd name="connsiteY7" fmla="*/ 10240 h 362404"/>
                    <a:gd name="connsiteX8" fmla="*/ 56377 w 250079"/>
                    <a:gd name="connsiteY8" fmla="*/ 9310 h 362404"/>
                    <a:gd name="connsiteX9" fmla="*/ 232552 w 250079"/>
                    <a:gd name="connsiteY9" fmla="*/ 178416 h 362404"/>
                    <a:gd name="connsiteX10" fmla="*/ 240365 w 250079"/>
                    <a:gd name="connsiteY10" fmla="*/ 189950 h 362404"/>
                    <a:gd name="connsiteX11" fmla="*/ 223250 w 250079"/>
                    <a:gd name="connsiteY11" fmla="*/ 317756 h 362404"/>
                    <a:gd name="connsiteX12" fmla="*/ 117954 w 250079"/>
                    <a:gd name="connsiteY12" fmla="*/ 362404 h 362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0079" h="362404">
                      <a:moveTo>
                        <a:pt x="117954" y="362404"/>
                      </a:moveTo>
                      <a:cubicBezTo>
                        <a:pt x="113117" y="362404"/>
                        <a:pt x="110141" y="362218"/>
                        <a:pt x="109583" y="362032"/>
                      </a:cubicBezTo>
                      <a:lnTo>
                        <a:pt x="115722" y="295618"/>
                      </a:lnTo>
                      <a:lnTo>
                        <a:pt x="115350" y="295618"/>
                      </a:lnTo>
                      <a:cubicBezTo>
                        <a:pt x="115722" y="295618"/>
                        <a:pt x="151627" y="298036"/>
                        <a:pt x="173207" y="273666"/>
                      </a:cubicBezTo>
                      <a:cubicBezTo>
                        <a:pt x="187717" y="257295"/>
                        <a:pt x="183253" y="231994"/>
                        <a:pt x="180276" y="220646"/>
                      </a:cubicBezTo>
                      <a:lnTo>
                        <a:pt x="10240" y="57307"/>
                      </a:lnTo>
                      <a:cubicBezTo>
                        <a:pt x="-2969" y="44470"/>
                        <a:pt x="-3527" y="23448"/>
                        <a:pt x="9310" y="10240"/>
                      </a:cubicBezTo>
                      <a:cubicBezTo>
                        <a:pt x="22146" y="-2969"/>
                        <a:pt x="43168" y="-3527"/>
                        <a:pt x="56377" y="9310"/>
                      </a:cubicBezTo>
                      <a:lnTo>
                        <a:pt x="232552" y="178416"/>
                      </a:lnTo>
                      <a:cubicBezTo>
                        <a:pt x="235900" y="181764"/>
                        <a:pt x="238691" y="185671"/>
                        <a:pt x="240365" y="189950"/>
                      </a:cubicBezTo>
                      <a:cubicBezTo>
                        <a:pt x="251527" y="217669"/>
                        <a:pt x="260457" y="275712"/>
                        <a:pt x="223250" y="317756"/>
                      </a:cubicBezTo>
                      <a:cubicBezTo>
                        <a:pt x="187717" y="357940"/>
                        <a:pt x="137674" y="362404"/>
                        <a:pt x="117954" y="362404"/>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80" name="任意多边形: 形状 79"/>
                <p:cNvSpPr/>
                <p:nvPr/>
              </p:nvSpPr>
              <p:spPr>
                <a:xfrm>
                  <a:off x="6239053" y="3690185"/>
                  <a:ext cx="244757" cy="375612"/>
                </a:xfrm>
                <a:custGeom>
                  <a:avLst/>
                  <a:gdLst>
                    <a:gd name="connsiteX0" fmla="*/ 103816 w 244757"/>
                    <a:gd name="connsiteY0" fmla="*/ 375613 h 375612"/>
                    <a:gd name="connsiteX1" fmla="*/ 102327 w 244757"/>
                    <a:gd name="connsiteY1" fmla="*/ 375613 h 375612"/>
                    <a:gd name="connsiteX2" fmla="*/ 104374 w 244757"/>
                    <a:gd name="connsiteY2" fmla="*/ 309012 h 375612"/>
                    <a:gd name="connsiteX3" fmla="*/ 104002 w 244757"/>
                    <a:gd name="connsiteY3" fmla="*/ 309012 h 375612"/>
                    <a:gd name="connsiteX4" fmla="*/ 162045 w 244757"/>
                    <a:gd name="connsiteY4" fmla="*/ 283898 h 375612"/>
                    <a:gd name="connsiteX5" fmla="*/ 177672 w 244757"/>
                    <a:gd name="connsiteY5" fmla="*/ 218041 h 375612"/>
                    <a:gd name="connsiteX6" fmla="*/ 10240 w 244757"/>
                    <a:gd name="connsiteY6" fmla="*/ 57307 h 375612"/>
                    <a:gd name="connsiteX7" fmla="*/ 9310 w 244757"/>
                    <a:gd name="connsiteY7" fmla="*/ 10240 h 375612"/>
                    <a:gd name="connsiteX8" fmla="*/ 56377 w 244757"/>
                    <a:gd name="connsiteY8" fmla="*/ 9310 h 375612"/>
                    <a:gd name="connsiteX9" fmla="*/ 232552 w 244757"/>
                    <a:gd name="connsiteY9" fmla="*/ 178416 h 375612"/>
                    <a:gd name="connsiteX10" fmla="*/ 242412 w 244757"/>
                    <a:gd name="connsiteY10" fmla="*/ 196833 h 375612"/>
                    <a:gd name="connsiteX11" fmla="*/ 212088 w 244757"/>
                    <a:gd name="connsiteY11" fmla="*/ 328174 h 375612"/>
                    <a:gd name="connsiteX12" fmla="*/ 103816 w 244757"/>
                    <a:gd name="connsiteY12" fmla="*/ 375613 h 375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44757" h="375612">
                      <a:moveTo>
                        <a:pt x="103816" y="375613"/>
                      </a:moveTo>
                      <a:lnTo>
                        <a:pt x="102327" y="375613"/>
                      </a:lnTo>
                      <a:lnTo>
                        <a:pt x="104374" y="309012"/>
                      </a:lnTo>
                      <a:lnTo>
                        <a:pt x="104002" y="309012"/>
                      </a:lnTo>
                      <a:cubicBezTo>
                        <a:pt x="104374" y="309012"/>
                        <a:pt x="139720" y="309198"/>
                        <a:pt x="162045" y="283898"/>
                      </a:cubicBezTo>
                      <a:cubicBezTo>
                        <a:pt x="177113" y="266782"/>
                        <a:pt x="178788" y="236273"/>
                        <a:pt x="177672" y="218041"/>
                      </a:cubicBezTo>
                      <a:lnTo>
                        <a:pt x="10240" y="57307"/>
                      </a:lnTo>
                      <a:cubicBezTo>
                        <a:pt x="-2969" y="44470"/>
                        <a:pt x="-3527" y="23448"/>
                        <a:pt x="9310" y="10240"/>
                      </a:cubicBezTo>
                      <a:cubicBezTo>
                        <a:pt x="22146" y="-2969"/>
                        <a:pt x="43168" y="-3527"/>
                        <a:pt x="56377" y="9310"/>
                      </a:cubicBezTo>
                      <a:lnTo>
                        <a:pt x="232552" y="178416"/>
                      </a:lnTo>
                      <a:cubicBezTo>
                        <a:pt x="237761" y="183439"/>
                        <a:pt x="241110" y="189950"/>
                        <a:pt x="242412" y="196833"/>
                      </a:cubicBezTo>
                      <a:cubicBezTo>
                        <a:pt x="243900" y="205205"/>
                        <a:pt x="254876" y="279619"/>
                        <a:pt x="212088" y="328174"/>
                      </a:cubicBezTo>
                      <a:cubicBezTo>
                        <a:pt x="171718" y="373380"/>
                        <a:pt x="114234" y="375613"/>
                        <a:pt x="103816" y="375613"/>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81" name="任意多边形: 形状 80"/>
                <p:cNvSpPr/>
                <p:nvPr/>
              </p:nvSpPr>
              <p:spPr>
                <a:xfrm>
                  <a:off x="5290537" y="2768940"/>
                  <a:ext cx="1070988" cy="1420385"/>
                </a:xfrm>
                <a:custGeom>
                  <a:avLst/>
                  <a:gdLst>
                    <a:gd name="connsiteX0" fmla="*/ 934199 w 1070988"/>
                    <a:gd name="connsiteY0" fmla="*/ 1420385 h 1420385"/>
                    <a:gd name="connsiteX1" fmla="*/ 920060 w 1070988"/>
                    <a:gd name="connsiteY1" fmla="*/ 1419827 h 1420385"/>
                    <a:gd name="connsiteX2" fmla="*/ 863506 w 1070988"/>
                    <a:gd name="connsiteY2" fmla="*/ 1404573 h 1420385"/>
                    <a:gd name="connsiteX3" fmla="*/ 854762 w 1070988"/>
                    <a:gd name="connsiteY3" fmla="*/ 1398247 h 1420385"/>
                    <a:gd name="connsiteX4" fmla="*/ 700539 w 1070988"/>
                    <a:gd name="connsiteY4" fmla="*/ 1241234 h 1420385"/>
                    <a:gd name="connsiteX5" fmla="*/ 700911 w 1070988"/>
                    <a:gd name="connsiteY5" fmla="*/ 1194167 h 1420385"/>
                    <a:gd name="connsiteX6" fmla="*/ 747978 w 1070988"/>
                    <a:gd name="connsiteY6" fmla="*/ 1194539 h 1420385"/>
                    <a:gd name="connsiteX7" fmla="*/ 897736 w 1070988"/>
                    <a:gd name="connsiteY7" fmla="*/ 1347088 h 1420385"/>
                    <a:gd name="connsiteX8" fmla="*/ 985545 w 1070988"/>
                    <a:gd name="connsiteY8" fmla="*/ 1332205 h 1420385"/>
                    <a:gd name="connsiteX9" fmla="*/ 1004334 w 1070988"/>
                    <a:gd name="connsiteY9" fmla="*/ 1264674 h 1420385"/>
                    <a:gd name="connsiteX10" fmla="*/ 837647 w 1070988"/>
                    <a:gd name="connsiteY10" fmla="*/ 1104684 h 1420385"/>
                    <a:gd name="connsiteX11" fmla="*/ 836717 w 1070988"/>
                    <a:gd name="connsiteY11" fmla="*/ 1057617 h 1420385"/>
                    <a:gd name="connsiteX12" fmla="*/ 883783 w 1070988"/>
                    <a:gd name="connsiteY12" fmla="*/ 1056687 h 1420385"/>
                    <a:gd name="connsiteX13" fmla="*/ 1059959 w 1070988"/>
                    <a:gd name="connsiteY13" fmla="*/ 1225793 h 1420385"/>
                    <a:gd name="connsiteX14" fmla="*/ 1070005 w 1070988"/>
                    <a:gd name="connsiteY14" fmla="*/ 1246071 h 1420385"/>
                    <a:gd name="connsiteX15" fmla="*/ 1033170 w 1070988"/>
                    <a:gd name="connsiteY15" fmla="*/ 1378900 h 1420385"/>
                    <a:gd name="connsiteX16" fmla="*/ 934199 w 1070988"/>
                    <a:gd name="connsiteY16" fmla="*/ 1420385 h 1420385"/>
                    <a:gd name="connsiteX17" fmla="*/ 198616 w 1070988"/>
                    <a:gd name="connsiteY17" fmla="*/ 769448 h 1420385"/>
                    <a:gd name="connsiteX18" fmla="*/ 173873 w 1070988"/>
                    <a:gd name="connsiteY18" fmla="*/ 758472 h 1420385"/>
                    <a:gd name="connsiteX19" fmla="*/ 8674 w 1070988"/>
                    <a:gd name="connsiteY19" fmla="*/ 576530 h 1420385"/>
                    <a:gd name="connsiteX20" fmla="*/ 8488 w 1070988"/>
                    <a:gd name="connsiteY20" fmla="*/ 531882 h 1420385"/>
                    <a:gd name="connsiteX21" fmla="*/ 476180 w 1070988"/>
                    <a:gd name="connsiteY21" fmla="*/ 10983 h 1420385"/>
                    <a:gd name="connsiteX22" fmla="*/ 499993 w 1070988"/>
                    <a:gd name="connsiteY22" fmla="*/ 7 h 1420385"/>
                    <a:gd name="connsiteX23" fmla="*/ 524550 w 1070988"/>
                    <a:gd name="connsiteY23" fmla="*/ 9681 h 1420385"/>
                    <a:gd name="connsiteX24" fmla="*/ 574407 w 1070988"/>
                    <a:gd name="connsiteY24" fmla="*/ 59538 h 1420385"/>
                    <a:gd name="connsiteX25" fmla="*/ 574407 w 1070988"/>
                    <a:gd name="connsiteY25" fmla="*/ 106605 h 1420385"/>
                    <a:gd name="connsiteX26" fmla="*/ 527340 w 1070988"/>
                    <a:gd name="connsiteY26" fmla="*/ 106605 h 1420385"/>
                    <a:gd name="connsiteX27" fmla="*/ 502411 w 1070988"/>
                    <a:gd name="connsiteY27" fmla="*/ 81676 h 1420385"/>
                    <a:gd name="connsiteX28" fmla="*/ 78437 w 1070988"/>
                    <a:gd name="connsiteY28" fmla="*/ 554206 h 1420385"/>
                    <a:gd name="connsiteX29" fmla="*/ 223359 w 1070988"/>
                    <a:gd name="connsiteY29" fmla="*/ 713824 h 1420385"/>
                    <a:gd name="connsiteX30" fmla="*/ 221126 w 1070988"/>
                    <a:gd name="connsiteY30" fmla="*/ 760891 h 1420385"/>
                    <a:gd name="connsiteX31" fmla="*/ 198616 w 1070988"/>
                    <a:gd name="connsiteY31" fmla="*/ 769448 h 1420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070988" h="1420385">
                      <a:moveTo>
                        <a:pt x="934199" y="1420385"/>
                      </a:moveTo>
                      <a:cubicBezTo>
                        <a:pt x="929548" y="1420385"/>
                        <a:pt x="924897" y="1420199"/>
                        <a:pt x="920060" y="1419827"/>
                      </a:cubicBezTo>
                      <a:cubicBezTo>
                        <a:pt x="888806" y="1417037"/>
                        <a:pt x="866110" y="1405875"/>
                        <a:pt x="863506" y="1404573"/>
                      </a:cubicBezTo>
                      <a:cubicBezTo>
                        <a:pt x="860343" y="1402898"/>
                        <a:pt x="857366" y="1400852"/>
                        <a:pt x="854762" y="1398247"/>
                      </a:cubicBezTo>
                      <a:lnTo>
                        <a:pt x="700539" y="1241234"/>
                      </a:lnTo>
                      <a:cubicBezTo>
                        <a:pt x="687702" y="1228025"/>
                        <a:pt x="687888" y="1207003"/>
                        <a:pt x="700911" y="1194167"/>
                      </a:cubicBezTo>
                      <a:cubicBezTo>
                        <a:pt x="714119" y="1181330"/>
                        <a:pt x="735141" y="1181516"/>
                        <a:pt x="747978" y="1194539"/>
                      </a:cubicBezTo>
                      <a:lnTo>
                        <a:pt x="897736" y="1347088"/>
                      </a:lnTo>
                      <a:cubicBezTo>
                        <a:pt x="911317" y="1352483"/>
                        <a:pt x="953361" y="1364947"/>
                        <a:pt x="985545" y="1332205"/>
                      </a:cubicBezTo>
                      <a:cubicBezTo>
                        <a:pt x="1001544" y="1315834"/>
                        <a:pt x="1004334" y="1283278"/>
                        <a:pt x="1004334" y="1264674"/>
                      </a:cubicBezTo>
                      <a:lnTo>
                        <a:pt x="837647" y="1104684"/>
                      </a:lnTo>
                      <a:cubicBezTo>
                        <a:pt x="824438" y="1091847"/>
                        <a:pt x="823880" y="1070825"/>
                        <a:pt x="836717" y="1057617"/>
                      </a:cubicBezTo>
                      <a:cubicBezTo>
                        <a:pt x="849553" y="1044408"/>
                        <a:pt x="870575" y="1043850"/>
                        <a:pt x="883783" y="1056687"/>
                      </a:cubicBezTo>
                      <a:lnTo>
                        <a:pt x="1059959" y="1225793"/>
                      </a:lnTo>
                      <a:cubicBezTo>
                        <a:pt x="1065540" y="1231188"/>
                        <a:pt x="1069075" y="1238443"/>
                        <a:pt x="1070005" y="1246071"/>
                      </a:cubicBezTo>
                      <a:cubicBezTo>
                        <a:pt x="1070935" y="1254814"/>
                        <a:pt x="1078190" y="1332763"/>
                        <a:pt x="1033170" y="1378900"/>
                      </a:cubicBezTo>
                      <a:cubicBezTo>
                        <a:pt x="1006567" y="1406061"/>
                        <a:pt x="972522" y="1420385"/>
                        <a:pt x="934199" y="1420385"/>
                      </a:cubicBezTo>
                      <a:close/>
                      <a:moveTo>
                        <a:pt x="198616" y="769448"/>
                      </a:moveTo>
                      <a:cubicBezTo>
                        <a:pt x="189500" y="769448"/>
                        <a:pt x="180571" y="765728"/>
                        <a:pt x="173873" y="758472"/>
                      </a:cubicBezTo>
                      <a:lnTo>
                        <a:pt x="8674" y="576530"/>
                      </a:lnTo>
                      <a:cubicBezTo>
                        <a:pt x="-2860" y="563880"/>
                        <a:pt x="-2860" y="544532"/>
                        <a:pt x="8488" y="531882"/>
                      </a:cubicBezTo>
                      <a:lnTo>
                        <a:pt x="476180" y="10983"/>
                      </a:lnTo>
                      <a:cubicBezTo>
                        <a:pt x="482320" y="4100"/>
                        <a:pt x="490877" y="193"/>
                        <a:pt x="499993" y="7"/>
                      </a:cubicBezTo>
                      <a:cubicBezTo>
                        <a:pt x="509109" y="-179"/>
                        <a:pt x="518038" y="3356"/>
                        <a:pt x="524550" y="9681"/>
                      </a:cubicBezTo>
                      <a:lnTo>
                        <a:pt x="574407" y="59538"/>
                      </a:lnTo>
                      <a:cubicBezTo>
                        <a:pt x="587429" y="72561"/>
                        <a:pt x="587429" y="93583"/>
                        <a:pt x="574407" y="106605"/>
                      </a:cubicBezTo>
                      <a:cubicBezTo>
                        <a:pt x="561384" y="119628"/>
                        <a:pt x="540363" y="119628"/>
                        <a:pt x="527340" y="106605"/>
                      </a:cubicBezTo>
                      <a:lnTo>
                        <a:pt x="502411" y="81676"/>
                      </a:lnTo>
                      <a:lnTo>
                        <a:pt x="78437" y="554206"/>
                      </a:lnTo>
                      <a:lnTo>
                        <a:pt x="223359" y="713824"/>
                      </a:lnTo>
                      <a:cubicBezTo>
                        <a:pt x="235823" y="727405"/>
                        <a:pt x="234707" y="748612"/>
                        <a:pt x="221126" y="760891"/>
                      </a:cubicBezTo>
                      <a:cubicBezTo>
                        <a:pt x="214615" y="766658"/>
                        <a:pt x="206615" y="769448"/>
                        <a:pt x="198616" y="769448"/>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82" name="任意多边形: 形状 81"/>
                <p:cNvSpPr/>
                <p:nvPr/>
              </p:nvSpPr>
              <p:spPr>
                <a:xfrm>
                  <a:off x="5231262" y="2748641"/>
                  <a:ext cx="518192" cy="991781"/>
                </a:xfrm>
                <a:custGeom>
                  <a:avLst/>
                  <a:gdLst>
                    <a:gd name="connsiteX0" fmla="*/ 130643 w 518192"/>
                    <a:gd name="connsiteY0" fmla="*/ 565575 h 991781"/>
                    <a:gd name="connsiteX1" fmla="*/ 106087 w 518192"/>
                    <a:gd name="connsiteY1" fmla="*/ 554785 h 991781"/>
                    <a:gd name="connsiteX2" fmla="*/ 8790 w 518192"/>
                    <a:gd name="connsiteY2" fmla="*/ 448559 h 991781"/>
                    <a:gd name="connsiteX3" fmla="*/ 8790 w 518192"/>
                    <a:gd name="connsiteY3" fmla="*/ 403538 h 991781"/>
                    <a:gd name="connsiteX4" fmla="*/ 366722 w 518192"/>
                    <a:gd name="connsiteY4" fmla="*/ 10818 h 991781"/>
                    <a:gd name="connsiteX5" fmla="*/ 390162 w 518192"/>
                    <a:gd name="connsiteY5" fmla="*/ 28 h 991781"/>
                    <a:gd name="connsiteX6" fmla="*/ 414347 w 518192"/>
                    <a:gd name="connsiteY6" fmla="*/ 9144 h 991781"/>
                    <a:gd name="connsiteX7" fmla="*/ 507736 w 518192"/>
                    <a:gd name="connsiteY7" fmla="*/ 96952 h 991781"/>
                    <a:gd name="connsiteX8" fmla="*/ 509225 w 518192"/>
                    <a:gd name="connsiteY8" fmla="*/ 144019 h 991781"/>
                    <a:gd name="connsiteX9" fmla="*/ 462158 w 518192"/>
                    <a:gd name="connsiteY9" fmla="*/ 145508 h 991781"/>
                    <a:gd name="connsiteX10" fmla="*/ 393511 w 518192"/>
                    <a:gd name="connsiteY10" fmla="*/ 80953 h 991781"/>
                    <a:gd name="connsiteX11" fmla="*/ 78553 w 518192"/>
                    <a:gd name="connsiteY11" fmla="*/ 426049 h 991781"/>
                    <a:gd name="connsiteX12" fmla="*/ 155200 w 518192"/>
                    <a:gd name="connsiteY12" fmla="*/ 509764 h 991781"/>
                    <a:gd name="connsiteX13" fmla="*/ 153153 w 518192"/>
                    <a:gd name="connsiteY13" fmla="*/ 556831 h 991781"/>
                    <a:gd name="connsiteX14" fmla="*/ 130643 w 518192"/>
                    <a:gd name="connsiteY14" fmla="*/ 565575 h 991781"/>
                    <a:gd name="connsiteX15" fmla="*/ 270542 w 518192"/>
                    <a:gd name="connsiteY15" fmla="*/ 991782 h 991781"/>
                    <a:gd name="connsiteX16" fmla="*/ 189802 w 518192"/>
                    <a:gd name="connsiteY16" fmla="*/ 957365 h 991781"/>
                    <a:gd name="connsiteX17" fmla="*/ 188686 w 518192"/>
                    <a:gd name="connsiteY17" fmla="*/ 791608 h 991781"/>
                    <a:gd name="connsiteX18" fmla="*/ 316306 w 518192"/>
                    <a:gd name="connsiteY18" fmla="*/ 656732 h 991781"/>
                    <a:gd name="connsiteX19" fmla="*/ 397418 w 518192"/>
                    <a:gd name="connsiteY19" fmla="*/ 621199 h 991781"/>
                    <a:gd name="connsiteX20" fmla="*/ 479087 w 518192"/>
                    <a:gd name="connsiteY20" fmla="*/ 655616 h 991781"/>
                    <a:gd name="connsiteX21" fmla="*/ 480203 w 518192"/>
                    <a:gd name="connsiteY21" fmla="*/ 821373 h 991781"/>
                    <a:gd name="connsiteX22" fmla="*/ 352583 w 518192"/>
                    <a:gd name="connsiteY22" fmla="*/ 956249 h 991781"/>
                    <a:gd name="connsiteX23" fmla="*/ 271472 w 518192"/>
                    <a:gd name="connsiteY23" fmla="*/ 991782 h 991781"/>
                    <a:gd name="connsiteX24" fmla="*/ 270542 w 518192"/>
                    <a:gd name="connsiteY24" fmla="*/ 991782 h 991781"/>
                    <a:gd name="connsiteX25" fmla="*/ 398162 w 518192"/>
                    <a:gd name="connsiteY25" fmla="*/ 687986 h 991781"/>
                    <a:gd name="connsiteX26" fmla="*/ 397790 w 518192"/>
                    <a:gd name="connsiteY26" fmla="*/ 687986 h 991781"/>
                    <a:gd name="connsiteX27" fmla="*/ 364675 w 518192"/>
                    <a:gd name="connsiteY27" fmla="*/ 702683 h 991781"/>
                    <a:gd name="connsiteX28" fmla="*/ 237055 w 518192"/>
                    <a:gd name="connsiteY28" fmla="*/ 837558 h 991781"/>
                    <a:gd name="connsiteX29" fmla="*/ 237613 w 518192"/>
                    <a:gd name="connsiteY29" fmla="*/ 911042 h 991781"/>
                    <a:gd name="connsiteX30" fmla="*/ 270914 w 518192"/>
                    <a:gd name="connsiteY30" fmla="*/ 925181 h 991781"/>
                    <a:gd name="connsiteX31" fmla="*/ 304028 w 518192"/>
                    <a:gd name="connsiteY31" fmla="*/ 910484 h 991781"/>
                    <a:gd name="connsiteX32" fmla="*/ 431648 w 518192"/>
                    <a:gd name="connsiteY32" fmla="*/ 775609 h 991781"/>
                    <a:gd name="connsiteX33" fmla="*/ 431090 w 518192"/>
                    <a:gd name="connsiteY33" fmla="*/ 702125 h 991781"/>
                    <a:gd name="connsiteX34" fmla="*/ 398162 w 518192"/>
                    <a:gd name="connsiteY34" fmla="*/ 687986 h 991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8192" h="991781">
                      <a:moveTo>
                        <a:pt x="130643" y="565575"/>
                      </a:moveTo>
                      <a:cubicBezTo>
                        <a:pt x="121714" y="565575"/>
                        <a:pt x="112598" y="561854"/>
                        <a:pt x="106087" y="554785"/>
                      </a:cubicBezTo>
                      <a:lnTo>
                        <a:pt x="8790" y="448559"/>
                      </a:lnTo>
                      <a:cubicBezTo>
                        <a:pt x="-2930" y="435908"/>
                        <a:pt x="-2930" y="416375"/>
                        <a:pt x="8790" y="403538"/>
                      </a:cubicBezTo>
                      <a:lnTo>
                        <a:pt x="366722" y="10818"/>
                      </a:lnTo>
                      <a:cubicBezTo>
                        <a:pt x="372675" y="4307"/>
                        <a:pt x="381233" y="214"/>
                        <a:pt x="390162" y="28"/>
                      </a:cubicBezTo>
                      <a:cubicBezTo>
                        <a:pt x="399092" y="-344"/>
                        <a:pt x="407836" y="3005"/>
                        <a:pt x="414347" y="9144"/>
                      </a:cubicBezTo>
                      <a:lnTo>
                        <a:pt x="507736" y="96952"/>
                      </a:lnTo>
                      <a:cubicBezTo>
                        <a:pt x="521131" y="109603"/>
                        <a:pt x="521689" y="130625"/>
                        <a:pt x="509225" y="144019"/>
                      </a:cubicBezTo>
                      <a:cubicBezTo>
                        <a:pt x="496574" y="157414"/>
                        <a:pt x="475552" y="157972"/>
                        <a:pt x="462158" y="145508"/>
                      </a:cubicBezTo>
                      <a:lnTo>
                        <a:pt x="393511" y="80953"/>
                      </a:lnTo>
                      <a:lnTo>
                        <a:pt x="78553" y="426049"/>
                      </a:lnTo>
                      <a:lnTo>
                        <a:pt x="155200" y="509764"/>
                      </a:lnTo>
                      <a:cubicBezTo>
                        <a:pt x="167664" y="523345"/>
                        <a:pt x="166734" y="544367"/>
                        <a:pt x="153153" y="556831"/>
                      </a:cubicBezTo>
                      <a:cubicBezTo>
                        <a:pt x="146828" y="562784"/>
                        <a:pt x="138829" y="565575"/>
                        <a:pt x="130643" y="565575"/>
                      </a:cubicBezTo>
                      <a:close/>
                      <a:moveTo>
                        <a:pt x="270542" y="991782"/>
                      </a:moveTo>
                      <a:cubicBezTo>
                        <a:pt x="240032" y="991782"/>
                        <a:pt x="211196" y="979689"/>
                        <a:pt x="189802" y="957365"/>
                      </a:cubicBezTo>
                      <a:cubicBezTo>
                        <a:pt x="145712" y="911972"/>
                        <a:pt x="145154" y="837558"/>
                        <a:pt x="188686" y="791608"/>
                      </a:cubicBezTo>
                      <a:lnTo>
                        <a:pt x="316306" y="656732"/>
                      </a:lnTo>
                      <a:cubicBezTo>
                        <a:pt x="337700" y="634036"/>
                        <a:pt x="366536" y="621385"/>
                        <a:pt x="397418" y="621199"/>
                      </a:cubicBezTo>
                      <a:cubicBezTo>
                        <a:pt x="428299" y="621013"/>
                        <a:pt x="457321" y="633106"/>
                        <a:pt x="479087" y="655616"/>
                      </a:cubicBezTo>
                      <a:cubicBezTo>
                        <a:pt x="523177" y="701008"/>
                        <a:pt x="523736" y="775423"/>
                        <a:pt x="480203" y="821373"/>
                      </a:cubicBezTo>
                      <a:lnTo>
                        <a:pt x="352583" y="956249"/>
                      </a:lnTo>
                      <a:cubicBezTo>
                        <a:pt x="331189" y="978945"/>
                        <a:pt x="302354" y="991595"/>
                        <a:pt x="271472" y="991782"/>
                      </a:cubicBezTo>
                      <a:lnTo>
                        <a:pt x="270542" y="991782"/>
                      </a:lnTo>
                      <a:close/>
                      <a:moveTo>
                        <a:pt x="398162" y="687986"/>
                      </a:moveTo>
                      <a:lnTo>
                        <a:pt x="397790" y="687986"/>
                      </a:lnTo>
                      <a:cubicBezTo>
                        <a:pt x="385139" y="687986"/>
                        <a:pt x="373419" y="693195"/>
                        <a:pt x="364675" y="702683"/>
                      </a:cubicBezTo>
                      <a:lnTo>
                        <a:pt x="237055" y="837558"/>
                      </a:lnTo>
                      <a:cubicBezTo>
                        <a:pt x="218080" y="857650"/>
                        <a:pt x="218266" y="891323"/>
                        <a:pt x="237613" y="911042"/>
                      </a:cubicBezTo>
                      <a:cubicBezTo>
                        <a:pt x="246543" y="920344"/>
                        <a:pt x="258263" y="925181"/>
                        <a:pt x="270914" y="925181"/>
                      </a:cubicBezTo>
                      <a:cubicBezTo>
                        <a:pt x="283564" y="925181"/>
                        <a:pt x="295284" y="919972"/>
                        <a:pt x="304028" y="910484"/>
                      </a:cubicBezTo>
                      <a:lnTo>
                        <a:pt x="431648" y="775609"/>
                      </a:lnTo>
                      <a:cubicBezTo>
                        <a:pt x="450624" y="755517"/>
                        <a:pt x="450438" y="721844"/>
                        <a:pt x="431090" y="702125"/>
                      </a:cubicBezTo>
                      <a:cubicBezTo>
                        <a:pt x="422346" y="693009"/>
                        <a:pt x="410626" y="687986"/>
                        <a:pt x="398162" y="687986"/>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83" name="任意多边形: 形状 82"/>
                <p:cNvSpPr/>
                <p:nvPr/>
              </p:nvSpPr>
              <p:spPr>
                <a:xfrm>
                  <a:off x="5511172" y="3498761"/>
                  <a:ext cx="356123" cy="370584"/>
                </a:xfrm>
                <a:custGeom>
                  <a:avLst/>
                  <a:gdLst>
                    <a:gd name="connsiteX0" fmla="*/ 114159 w 356123"/>
                    <a:gd name="connsiteY0" fmla="*/ 370584 h 370584"/>
                    <a:gd name="connsiteX1" fmla="*/ 33420 w 356123"/>
                    <a:gd name="connsiteY1" fmla="*/ 336168 h 370584"/>
                    <a:gd name="connsiteX2" fmla="*/ 32303 w 356123"/>
                    <a:gd name="connsiteY2" fmla="*/ 170410 h 370584"/>
                    <a:gd name="connsiteX3" fmla="*/ 159923 w 356123"/>
                    <a:gd name="connsiteY3" fmla="*/ 35535 h 370584"/>
                    <a:gd name="connsiteX4" fmla="*/ 241035 w 356123"/>
                    <a:gd name="connsiteY4" fmla="*/ 2 h 370584"/>
                    <a:gd name="connsiteX5" fmla="*/ 322704 w 356123"/>
                    <a:gd name="connsiteY5" fmla="*/ 34419 h 370584"/>
                    <a:gd name="connsiteX6" fmla="*/ 323820 w 356123"/>
                    <a:gd name="connsiteY6" fmla="*/ 200176 h 370584"/>
                    <a:gd name="connsiteX7" fmla="*/ 196014 w 356123"/>
                    <a:gd name="connsiteY7" fmla="*/ 335051 h 370584"/>
                    <a:gd name="connsiteX8" fmla="*/ 114903 w 356123"/>
                    <a:gd name="connsiteY8" fmla="*/ 370584 h 370584"/>
                    <a:gd name="connsiteX9" fmla="*/ 114159 w 356123"/>
                    <a:gd name="connsiteY9" fmla="*/ 370584 h 370584"/>
                    <a:gd name="connsiteX10" fmla="*/ 241779 w 356123"/>
                    <a:gd name="connsiteY10" fmla="*/ 66603 h 370584"/>
                    <a:gd name="connsiteX11" fmla="*/ 241407 w 356123"/>
                    <a:gd name="connsiteY11" fmla="*/ 66603 h 370584"/>
                    <a:gd name="connsiteX12" fmla="*/ 208293 w 356123"/>
                    <a:gd name="connsiteY12" fmla="*/ 81300 h 370584"/>
                    <a:gd name="connsiteX13" fmla="*/ 80672 w 356123"/>
                    <a:gd name="connsiteY13" fmla="*/ 216361 h 370584"/>
                    <a:gd name="connsiteX14" fmla="*/ 81231 w 356123"/>
                    <a:gd name="connsiteY14" fmla="*/ 289845 h 370584"/>
                    <a:gd name="connsiteX15" fmla="*/ 114159 w 356123"/>
                    <a:gd name="connsiteY15" fmla="*/ 303984 h 370584"/>
                    <a:gd name="connsiteX16" fmla="*/ 114531 w 356123"/>
                    <a:gd name="connsiteY16" fmla="*/ 303984 h 370584"/>
                    <a:gd name="connsiteX17" fmla="*/ 147645 w 356123"/>
                    <a:gd name="connsiteY17" fmla="*/ 289287 h 370584"/>
                    <a:gd name="connsiteX18" fmla="*/ 275265 w 356123"/>
                    <a:gd name="connsiteY18" fmla="*/ 154411 h 370584"/>
                    <a:gd name="connsiteX19" fmla="*/ 274707 w 356123"/>
                    <a:gd name="connsiteY19" fmla="*/ 80927 h 370584"/>
                    <a:gd name="connsiteX20" fmla="*/ 241779 w 356123"/>
                    <a:gd name="connsiteY20" fmla="*/ 66603 h 370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6123" h="370584">
                      <a:moveTo>
                        <a:pt x="114159" y="370584"/>
                      </a:moveTo>
                      <a:cubicBezTo>
                        <a:pt x="83649" y="370584"/>
                        <a:pt x="54814" y="358492"/>
                        <a:pt x="33420" y="336168"/>
                      </a:cubicBezTo>
                      <a:cubicBezTo>
                        <a:pt x="-10671" y="290775"/>
                        <a:pt x="-11229" y="216361"/>
                        <a:pt x="32303" y="170410"/>
                      </a:cubicBezTo>
                      <a:lnTo>
                        <a:pt x="159923" y="35535"/>
                      </a:lnTo>
                      <a:cubicBezTo>
                        <a:pt x="181318" y="12839"/>
                        <a:pt x="210153" y="188"/>
                        <a:pt x="241035" y="2"/>
                      </a:cubicBezTo>
                      <a:cubicBezTo>
                        <a:pt x="271917" y="-184"/>
                        <a:pt x="300938" y="11908"/>
                        <a:pt x="322704" y="34419"/>
                      </a:cubicBezTo>
                      <a:cubicBezTo>
                        <a:pt x="366795" y="79811"/>
                        <a:pt x="367353" y="154225"/>
                        <a:pt x="323820" y="200176"/>
                      </a:cubicBezTo>
                      <a:lnTo>
                        <a:pt x="196014" y="335051"/>
                      </a:lnTo>
                      <a:cubicBezTo>
                        <a:pt x="174620" y="357748"/>
                        <a:pt x="145785" y="370398"/>
                        <a:pt x="114903" y="370584"/>
                      </a:cubicBezTo>
                      <a:lnTo>
                        <a:pt x="114159" y="370584"/>
                      </a:lnTo>
                      <a:close/>
                      <a:moveTo>
                        <a:pt x="241779" y="66603"/>
                      </a:moveTo>
                      <a:lnTo>
                        <a:pt x="241407" y="66603"/>
                      </a:lnTo>
                      <a:cubicBezTo>
                        <a:pt x="228756" y="66603"/>
                        <a:pt x="217036" y="71812"/>
                        <a:pt x="208293" y="81300"/>
                      </a:cubicBezTo>
                      <a:lnTo>
                        <a:pt x="80672" y="216361"/>
                      </a:lnTo>
                      <a:cubicBezTo>
                        <a:pt x="61697" y="236453"/>
                        <a:pt x="61883" y="270125"/>
                        <a:pt x="81231" y="289845"/>
                      </a:cubicBezTo>
                      <a:cubicBezTo>
                        <a:pt x="90160" y="298961"/>
                        <a:pt x="101880" y="303984"/>
                        <a:pt x="114159" y="303984"/>
                      </a:cubicBezTo>
                      <a:lnTo>
                        <a:pt x="114531" y="303984"/>
                      </a:lnTo>
                      <a:cubicBezTo>
                        <a:pt x="127181" y="303984"/>
                        <a:pt x="138901" y="298775"/>
                        <a:pt x="147645" y="289287"/>
                      </a:cubicBezTo>
                      <a:lnTo>
                        <a:pt x="275265" y="154411"/>
                      </a:lnTo>
                      <a:cubicBezTo>
                        <a:pt x="294241" y="134320"/>
                        <a:pt x="294055" y="100647"/>
                        <a:pt x="274707" y="80927"/>
                      </a:cubicBezTo>
                      <a:cubicBezTo>
                        <a:pt x="265777" y="71626"/>
                        <a:pt x="254243" y="66603"/>
                        <a:pt x="241779" y="66603"/>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84" name="任意多边形: 形状 83"/>
                <p:cNvSpPr/>
                <p:nvPr/>
              </p:nvSpPr>
              <p:spPr>
                <a:xfrm>
                  <a:off x="5632281" y="3625264"/>
                  <a:ext cx="356123" cy="370584"/>
                </a:xfrm>
                <a:custGeom>
                  <a:avLst/>
                  <a:gdLst>
                    <a:gd name="connsiteX0" fmla="*/ 114159 w 356123"/>
                    <a:gd name="connsiteY0" fmla="*/ 370584 h 370584"/>
                    <a:gd name="connsiteX1" fmla="*/ 33420 w 356123"/>
                    <a:gd name="connsiteY1" fmla="*/ 336168 h 370584"/>
                    <a:gd name="connsiteX2" fmla="*/ 32303 w 356123"/>
                    <a:gd name="connsiteY2" fmla="*/ 170410 h 370584"/>
                    <a:gd name="connsiteX3" fmla="*/ 159923 w 356123"/>
                    <a:gd name="connsiteY3" fmla="*/ 35535 h 370584"/>
                    <a:gd name="connsiteX4" fmla="*/ 241035 w 356123"/>
                    <a:gd name="connsiteY4" fmla="*/ 2 h 370584"/>
                    <a:gd name="connsiteX5" fmla="*/ 322704 w 356123"/>
                    <a:gd name="connsiteY5" fmla="*/ 34419 h 370584"/>
                    <a:gd name="connsiteX6" fmla="*/ 323820 w 356123"/>
                    <a:gd name="connsiteY6" fmla="*/ 200176 h 370584"/>
                    <a:gd name="connsiteX7" fmla="*/ 196200 w 356123"/>
                    <a:gd name="connsiteY7" fmla="*/ 335051 h 370584"/>
                    <a:gd name="connsiteX8" fmla="*/ 115089 w 356123"/>
                    <a:gd name="connsiteY8" fmla="*/ 370584 h 370584"/>
                    <a:gd name="connsiteX9" fmla="*/ 114159 w 356123"/>
                    <a:gd name="connsiteY9" fmla="*/ 370584 h 370584"/>
                    <a:gd name="connsiteX10" fmla="*/ 241965 w 356123"/>
                    <a:gd name="connsiteY10" fmla="*/ 66603 h 370584"/>
                    <a:gd name="connsiteX11" fmla="*/ 241593 w 356123"/>
                    <a:gd name="connsiteY11" fmla="*/ 66603 h 370584"/>
                    <a:gd name="connsiteX12" fmla="*/ 208479 w 356123"/>
                    <a:gd name="connsiteY12" fmla="*/ 81300 h 370584"/>
                    <a:gd name="connsiteX13" fmla="*/ 80859 w 356123"/>
                    <a:gd name="connsiteY13" fmla="*/ 216175 h 370584"/>
                    <a:gd name="connsiteX14" fmla="*/ 81417 w 356123"/>
                    <a:gd name="connsiteY14" fmla="*/ 289659 h 370584"/>
                    <a:gd name="connsiteX15" fmla="*/ 114345 w 356123"/>
                    <a:gd name="connsiteY15" fmla="*/ 303798 h 370584"/>
                    <a:gd name="connsiteX16" fmla="*/ 114717 w 356123"/>
                    <a:gd name="connsiteY16" fmla="*/ 303798 h 370584"/>
                    <a:gd name="connsiteX17" fmla="*/ 147831 w 356123"/>
                    <a:gd name="connsiteY17" fmla="*/ 289101 h 370584"/>
                    <a:gd name="connsiteX18" fmla="*/ 275451 w 356123"/>
                    <a:gd name="connsiteY18" fmla="*/ 154225 h 370584"/>
                    <a:gd name="connsiteX19" fmla="*/ 274893 w 356123"/>
                    <a:gd name="connsiteY19" fmla="*/ 80741 h 370584"/>
                    <a:gd name="connsiteX20" fmla="*/ 241965 w 356123"/>
                    <a:gd name="connsiteY20" fmla="*/ 66603 h 3705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6123" h="370584">
                      <a:moveTo>
                        <a:pt x="114159" y="370584"/>
                      </a:moveTo>
                      <a:cubicBezTo>
                        <a:pt x="83649" y="370584"/>
                        <a:pt x="54814" y="358492"/>
                        <a:pt x="33420" y="336168"/>
                      </a:cubicBezTo>
                      <a:cubicBezTo>
                        <a:pt x="-10671" y="290775"/>
                        <a:pt x="-11229" y="216361"/>
                        <a:pt x="32303" y="170410"/>
                      </a:cubicBezTo>
                      <a:lnTo>
                        <a:pt x="159923" y="35535"/>
                      </a:lnTo>
                      <a:cubicBezTo>
                        <a:pt x="181318" y="12839"/>
                        <a:pt x="210153" y="188"/>
                        <a:pt x="241035" y="2"/>
                      </a:cubicBezTo>
                      <a:cubicBezTo>
                        <a:pt x="271917" y="-184"/>
                        <a:pt x="300938" y="11908"/>
                        <a:pt x="322704" y="34419"/>
                      </a:cubicBezTo>
                      <a:cubicBezTo>
                        <a:pt x="366795" y="79811"/>
                        <a:pt x="367353" y="154225"/>
                        <a:pt x="323820" y="200176"/>
                      </a:cubicBezTo>
                      <a:lnTo>
                        <a:pt x="196200" y="335051"/>
                      </a:lnTo>
                      <a:cubicBezTo>
                        <a:pt x="174806" y="357748"/>
                        <a:pt x="145971" y="370398"/>
                        <a:pt x="115089" y="370584"/>
                      </a:cubicBezTo>
                      <a:lnTo>
                        <a:pt x="114159" y="370584"/>
                      </a:lnTo>
                      <a:close/>
                      <a:moveTo>
                        <a:pt x="241965" y="66603"/>
                      </a:moveTo>
                      <a:lnTo>
                        <a:pt x="241593" y="66603"/>
                      </a:lnTo>
                      <a:cubicBezTo>
                        <a:pt x="228942" y="66603"/>
                        <a:pt x="217222" y="71812"/>
                        <a:pt x="208479" y="81300"/>
                      </a:cubicBezTo>
                      <a:lnTo>
                        <a:pt x="80859" y="216175"/>
                      </a:lnTo>
                      <a:cubicBezTo>
                        <a:pt x="61883" y="236267"/>
                        <a:pt x="62069" y="269939"/>
                        <a:pt x="81417" y="289659"/>
                      </a:cubicBezTo>
                      <a:cubicBezTo>
                        <a:pt x="90346" y="298775"/>
                        <a:pt x="102067" y="303798"/>
                        <a:pt x="114345" y="303798"/>
                      </a:cubicBezTo>
                      <a:lnTo>
                        <a:pt x="114717" y="303798"/>
                      </a:lnTo>
                      <a:cubicBezTo>
                        <a:pt x="127367" y="303798"/>
                        <a:pt x="139088" y="298589"/>
                        <a:pt x="147831" y="289101"/>
                      </a:cubicBezTo>
                      <a:lnTo>
                        <a:pt x="275451" y="154225"/>
                      </a:lnTo>
                      <a:cubicBezTo>
                        <a:pt x="294427" y="134133"/>
                        <a:pt x="294241" y="100461"/>
                        <a:pt x="274893" y="80741"/>
                      </a:cubicBezTo>
                      <a:cubicBezTo>
                        <a:pt x="265964" y="71626"/>
                        <a:pt x="254243" y="66603"/>
                        <a:pt x="241965" y="66603"/>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sp>
              <p:nvSpPr>
                <p:cNvPr id="85" name="任意多边形: 形状 84"/>
                <p:cNvSpPr/>
                <p:nvPr/>
              </p:nvSpPr>
              <p:spPr>
                <a:xfrm>
                  <a:off x="5751715" y="3749724"/>
                  <a:ext cx="355937" cy="370581"/>
                </a:xfrm>
                <a:custGeom>
                  <a:avLst/>
                  <a:gdLst>
                    <a:gd name="connsiteX0" fmla="*/ 114159 w 355937"/>
                    <a:gd name="connsiteY0" fmla="*/ 370582 h 370581"/>
                    <a:gd name="connsiteX1" fmla="*/ 33420 w 355937"/>
                    <a:gd name="connsiteY1" fmla="*/ 336165 h 370581"/>
                    <a:gd name="connsiteX2" fmla="*/ 32303 w 355937"/>
                    <a:gd name="connsiteY2" fmla="*/ 170408 h 370581"/>
                    <a:gd name="connsiteX3" fmla="*/ 159923 w 355937"/>
                    <a:gd name="connsiteY3" fmla="*/ 35533 h 370581"/>
                    <a:gd name="connsiteX4" fmla="*/ 241035 w 355937"/>
                    <a:gd name="connsiteY4" fmla="*/ 0 h 370581"/>
                    <a:gd name="connsiteX5" fmla="*/ 241779 w 355937"/>
                    <a:gd name="connsiteY5" fmla="*/ 0 h 370581"/>
                    <a:gd name="connsiteX6" fmla="*/ 322518 w 355937"/>
                    <a:gd name="connsiteY6" fmla="*/ 34417 h 370581"/>
                    <a:gd name="connsiteX7" fmla="*/ 323634 w 355937"/>
                    <a:gd name="connsiteY7" fmla="*/ 200174 h 370581"/>
                    <a:gd name="connsiteX8" fmla="*/ 196014 w 355937"/>
                    <a:gd name="connsiteY8" fmla="*/ 335049 h 370581"/>
                    <a:gd name="connsiteX9" fmla="*/ 114903 w 355937"/>
                    <a:gd name="connsiteY9" fmla="*/ 370582 h 370581"/>
                    <a:gd name="connsiteX10" fmla="*/ 114159 w 355937"/>
                    <a:gd name="connsiteY10" fmla="*/ 370582 h 370581"/>
                    <a:gd name="connsiteX11" fmla="*/ 241779 w 355937"/>
                    <a:gd name="connsiteY11" fmla="*/ 66787 h 370581"/>
                    <a:gd name="connsiteX12" fmla="*/ 241407 w 355937"/>
                    <a:gd name="connsiteY12" fmla="*/ 66787 h 370581"/>
                    <a:gd name="connsiteX13" fmla="*/ 208293 w 355937"/>
                    <a:gd name="connsiteY13" fmla="*/ 81483 h 370581"/>
                    <a:gd name="connsiteX14" fmla="*/ 80672 w 355937"/>
                    <a:gd name="connsiteY14" fmla="*/ 216359 h 370581"/>
                    <a:gd name="connsiteX15" fmla="*/ 81231 w 355937"/>
                    <a:gd name="connsiteY15" fmla="*/ 289843 h 370581"/>
                    <a:gd name="connsiteX16" fmla="*/ 114531 w 355937"/>
                    <a:gd name="connsiteY16" fmla="*/ 303981 h 370581"/>
                    <a:gd name="connsiteX17" fmla="*/ 147645 w 355937"/>
                    <a:gd name="connsiteY17" fmla="*/ 289285 h 370581"/>
                    <a:gd name="connsiteX18" fmla="*/ 275265 w 355937"/>
                    <a:gd name="connsiteY18" fmla="*/ 154409 h 370581"/>
                    <a:gd name="connsiteX19" fmla="*/ 274707 w 355937"/>
                    <a:gd name="connsiteY19" fmla="*/ 80925 h 370581"/>
                    <a:gd name="connsiteX20" fmla="*/ 241779 w 355937"/>
                    <a:gd name="connsiteY20" fmla="*/ 66787 h 370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55937" h="370581">
                      <a:moveTo>
                        <a:pt x="114159" y="370582"/>
                      </a:moveTo>
                      <a:cubicBezTo>
                        <a:pt x="83649" y="370582"/>
                        <a:pt x="54814" y="358490"/>
                        <a:pt x="33420" y="336165"/>
                      </a:cubicBezTo>
                      <a:cubicBezTo>
                        <a:pt x="-10671" y="290773"/>
                        <a:pt x="-11229" y="216359"/>
                        <a:pt x="32303" y="170408"/>
                      </a:cubicBezTo>
                      <a:lnTo>
                        <a:pt x="159923" y="35533"/>
                      </a:lnTo>
                      <a:cubicBezTo>
                        <a:pt x="181318" y="12836"/>
                        <a:pt x="210153" y="186"/>
                        <a:pt x="241035" y="0"/>
                      </a:cubicBezTo>
                      <a:lnTo>
                        <a:pt x="241779" y="0"/>
                      </a:lnTo>
                      <a:cubicBezTo>
                        <a:pt x="272289" y="0"/>
                        <a:pt x="300938" y="12092"/>
                        <a:pt x="322518" y="34417"/>
                      </a:cubicBezTo>
                      <a:cubicBezTo>
                        <a:pt x="366609" y="79809"/>
                        <a:pt x="367167" y="154223"/>
                        <a:pt x="323634" y="200174"/>
                      </a:cubicBezTo>
                      <a:lnTo>
                        <a:pt x="196014" y="335049"/>
                      </a:lnTo>
                      <a:cubicBezTo>
                        <a:pt x="174620" y="357746"/>
                        <a:pt x="145785" y="370396"/>
                        <a:pt x="114903" y="370582"/>
                      </a:cubicBezTo>
                      <a:lnTo>
                        <a:pt x="114159" y="370582"/>
                      </a:lnTo>
                      <a:close/>
                      <a:moveTo>
                        <a:pt x="241779" y="66787"/>
                      </a:moveTo>
                      <a:lnTo>
                        <a:pt x="241407" y="66787"/>
                      </a:lnTo>
                      <a:cubicBezTo>
                        <a:pt x="228756" y="66787"/>
                        <a:pt x="217036" y="71996"/>
                        <a:pt x="208293" y="81483"/>
                      </a:cubicBezTo>
                      <a:lnTo>
                        <a:pt x="80672" y="216359"/>
                      </a:lnTo>
                      <a:cubicBezTo>
                        <a:pt x="61697" y="236451"/>
                        <a:pt x="61883" y="270123"/>
                        <a:pt x="81231" y="289843"/>
                      </a:cubicBezTo>
                      <a:cubicBezTo>
                        <a:pt x="90160" y="299145"/>
                        <a:pt x="102067" y="304167"/>
                        <a:pt x="114531" y="303981"/>
                      </a:cubicBezTo>
                      <a:cubicBezTo>
                        <a:pt x="127181" y="303981"/>
                        <a:pt x="138902" y="298772"/>
                        <a:pt x="147645" y="289285"/>
                      </a:cubicBezTo>
                      <a:lnTo>
                        <a:pt x="275265" y="154409"/>
                      </a:lnTo>
                      <a:cubicBezTo>
                        <a:pt x="294241" y="134317"/>
                        <a:pt x="294055" y="100645"/>
                        <a:pt x="274707" y="80925"/>
                      </a:cubicBezTo>
                      <a:cubicBezTo>
                        <a:pt x="265964" y="71810"/>
                        <a:pt x="254243" y="66787"/>
                        <a:pt x="241779" y="66787"/>
                      </a:cubicBezTo>
                      <a:close/>
                    </a:path>
                  </a:pathLst>
                </a:custGeom>
                <a:grpFill/>
                <a:ln w="1860" cap="flat">
                  <a:gradFill>
                    <a:gsLst>
                      <a:gs pos="0">
                        <a:srgbClr val="10BDCD"/>
                      </a:gs>
                      <a:gs pos="100000">
                        <a:srgbClr val="0D7CDD"/>
                      </a:gs>
                    </a:gsLst>
                    <a:lin ang="5400000" scaled="1"/>
                  </a:gradFill>
                  <a:prstDash val="solid"/>
                  <a:miter/>
                </a:ln>
              </p:spPr>
              <p:txBody>
                <a:bodyPr rtlCol="0" anchor="ctr"/>
                <a:lstStyle/>
                <a:p>
                  <a:endParaRPr lang="zh-CN" altLang="en-US"/>
                </a:p>
              </p:txBody>
            </p:sp>
          </p:grpSp>
        </p:grpSp>
        <p:grpSp>
          <p:nvGrpSpPr>
            <p:cNvPr id="115" name="组合 114"/>
            <p:cNvGrpSpPr/>
            <p:nvPr/>
          </p:nvGrpSpPr>
          <p:grpSpPr>
            <a:xfrm>
              <a:off x="372725" y="3082025"/>
              <a:ext cx="3560269" cy="3368303"/>
              <a:chOff x="486917" y="3448873"/>
              <a:chExt cx="3560269" cy="3368303"/>
            </a:xfrm>
          </p:grpSpPr>
          <p:grpSp>
            <p:nvGrpSpPr>
              <p:cNvPr id="110" name="组合 109"/>
              <p:cNvGrpSpPr/>
              <p:nvPr/>
            </p:nvGrpSpPr>
            <p:grpSpPr>
              <a:xfrm>
                <a:off x="1379567" y="3448873"/>
                <a:ext cx="1687053" cy="369332"/>
                <a:chOff x="1033821" y="3388764"/>
                <a:chExt cx="1687053" cy="369332"/>
              </a:xfrm>
            </p:grpSpPr>
            <p:sp>
              <p:nvSpPr>
                <p:cNvPr id="103" name="文本框 102"/>
                <p:cNvSpPr txBox="1"/>
                <p:nvPr/>
              </p:nvSpPr>
              <p:spPr>
                <a:xfrm>
                  <a:off x="1033821" y="3388764"/>
                  <a:ext cx="1137487" cy="369332"/>
                </a:xfrm>
                <a:prstGeom prst="rect">
                  <a:avLst/>
                </a:prstGeom>
                <a:noFill/>
              </p:spPr>
              <p:txBody>
                <a:bodyPr wrap="square">
                  <a:spAutoFit/>
                </a:bodyPr>
                <a:lstStyle/>
                <a:p>
                  <a:r>
                    <a:rPr lang="zh-CN" altLang="en-US" b="1"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rPr>
                    <a:t>夯实基础</a:t>
                  </a:r>
                  <a:endParaRPr lang="zh-CN" altLang="en-US" b="1"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endParaRPr>
                </a:p>
              </p:txBody>
            </p:sp>
            <p:sp>
              <p:nvSpPr>
                <p:cNvPr id="105" name="文本框 104"/>
                <p:cNvSpPr txBox="1"/>
                <p:nvPr/>
              </p:nvSpPr>
              <p:spPr>
                <a:xfrm>
                  <a:off x="2041948" y="3440267"/>
                  <a:ext cx="678926" cy="276999"/>
                </a:xfrm>
                <a:prstGeom prst="rect">
                  <a:avLst/>
                </a:prstGeom>
                <a:noFill/>
              </p:spPr>
              <p:txBody>
                <a:bodyPr wrap="square">
                  <a:spAutoFit/>
                </a:bodyPr>
                <a:lstStyle/>
                <a:p>
                  <a:r>
                    <a:rPr lang="en-US" altLang="zh-CN" sz="1200" dirty="0">
                      <a:latin typeface="微软雅黑" panose="020B0503020204020204" pitchFamily="34" charset="-122"/>
                      <a:ea typeface="微软雅黑" panose="020B0503020204020204" pitchFamily="34" charset="-122"/>
                    </a:rPr>
                    <a:t>(1-2</a:t>
                  </a:r>
                  <a:r>
                    <a:rPr lang="zh-CN" altLang="en-US" sz="1200" dirty="0">
                      <a:latin typeface="微软雅黑" panose="020B0503020204020204" pitchFamily="34" charset="-122"/>
                      <a:ea typeface="微软雅黑" panose="020B0503020204020204" pitchFamily="34" charset="-122"/>
                    </a:rPr>
                    <a:t>年）</a:t>
                  </a:r>
                  <a:endParaRPr lang="zh-CN" altLang="en-US" sz="1200" dirty="0">
                    <a:latin typeface="微软雅黑" panose="020B0503020204020204" pitchFamily="34" charset="-122"/>
                    <a:ea typeface="微软雅黑" panose="020B0503020204020204" pitchFamily="34" charset="-122"/>
                  </a:endParaRPr>
                </a:p>
              </p:txBody>
            </p:sp>
          </p:grpSp>
          <p:sp>
            <p:nvSpPr>
              <p:cNvPr id="109" name="文本框 108"/>
              <p:cNvSpPr txBox="1"/>
              <p:nvPr/>
            </p:nvSpPr>
            <p:spPr>
              <a:xfrm>
                <a:off x="486917" y="4195240"/>
                <a:ext cx="3560269" cy="2621936"/>
              </a:xfrm>
              <a:prstGeom prst="rect">
                <a:avLst/>
              </a:prstGeom>
              <a:noFill/>
            </p:spPr>
            <p:txBody>
              <a:bodyPr wrap="square">
                <a:spAutoFit/>
              </a:bodyPr>
              <a:lstStyle/>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感知体系完善</a:t>
                </a:r>
                <a:r>
                  <a:rPr lang="zh-CN" altLang="en-US" sz="1200" dirty="0">
                    <a:latin typeface="微软雅黑" panose="020B0503020204020204" pitchFamily="34" charset="-122"/>
                    <a:ea typeface="微软雅黑" panose="020B0503020204020204" pitchFamily="34" charset="-122"/>
                  </a:rPr>
                  <a:t>：重要河流</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水库</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饮用水源地监测。</a:t>
                </a:r>
                <a:endParaRPr lang="en-US" altLang="zh-CN"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数据中心建成</a:t>
                </a:r>
                <a:r>
                  <a:rPr lang="zh-CN" altLang="en-US" sz="1200" dirty="0">
                    <a:latin typeface="微软雅黑" panose="020B0503020204020204" pitchFamily="34" charset="-122"/>
                    <a:ea typeface="微软雅黑" panose="020B0503020204020204" pitchFamily="34" charset="-122"/>
                  </a:rPr>
                  <a:t>：水利业务数据的汇聚、治理、入库。</a:t>
                </a:r>
                <a:endParaRPr lang="zh-CN" altLang="en-US"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基础平台上线</a:t>
                </a:r>
                <a:r>
                  <a:rPr lang="zh-CN" altLang="en-US" sz="1200" dirty="0">
                    <a:latin typeface="微软雅黑" panose="020B0503020204020204" pitchFamily="34" charset="-122"/>
                    <a:ea typeface="微软雅黑" panose="020B0503020204020204" pitchFamily="34" charset="-122"/>
                  </a:rPr>
                  <a:t>：建成智慧水利物联网平台、大数据平台和“水利一张图”</a:t>
                </a:r>
                <a:r>
                  <a:rPr lang="en-US" altLang="zh-CN" sz="1200" dirty="0">
                    <a:latin typeface="微软雅黑" panose="020B0503020204020204" pitchFamily="34" charset="-122"/>
                    <a:ea typeface="微软雅黑" panose="020B0503020204020204" pitchFamily="34" charset="-122"/>
                  </a:rPr>
                  <a:t>GIS</a:t>
                </a:r>
                <a:r>
                  <a:rPr lang="zh-CN" altLang="en-US" sz="1200" dirty="0">
                    <a:latin typeface="微软雅黑" panose="020B0503020204020204" pitchFamily="34" charset="-122"/>
                    <a:ea typeface="微软雅黑" panose="020B0503020204020204" pitchFamily="34" charset="-122"/>
                  </a:rPr>
                  <a:t>平台。</a:t>
                </a:r>
                <a:endParaRPr lang="zh-CN" altLang="en-US"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初步应用</a:t>
                </a:r>
                <a:r>
                  <a:rPr lang="zh-CN" altLang="en-US" sz="1200" dirty="0">
                    <a:latin typeface="微软雅黑" panose="020B0503020204020204" pitchFamily="34" charset="-122"/>
                    <a:ea typeface="微软雅黑" panose="020B0503020204020204" pitchFamily="34" charset="-122"/>
                  </a:rPr>
                  <a:t>：实现水雨情信息的自动采集、实时监视和初级预警。</a:t>
                </a:r>
                <a:endParaRPr lang="zh-CN" altLang="en-US" sz="1200" dirty="0">
                  <a:latin typeface="微软雅黑" panose="020B0503020204020204" pitchFamily="34" charset="-122"/>
                  <a:ea typeface="微软雅黑" panose="020B0503020204020204" pitchFamily="34" charset="-122"/>
                </a:endParaRPr>
              </a:p>
            </p:txBody>
          </p:sp>
          <p:grpSp>
            <p:nvGrpSpPr>
              <p:cNvPr id="113" name="组合 112"/>
              <p:cNvGrpSpPr/>
              <p:nvPr/>
            </p:nvGrpSpPr>
            <p:grpSpPr>
              <a:xfrm>
                <a:off x="716090" y="3872585"/>
                <a:ext cx="3101925" cy="276999"/>
                <a:chOff x="689660" y="3817569"/>
                <a:chExt cx="3101925" cy="276999"/>
              </a:xfrm>
            </p:grpSpPr>
            <p:sp>
              <p:nvSpPr>
                <p:cNvPr id="107" name="文本框 106"/>
                <p:cNvSpPr txBox="1"/>
                <p:nvPr/>
              </p:nvSpPr>
              <p:spPr>
                <a:xfrm>
                  <a:off x="689660" y="3817569"/>
                  <a:ext cx="3101925" cy="276999"/>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建成“</a:t>
                  </a:r>
                  <a:r>
                    <a:rPr lang="zh-CN" altLang="en-US" sz="1200" b="1" dirty="0">
                      <a:latin typeface="微软雅黑" panose="020B0503020204020204" pitchFamily="34" charset="-122"/>
                      <a:ea typeface="微软雅黑" panose="020B0503020204020204" pitchFamily="34" charset="-122"/>
                    </a:rPr>
                    <a:t>一中心、一平台、一张图</a:t>
                  </a:r>
                  <a:r>
                    <a:rPr lang="zh-CN" altLang="en-US" sz="1200" dirty="0">
                      <a:latin typeface="微软雅黑" panose="020B0503020204020204" pitchFamily="34" charset="-122"/>
                      <a:ea typeface="微软雅黑" panose="020B0503020204020204" pitchFamily="34" charset="-122"/>
                    </a:rPr>
                    <a:t>”</a:t>
                  </a:r>
                  <a:endParaRPr lang="zh-CN" altLang="en-US" sz="1200" dirty="0">
                    <a:latin typeface="微软雅黑" panose="020B0503020204020204" pitchFamily="34" charset="-122"/>
                    <a:ea typeface="微软雅黑" panose="020B0503020204020204" pitchFamily="34" charset="-122"/>
                  </a:endParaRPr>
                </a:p>
              </p:txBody>
            </p:sp>
            <p:sp>
              <p:nvSpPr>
                <p:cNvPr id="111" name="矩形: 圆角 110"/>
                <p:cNvSpPr/>
                <p:nvPr/>
              </p:nvSpPr>
              <p:spPr>
                <a:xfrm>
                  <a:off x="996503" y="3817569"/>
                  <a:ext cx="2458637" cy="257837"/>
                </a:xfrm>
                <a:prstGeom prst="roundRect">
                  <a:avLst>
                    <a:gd name="adj" fmla="val 50000"/>
                  </a:avLst>
                </a:prstGeom>
                <a:noFill/>
                <a:ln w="9525">
                  <a:gradFill>
                    <a:gsLst>
                      <a:gs pos="0">
                        <a:srgbClr val="0D7CDD"/>
                      </a:gs>
                      <a:gs pos="100000">
                        <a:srgbClr val="10BDCD"/>
                      </a:gs>
                    </a:gsLst>
                    <a:lin ang="5400000" scaled="1"/>
                  </a:gra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sp>
          <p:nvSpPr>
            <p:cNvPr id="114" name="矩形 113"/>
            <p:cNvSpPr/>
            <p:nvPr/>
          </p:nvSpPr>
          <p:spPr>
            <a:xfrm>
              <a:off x="1755563" y="6651743"/>
              <a:ext cx="640021" cy="77764"/>
            </a:xfrm>
            <a:prstGeom prst="rect">
              <a:avLst/>
            </a:prstGeom>
            <a:solidFill>
              <a:srgbClr val="10BDC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6" name="组合 115"/>
            <p:cNvGrpSpPr/>
            <p:nvPr/>
          </p:nvGrpSpPr>
          <p:grpSpPr>
            <a:xfrm>
              <a:off x="4384456" y="3101299"/>
              <a:ext cx="3328714" cy="3377877"/>
              <a:chOff x="564267" y="3448873"/>
              <a:chExt cx="3328714" cy="3377877"/>
            </a:xfrm>
          </p:grpSpPr>
          <p:grpSp>
            <p:nvGrpSpPr>
              <p:cNvPr id="117" name="组合 116"/>
              <p:cNvGrpSpPr/>
              <p:nvPr/>
            </p:nvGrpSpPr>
            <p:grpSpPr>
              <a:xfrm>
                <a:off x="1379567" y="3448873"/>
                <a:ext cx="1687053" cy="369332"/>
                <a:chOff x="1033821" y="3388764"/>
                <a:chExt cx="1687053" cy="369332"/>
              </a:xfrm>
            </p:grpSpPr>
            <p:sp>
              <p:nvSpPr>
                <p:cNvPr id="122" name="文本框 121"/>
                <p:cNvSpPr txBox="1"/>
                <p:nvPr/>
              </p:nvSpPr>
              <p:spPr>
                <a:xfrm>
                  <a:off x="1033821" y="3388764"/>
                  <a:ext cx="1137487" cy="369332"/>
                </a:xfrm>
                <a:prstGeom prst="rect">
                  <a:avLst/>
                </a:prstGeom>
                <a:noFill/>
              </p:spPr>
              <p:txBody>
                <a:bodyPr wrap="square">
                  <a:spAutoFit/>
                </a:bodyPr>
                <a:lstStyle/>
                <a:p>
                  <a:r>
                    <a:rPr lang="zh-CN" altLang="en-US" b="1"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rPr>
                    <a:t>核心突破</a:t>
                  </a:r>
                  <a:endParaRPr lang="zh-CN" altLang="en-US" b="1"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endParaRPr>
                </a:p>
              </p:txBody>
            </p:sp>
            <p:sp>
              <p:nvSpPr>
                <p:cNvPr id="123" name="文本框 122"/>
                <p:cNvSpPr txBox="1"/>
                <p:nvPr/>
              </p:nvSpPr>
              <p:spPr>
                <a:xfrm>
                  <a:off x="2041948" y="3440267"/>
                  <a:ext cx="678926" cy="276999"/>
                </a:xfrm>
                <a:prstGeom prst="rect">
                  <a:avLst/>
                </a:prstGeom>
                <a:noFill/>
              </p:spPr>
              <p:txBody>
                <a:bodyPr wrap="square">
                  <a:spAutoFit/>
                </a:bodyPr>
                <a:lstStyle/>
                <a:p>
                  <a:r>
                    <a:rPr lang="en-US" altLang="zh-CN" sz="1200" dirty="0">
                      <a:latin typeface="微软雅黑" panose="020B0503020204020204" pitchFamily="34" charset="-122"/>
                      <a:ea typeface="微软雅黑" panose="020B0503020204020204" pitchFamily="34" charset="-122"/>
                    </a:rPr>
                    <a:t>(3-4</a:t>
                  </a:r>
                  <a:r>
                    <a:rPr lang="zh-CN" altLang="en-US" sz="1200" dirty="0">
                      <a:latin typeface="微软雅黑" panose="020B0503020204020204" pitchFamily="34" charset="-122"/>
                      <a:ea typeface="微软雅黑" panose="020B0503020204020204" pitchFamily="34" charset="-122"/>
                    </a:rPr>
                    <a:t>年）</a:t>
                  </a:r>
                  <a:endParaRPr lang="zh-CN" altLang="en-US" sz="1200" dirty="0">
                    <a:latin typeface="微软雅黑" panose="020B0503020204020204" pitchFamily="34" charset="-122"/>
                    <a:ea typeface="微软雅黑" panose="020B0503020204020204" pitchFamily="34" charset="-122"/>
                  </a:endParaRPr>
                </a:p>
              </p:txBody>
            </p:sp>
          </p:grpSp>
          <p:sp>
            <p:nvSpPr>
              <p:cNvPr id="118" name="文本框 117"/>
              <p:cNvSpPr txBox="1"/>
              <p:nvPr/>
            </p:nvSpPr>
            <p:spPr>
              <a:xfrm>
                <a:off x="564267" y="4204814"/>
                <a:ext cx="3328714" cy="2621936"/>
              </a:xfrm>
              <a:prstGeom prst="rect">
                <a:avLst/>
              </a:prstGeom>
              <a:noFill/>
            </p:spPr>
            <p:txBody>
              <a:bodyPr wrap="square">
                <a:spAutoFit/>
              </a:bodyPr>
              <a:lstStyle/>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预报更精准：</a:t>
                </a:r>
                <a:r>
                  <a:rPr lang="zh-CN" altLang="en-US" sz="1200" dirty="0">
                    <a:latin typeface="微软雅黑" panose="020B0503020204020204" pitchFamily="34" charset="-122"/>
                    <a:ea typeface="微软雅黑" panose="020B0503020204020204" pitchFamily="34" charset="-122"/>
                  </a:rPr>
                  <a:t>关键断面洪水预报精度。</a:t>
                </a:r>
                <a:endParaRPr lang="zh-CN" altLang="en-US"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预警更高效：</a:t>
                </a:r>
                <a:r>
                  <a:rPr lang="zh-CN" altLang="en-US" sz="1200" dirty="0">
                    <a:latin typeface="微软雅黑" panose="020B0503020204020204" pitchFamily="34" charset="-122"/>
                    <a:ea typeface="微软雅黑" panose="020B0503020204020204" pitchFamily="34" charset="-122"/>
                  </a:rPr>
                  <a:t>建立多渠道、靶向式的预警信息发布体系。</a:t>
                </a:r>
                <a:endParaRPr lang="zh-CN" altLang="en-US"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预演更实用：</a:t>
                </a:r>
                <a:r>
                  <a:rPr lang="zh-CN" altLang="en-US" sz="1200" dirty="0">
                    <a:latin typeface="微软雅黑" panose="020B0503020204020204" pitchFamily="34" charset="-122"/>
                    <a:ea typeface="微软雅黑" panose="020B0503020204020204" pitchFamily="34" charset="-122"/>
                  </a:rPr>
                  <a:t>在重点流域</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区域实现洪水演进、水资源调度的数字孪生模拟预演。</a:t>
                </a:r>
                <a:endParaRPr lang="zh-CN" altLang="en-US"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预案更智能</a:t>
                </a:r>
                <a:r>
                  <a:rPr lang="zh-CN" altLang="en-US" sz="1200" dirty="0">
                    <a:latin typeface="微软雅黑" panose="020B0503020204020204" pitchFamily="34" charset="-122"/>
                    <a:ea typeface="微软雅黑" panose="020B0503020204020204" pitchFamily="34" charset="-122"/>
                  </a:rPr>
                  <a:t>：基于预演结果，生成并优化关键业务的智能化调度与应急方案。</a:t>
                </a:r>
                <a:endParaRPr lang="zh-CN" altLang="en-US" sz="1200" dirty="0">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603308" y="3872585"/>
                <a:ext cx="3202136" cy="285265"/>
                <a:chOff x="576878" y="3817569"/>
                <a:chExt cx="3202136" cy="285265"/>
              </a:xfrm>
            </p:grpSpPr>
            <p:sp>
              <p:nvSpPr>
                <p:cNvPr id="120" name="文本框 119"/>
                <p:cNvSpPr txBox="1"/>
                <p:nvPr/>
              </p:nvSpPr>
              <p:spPr>
                <a:xfrm>
                  <a:off x="576878" y="3825835"/>
                  <a:ext cx="3202136" cy="276999"/>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深化“</a:t>
                  </a:r>
                  <a:r>
                    <a:rPr lang="zh-CN" altLang="en-US" sz="1200" b="1" dirty="0">
                      <a:latin typeface="微软雅黑" panose="020B0503020204020204" pitchFamily="34" charset="-122"/>
                      <a:ea typeface="微软雅黑" panose="020B0503020204020204" pitchFamily="34" charset="-122"/>
                    </a:rPr>
                    <a:t>四预</a:t>
                  </a:r>
                  <a:r>
                    <a:rPr lang="zh-CN" altLang="en-US" sz="1200" dirty="0">
                      <a:latin typeface="微软雅黑" panose="020B0503020204020204" pitchFamily="34" charset="-122"/>
                      <a:ea typeface="微软雅黑" panose="020B0503020204020204" pitchFamily="34" charset="-122"/>
                    </a:rPr>
                    <a:t>” 能力</a:t>
                  </a:r>
                  <a:endParaRPr lang="zh-CN" altLang="en-US" sz="1200" dirty="0">
                    <a:latin typeface="微软雅黑" panose="020B0503020204020204" pitchFamily="34" charset="-122"/>
                    <a:ea typeface="微软雅黑" panose="020B0503020204020204" pitchFamily="34" charset="-122"/>
                  </a:endParaRPr>
                </a:p>
              </p:txBody>
            </p:sp>
            <p:sp>
              <p:nvSpPr>
                <p:cNvPr id="121" name="矩形: 圆角 120"/>
                <p:cNvSpPr/>
                <p:nvPr/>
              </p:nvSpPr>
              <p:spPr>
                <a:xfrm>
                  <a:off x="1241058" y="3817569"/>
                  <a:ext cx="1721905" cy="276999"/>
                </a:xfrm>
                <a:prstGeom prst="roundRect">
                  <a:avLst>
                    <a:gd name="adj" fmla="val 50000"/>
                  </a:avLst>
                </a:prstGeom>
                <a:noFill/>
                <a:ln w="9525">
                  <a:gradFill>
                    <a:gsLst>
                      <a:gs pos="0">
                        <a:srgbClr val="0D7CDD"/>
                      </a:gs>
                      <a:gs pos="100000">
                        <a:srgbClr val="10BDCD"/>
                      </a:gs>
                    </a:gsLst>
                    <a:lin ang="5400000" scaled="1"/>
                  </a:gra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25" name="组合 124"/>
            <p:cNvGrpSpPr/>
            <p:nvPr/>
          </p:nvGrpSpPr>
          <p:grpSpPr>
            <a:xfrm>
              <a:off x="9140208" y="3133528"/>
              <a:ext cx="1676926" cy="369332"/>
              <a:chOff x="1041848" y="3388764"/>
              <a:chExt cx="1676926" cy="369332"/>
            </a:xfrm>
          </p:grpSpPr>
          <p:sp>
            <p:nvSpPr>
              <p:cNvPr id="130" name="文本框 129"/>
              <p:cNvSpPr txBox="1"/>
              <p:nvPr/>
            </p:nvSpPr>
            <p:spPr>
              <a:xfrm>
                <a:off x="1041848" y="3388764"/>
                <a:ext cx="1137487" cy="369332"/>
              </a:xfrm>
              <a:prstGeom prst="rect">
                <a:avLst/>
              </a:prstGeom>
              <a:noFill/>
            </p:spPr>
            <p:txBody>
              <a:bodyPr wrap="square">
                <a:spAutoFit/>
              </a:bodyPr>
              <a:lstStyle/>
              <a:p>
                <a:r>
                  <a:rPr lang="zh-CN" altLang="en-US" b="1"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rPr>
                  <a:t>全面智能</a:t>
                </a:r>
                <a:endParaRPr lang="zh-CN" altLang="en-US" b="1"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endParaRPr>
              </a:p>
            </p:txBody>
          </p:sp>
          <p:sp>
            <p:nvSpPr>
              <p:cNvPr id="131" name="文本框 130"/>
              <p:cNvSpPr txBox="1"/>
              <p:nvPr/>
            </p:nvSpPr>
            <p:spPr>
              <a:xfrm>
                <a:off x="2039848" y="3433534"/>
                <a:ext cx="678926" cy="276999"/>
              </a:xfrm>
              <a:prstGeom prst="rect">
                <a:avLst/>
              </a:prstGeom>
              <a:noFill/>
            </p:spPr>
            <p:txBody>
              <a:bodyPr wrap="square">
                <a:spAutoFit/>
              </a:bodyPr>
              <a:lstStyle/>
              <a:p>
                <a:r>
                  <a:rPr lang="en-US" altLang="zh-CN" sz="1200" dirty="0">
                    <a:latin typeface="微软雅黑" panose="020B0503020204020204" pitchFamily="34" charset="-122"/>
                    <a:ea typeface="微软雅黑" panose="020B0503020204020204" pitchFamily="34" charset="-122"/>
                  </a:rPr>
                  <a:t>(5+</a:t>
                </a:r>
                <a:r>
                  <a:rPr lang="zh-CN" altLang="en-US" sz="1200" dirty="0">
                    <a:latin typeface="微软雅黑" panose="020B0503020204020204" pitchFamily="34" charset="-122"/>
                    <a:ea typeface="微软雅黑" panose="020B0503020204020204" pitchFamily="34" charset="-122"/>
                  </a:rPr>
                  <a:t>年）</a:t>
                </a:r>
                <a:endParaRPr lang="zh-CN" altLang="en-US" sz="1200" dirty="0">
                  <a:latin typeface="微软雅黑" panose="020B0503020204020204" pitchFamily="34" charset="-122"/>
                  <a:ea typeface="微软雅黑" panose="020B0503020204020204" pitchFamily="34" charset="-122"/>
                </a:endParaRPr>
              </a:p>
            </p:txBody>
          </p:sp>
        </p:grpSp>
        <p:sp>
          <p:nvSpPr>
            <p:cNvPr id="126" name="文本框 125"/>
            <p:cNvSpPr txBox="1"/>
            <p:nvPr/>
          </p:nvSpPr>
          <p:spPr>
            <a:xfrm>
              <a:off x="8159907" y="3901314"/>
              <a:ext cx="3491440" cy="2621936"/>
            </a:xfrm>
            <a:prstGeom prst="rect">
              <a:avLst/>
            </a:prstGeom>
            <a:noFill/>
          </p:spPr>
          <p:txBody>
            <a:bodyPr wrap="square">
              <a:spAutoFit/>
            </a:bodyPr>
            <a:lstStyle/>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全面“四预”：</a:t>
              </a:r>
              <a:r>
                <a:rPr lang="zh-CN" altLang="en-US" sz="1200" dirty="0">
                  <a:latin typeface="微软雅黑" panose="020B0503020204020204" pitchFamily="34" charset="-122"/>
                  <a:ea typeface="微软雅黑" panose="020B0503020204020204" pitchFamily="34" charset="-122"/>
                </a:rPr>
                <a:t>四预功能覆盖所有核心业务。</a:t>
              </a:r>
              <a:endParaRPr lang="zh-CN" altLang="en-US"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深度智能：</a:t>
              </a:r>
              <a:r>
                <a:rPr lang="en-US" altLang="zh-CN" sz="1200" dirty="0">
                  <a:latin typeface="微软雅黑" panose="020B0503020204020204" pitchFamily="34" charset="-122"/>
                  <a:ea typeface="微软雅黑" panose="020B0503020204020204" pitchFamily="34" charset="-122"/>
                </a:rPr>
                <a:t>AI</a:t>
              </a:r>
              <a:r>
                <a:rPr lang="zh-CN" altLang="en-US" sz="1200" dirty="0">
                  <a:latin typeface="微软雅黑" panose="020B0503020204020204" pitchFamily="34" charset="-122"/>
                  <a:ea typeface="微软雅黑" panose="020B0503020204020204" pitchFamily="34" charset="-122"/>
                </a:rPr>
                <a:t>模型广泛应用于水文预报、工程巡检、风险识别等领域。</a:t>
              </a:r>
              <a:endParaRPr lang="zh-CN" altLang="en-US"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高级协同：</a:t>
              </a:r>
              <a:r>
                <a:rPr lang="zh-CN" altLang="en-US" sz="1200" dirty="0">
                  <a:latin typeface="微软雅黑" panose="020B0503020204020204" pitchFamily="34" charset="-122"/>
                  <a:ea typeface="微软雅黑" panose="020B0503020204020204" pitchFamily="34" charset="-122"/>
                </a:rPr>
                <a:t>跨部门、区域、层级水利业务协同和智能化联动调度。</a:t>
              </a:r>
              <a:endParaRPr lang="zh-CN" altLang="en-US" sz="1200" dirty="0">
                <a:latin typeface="微软雅黑" panose="020B0503020204020204" pitchFamily="34" charset="-122"/>
                <a:ea typeface="微软雅黑" panose="020B0503020204020204" pitchFamily="34" charset="-122"/>
              </a:endParaRPr>
            </a:p>
            <a:p>
              <a:pPr marL="171450" indent="-171450" algn="just">
                <a:lnSpc>
                  <a:spcPct val="200000"/>
                </a:lnSpc>
                <a:buFont typeface="Arial" panose="020B0604020202020204" pitchFamily="34" charset="0"/>
                <a:buChar char="•"/>
              </a:pPr>
              <a:r>
                <a:rPr lang="zh-CN" altLang="en-US" sz="1200" b="1" dirty="0">
                  <a:latin typeface="微软雅黑" panose="020B0503020204020204" pitchFamily="34" charset="-122"/>
                  <a:ea typeface="微软雅黑" panose="020B0503020204020204" pitchFamily="34" charset="-122"/>
                </a:rPr>
                <a:t>价值创造</a:t>
              </a:r>
              <a:r>
                <a:rPr lang="zh-CN" altLang="en-US" sz="1200" dirty="0">
                  <a:latin typeface="微软雅黑" panose="020B0503020204020204" pitchFamily="34" charset="-122"/>
                  <a:ea typeface="微软雅黑" panose="020B0503020204020204" pitchFamily="34" charset="-122"/>
                </a:rPr>
                <a:t>：在水资源优化配置、水旱灾害防御等方面产生显著的经济和社会效益。</a:t>
              </a:r>
              <a:endParaRPr lang="zh-CN" altLang="en-US" sz="1200" dirty="0">
                <a:latin typeface="微软雅黑" panose="020B0503020204020204" pitchFamily="34" charset="-122"/>
                <a:ea typeface="微软雅黑" panose="020B0503020204020204" pitchFamily="34" charset="-122"/>
              </a:endParaRPr>
            </a:p>
          </p:txBody>
        </p:sp>
        <p:grpSp>
          <p:nvGrpSpPr>
            <p:cNvPr id="127" name="组合 126"/>
            <p:cNvGrpSpPr/>
            <p:nvPr/>
          </p:nvGrpSpPr>
          <p:grpSpPr>
            <a:xfrm>
              <a:off x="8972825" y="3541202"/>
              <a:ext cx="1950273" cy="287190"/>
              <a:chOff x="1147006" y="3801531"/>
              <a:chExt cx="1950273" cy="287190"/>
            </a:xfrm>
          </p:grpSpPr>
          <p:sp>
            <p:nvSpPr>
              <p:cNvPr id="128" name="文本框 127"/>
              <p:cNvSpPr txBox="1"/>
              <p:nvPr/>
            </p:nvSpPr>
            <p:spPr>
              <a:xfrm>
                <a:off x="1412804" y="3811722"/>
                <a:ext cx="1584555" cy="276999"/>
              </a:xfrm>
              <a:prstGeom prst="rect">
                <a:avLst/>
              </a:prstGeom>
              <a:noFill/>
            </p:spPr>
            <p:txBody>
              <a:bodyPr wrap="square">
                <a:spAutoFit/>
              </a:bodyPr>
              <a:lstStyle/>
              <a:p>
                <a:pPr algn="ctr"/>
                <a:r>
                  <a:rPr lang="zh-CN" altLang="en-US" sz="1200" dirty="0">
                    <a:latin typeface="微软雅黑" panose="020B0503020204020204" pitchFamily="34" charset="-122"/>
                    <a:ea typeface="微软雅黑" panose="020B0503020204020204" pitchFamily="34" charset="-122"/>
                  </a:rPr>
                  <a:t>建成“</a:t>
                </a:r>
                <a:r>
                  <a:rPr lang="zh-CN" altLang="en-US" sz="1200" b="1" dirty="0">
                    <a:latin typeface="微软雅黑" panose="020B0503020204020204" pitchFamily="34" charset="-122"/>
                    <a:ea typeface="微软雅黑" panose="020B0503020204020204" pitchFamily="34" charset="-122"/>
                  </a:rPr>
                  <a:t>智慧水利大脑</a:t>
                </a:r>
                <a:r>
                  <a:rPr lang="zh-CN" altLang="en-US" sz="1200" dirty="0">
                    <a:latin typeface="微软雅黑" panose="020B0503020204020204" pitchFamily="34" charset="-122"/>
                    <a:ea typeface="微软雅黑" panose="020B0503020204020204" pitchFamily="34" charset="-122"/>
                  </a:rPr>
                  <a:t>”</a:t>
                </a:r>
                <a:endParaRPr lang="zh-CN" altLang="en-US" sz="1200" b="1" dirty="0">
                  <a:latin typeface="微软雅黑" panose="020B0503020204020204" pitchFamily="34" charset="-122"/>
                  <a:ea typeface="微软雅黑" panose="020B0503020204020204" pitchFamily="34" charset="-122"/>
                </a:endParaRPr>
              </a:p>
            </p:txBody>
          </p:sp>
          <p:sp>
            <p:nvSpPr>
              <p:cNvPr id="129" name="矩形: 圆角 128"/>
              <p:cNvSpPr/>
              <p:nvPr/>
            </p:nvSpPr>
            <p:spPr>
              <a:xfrm>
                <a:off x="1147006" y="3801531"/>
                <a:ext cx="1950273" cy="268950"/>
              </a:xfrm>
              <a:prstGeom prst="roundRect">
                <a:avLst>
                  <a:gd name="adj" fmla="val 50000"/>
                </a:avLst>
              </a:prstGeom>
              <a:noFill/>
              <a:ln w="9525">
                <a:gradFill>
                  <a:gsLst>
                    <a:gs pos="0">
                      <a:srgbClr val="0D7CDD"/>
                    </a:gs>
                    <a:gs pos="100000">
                      <a:srgbClr val="10BDCD"/>
                    </a:gs>
                  </a:gsLst>
                  <a:lin ang="5400000" scaled="1"/>
                </a:gra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3" name="矩形 132"/>
            <p:cNvSpPr/>
            <p:nvPr/>
          </p:nvSpPr>
          <p:spPr>
            <a:xfrm>
              <a:off x="9585616" y="6651743"/>
              <a:ext cx="640021" cy="77764"/>
            </a:xfrm>
            <a:prstGeom prst="rect">
              <a:avLst/>
            </a:prstGeom>
            <a:solidFill>
              <a:srgbClr val="10BDC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4" name="矩形 133"/>
            <p:cNvSpPr/>
            <p:nvPr/>
          </p:nvSpPr>
          <p:spPr>
            <a:xfrm>
              <a:off x="5676689" y="6651743"/>
              <a:ext cx="640021" cy="77764"/>
            </a:xfrm>
            <a:prstGeom prst="rect">
              <a:avLst/>
            </a:prstGeom>
            <a:solidFill>
              <a:srgbClr val="10BDC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37" name="组合 136"/>
            <p:cNvGrpSpPr/>
            <p:nvPr/>
          </p:nvGrpSpPr>
          <p:grpSpPr>
            <a:xfrm>
              <a:off x="369174" y="327695"/>
              <a:ext cx="2081535" cy="523220"/>
              <a:chOff x="365889" y="365090"/>
              <a:chExt cx="2081535" cy="523220"/>
            </a:xfrm>
          </p:grpSpPr>
          <p:sp>
            <p:nvSpPr>
              <p:cNvPr id="138" name="文本框 137"/>
              <p:cNvSpPr txBox="1"/>
              <p:nvPr/>
            </p:nvSpPr>
            <p:spPr>
              <a:xfrm>
                <a:off x="777310" y="365090"/>
                <a:ext cx="1670114"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建设目标</a:t>
                </a:r>
                <a:endParaRPr lang="zh-CN" altLang="en-US" sz="2800" b="1" dirty="0">
                  <a:latin typeface="微软雅黑" panose="020B0503020204020204" pitchFamily="34" charset="-122"/>
                  <a:ea typeface="微软雅黑" panose="020B0503020204020204" pitchFamily="34" charset="-122"/>
                </a:endParaRPr>
              </a:p>
            </p:txBody>
          </p:sp>
          <p:grpSp>
            <p:nvGrpSpPr>
              <p:cNvPr id="139" name="组合 138"/>
              <p:cNvGrpSpPr/>
              <p:nvPr/>
            </p:nvGrpSpPr>
            <p:grpSpPr>
              <a:xfrm>
                <a:off x="365889" y="413972"/>
                <a:ext cx="448087" cy="411421"/>
                <a:chOff x="1311800" y="841058"/>
                <a:chExt cx="566501" cy="520146"/>
              </a:xfrm>
            </p:grpSpPr>
            <p:sp>
              <p:nvSpPr>
                <p:cNvPr id="140" name="椭圆 139"/>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椭圆 140"/>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14" name="图片 13" descr="12.9 LOGO"/>
          <p:cNvPicPr>
            <a:picLocks noChangeAspect="1"/>
          </p:cNvPicPr>
          <p:nvPr/>
        </p:nvPicPr>
        <p:blipFill>
          <a:blip r:embed="rId3"/>
          <a:stretch>
            <a:fillRect/>
          </a:stretch>
        </p:blipFill>
        <p:spPr>
          <a:xfrm>
            <a:off x="10771505" y="163830"/>
            <a:ext cx="720000" cy="7200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1" cy="6858000"/>
            <a:chOff x="0" y="0"/>
            <a:chExt cx="12192001" cy="6858000"/>
          </a:xfrm>
        </p:grpSpPr>
        <p:sp>
          <p:nvSpPr>
            <p:cNvPr id="3" name="文本占位符 21"/>
            <p:cNvSpPr txBox="1"/>
            <p:nvPr/>
          </p:nvSpPr>
          <p:spPr>
            <a:xfrm>
              <a:off x="5400296" y="1720261"/>
              <a:ext cx="1391407" cy="1218795"/>
            </a:xfrm>
            <a:prstGeom prst="rect">
              <a:avLst/>
            </a:prstGeom>
          </p:spPr>
          <p:txBody>
            <a:bodyPr wrap="none" lIns="0" tIns="0" rIns="0" bIns="0" anchor="ctr">
              <a:spAutoFit/>
            </a:bodyPr>
            <a:lstStyle>
              <a:lvl1pPr marL="0" indent="0" algn="l" defTabSz="914400" rtl="0" eaLnBrk="1" latinLnBrk="0" hangingPunct="1">
                <a:lnSpc>
                  <a:spcPct val="90000"/>
                </a:lnSpc>
                <a:spcBef>
                  <a:spcPts val="1000"/>
                </a:spcBef>
                <a:buFont typeface="Arial" panose="020B0604020202020204" pitchFamily="34" charset="0"/>
                <a:buNone/>
                <a:defRPr sz="13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8800" b="1" i="0" u="none" strike="noStrike" kern="120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rPr>
                <a:t>02</a:t>
              </a:r>
              <a:endParaRPr kumimoji="0" lang="zh-CN" altLang="en-US" sz="8800" b="1" i="0" u="none" strike="noStrike" kern="120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2407708" y="2998343"/>
              <a:ext cx="7376583" cy="1749588"/>
              <a:chOff x="3797815" y="1148325"/>
              <a:chExt cx="4352083" cy="1032233"/>
            </a:xfrm>
          </p:grpSpPr>
          <p:sp>
            <p:nvSpPr>
              <p:cNvPr id="19" name="任意多边形: 形状 18"/>
              <p:cNvSpPr/>
              <p:nvPr/>
            </p:nvSpPr>
            <p:spPr>
              <a:xfrm>
                <a:off x="3797815" y="1257227"/>
                <a:ext cx="4352083" cy="923331"/>
              </a:xfrm>
              <a:custGeom>
                <a:avLst/>
                <a:gdLst/>
                <a:ahLst/>
                <a:cxnLst/>
                <a:rect l="0" t="0" r="0" b="0"/>
                <a:pathLst>
                  <a:path w="4352083" h="923331">
                    <a:moveTo>
                      <a:pt x="0" y="0"/>
                    </a:moveTo>
                    <a:lnTo>
                      <a:pt x="4352082" y="0"/>
                    </a:lnTo>
                    <a:lnTo>
                      <a:pt x="4352082" y="732830"/>
                    </a:lnTo>
                    <a:cubicBezTo>
                      <a:pt x="4352082" y="837986"/>
                      <a:pt x="4266738" y="923330"/>
                      <a:pt x="4161582" y="923330"/>
                    </a:cubicBezTo>
                    <a:lnTo>
                      <a:pt x="190500" y="923330"/>
                    </a:lnTo>
                    <a:cubicBezTo>
                      <a:pt x="85344" y="923330"/>
                      <a:pt x="0" y="837986"/>
                      <a:pt x="0" y="732830"/>
                    </a:cubicBezTo>
                    <a:lnTo>
                      <a:pt x="0" y="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0" name="矩形 19"/>
              <p:cNvSpPr/>
              <p:nvPr/>
            </p:nvSpPr>
            <p:spPr>
              <a:xfrm>
                <a:off x="3797816" y="1148325"/>
                <a:ext cx="4352082" cy="108902"/>
              </a:xfrm>
              <a:prstGeom prst="rect">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0" y="0"/>
              <a:ext cx="1053200" cy="6858000"/>
              <a:chOff x="0" y="0"/>
              <a:chExt cx="1053200" cy="6858000"/>
            </a:xfrm>
          </p:grpSpPr>
          <p:sp>
            <p:nvSpPr>
              <p:cNvPr id="17" name="任意多边形: 形状 16"/>
              <p:cNvSpPr/>
              <p:nvPr/>
            </p:nvSpPr>
            <p:spPr>
              <a:xfrm>
                <a:off x="1" y="0"/>
                <a:ext cx="1053199" cy="6858000"/>
              </a:xfrm>
              <a:custGeom>
                <a:avLst/>
                <a:gdLst>
                  <a:gd name="connsiteX0" fmla="*/ 119499 w 1053199"/>
                  <a:gd name="connsiteY0" fmla="*/ 0 h 6858000"/>
                  <a:gd name="connsiteX1" fmla="*/ 786431 w 1053199"/>
                  <a:gd name="connsiteY1" fmla="*/ 0 h 6858000"/>
                  <a:gd name="connsiteX2" fmla="*/ 1053199 w 1053199"/>
                  <a:gd name="connsiteY2" fmla="*/ 6858000 h 6858000"/>
                  <a:gd name="connsiteX3" fmla="*/ 0 w 1053199"/>
                  <a:gd name="connsiteY3" fmla="*/ 6858000 h 6858000"/>
                  <a:gd name="connsiteX4" fmla="*/ 0 w 1053199"/>
                  <a:gd name="connsiteY4" fmla="*/ 307204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199" h="6858000">
                    <a:moveTo>
                      <a:pt x="119499" y="0"/>
                    </a:moveTo>
                    <a:lnTo>
                      <a:pt x="786431" y="0"/>
                    </a:lnTo>
                    <a:lnTo>
                      <a:pt x="1053199" y="6858000"/>
                    </a:lnTo>
                    <a:lnTo>
                      <a:pt x="0" y="6858000"/>
                    </a:lnTo>
                    <a:lnTo>
                      <a:pt x="0" y="3072048"/>
                    </a:lnTo>
                    <a:close/>
                  </a:path>
                </a:pathLst>
              </a:custGeom>
              <a:gradFill>
                <a:gsLst>
                  <a:gs pos="0">
                    <a:srgbClr val="1FD9ED"/>
                  </a:gs>
                  <a:gs pos="60000">
                    <a:srgbClr val="10BDCD"/>
                  </a:gs>
                </a:gsLst>
                <a:lin ang="2700000" scaled="0"/>
              </a:gradFill>
              <a:ln w="57150" cap="rnd" cmpd="sng" algn="ctr">
                <a:noFill/>
                <a:prstDash val="solid"/>
                <a:round/>
              </a:ln>
              <a:effectLst>
                <a:outerShdw blurRad="76200" dist="50800" dir="5400000" algn="ctr" rotWithShape="0">
                  <a:srgbClr val="00BE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8" name="任意多边形: 形状 17"/>
              <p:cNvSpPr/>
              <p:nvPr/>
            </p:nvSpPr>
            <p:spPr>
              <a:xfrm>
                <a:off x="0" y="0"/>
                <a:ext cx="899160" cy="6858000"/>
              </a:xfrm>
              <a:custGeom>
                <a:avLst/>
                <a:gdLst>
                  <a:gd name="connsiteX0" fmla="*/ 0 w 899160"/>
                  <a:gd name="connsiteY0" fmla="*/ 0 h 6858000"/>
                  <a:gd name="connsiteX1" fmla="*/ 632392 w 899160"/>
                  <a:gd name="connsiteY1" fmla="*/ 0 h 6858000"/>
                  <a:gd name="connsiteX2" fmla="*/ 899160 w 899160"/>
                  <a:gd name="connsiteY2" fmla="*/ 6858000 h 6858000"/>
                  <a:gd name="connsiteX3" fmla="*/ 0 w 8991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99160" h="6858000">
                    <a:moveTo>
                      <a:pt x="0" y="0"/>
                    </a:moveTo>
                    <a:lnTo>
                      <a:pt x="632392" y="0"/>
                    </a:lnTo>
                    <a:lnTo>
                      <a:pt x="899160" y="6858000"/>
                    </a:lnTo>
                    <a:lnTo>
                      <a:pt x="0" y="685800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1162246" y="0"/>
              <a:ext cx="1029755" cy="6858000"/>
              <a:chOff x="11162246" y="0"/>
              <a:chExt cx="1029755" cy="6858000"/>
            </a:xfrm>
          </p:grpSpPr>
          <p:sp>
            <p:nvSpPr>
              <p:cNvPr id="15" name="任意多边形: 形状 14"/>
              <p:cNvSpPr/>
              <p:nvPr/>
            </p:nvSpPr>
            <p:spPr>
              <a:xfrm>
                <a:off x="11162246" y="0"/>
                <a:ext cx="1029754" cy="6858000"/>
              </a:xfrm>
              <a:custGeom>
                <a:avLst/>
                <a:gdLst>
                  <a:gd name="connsiteX0" fmla="*/ 266768 w 1029754"/>
                  <a:gd name="connsiteY0" fmla="*/ 0 h 6858000"/>
                  <a:gd name="connsiteX1" fmla="*/ 933700 w 1029754"/>
                  <a:gd name="connsiteY1" fmla="*/ 0 h 6858000"/>
                  <a:gd name="connsiteX2" fmla="*/ 1029754 w 1029754"/>
                  <a:gd name="connsiteY2" fmla="*/ 2469328 h 6858000"/>
                  <a:gd name="connsiteX3" fmla="*/ 1029754 w 1029754"/>
                  <a:gd name="connsiteY3" fmla="*/ 6858000 h 6858000"/>
                  <a:gd name="connsiteX4" fmla="*/ 0 w 102975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754" h="6858000">
                    <a:moveTo>
                      <a:pt x="266768" y="0"/>
                    </a:moveTo>
                    <a:lnTo>
                      <a:pt x="933700" y="0"/>
                    </a:lnTo>
                    <a:lnTo>
                      <a:pt x="1029754" y="2469328"/>
                    </a:lnTo>
                    <a:lnTo>
                      <a:pt x="1029754" y="6858000"/>
                    </a:lnTo>
                    <a:lnTo>
                      <a:pt x="0" y="6858000"/>
                    </a:lnTo>
                    <a:close/>
                  </a:path>
                </a:pathLst>
              </a:custGeom>
              <a:gradFill>
                <a:gsLst>
                  <a:gs pos="0">
                    <a:srgbClr val="1FD9ED"/>
                  </a:gs>
                  <a:gs pos="60000">
                    <a:srgbClr val="10BDCD"/>
                  </a:gs>
                </a:gsLst>
                <a:lin ang="2700000" scaled="0"/>
              </a:gradFill>
              <a:ln w="57150" cap="rnd" cmpd="sng" algn="ctr">
                <a:noFill/>
                <a:prstDash val="solid"/>
                <a:round/>
              </a:ln>
              <a:effectLst>
                <a:outerShdw blurRad="76200" dist="50800" dir="5400000" algn="ctr" rotWithShape="0">
                  <a:srgbClr val="00BE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6" name="任意多边形: 形状 15"/>
              <p:cNvSpPr/>
              <p:nvPr/>
            </p:nvSpPr>
            <p:spPr>
              <a:xfrm>
                <a:off x="11318164" y="0"/>
                <a:ext cx="873837" cy="6858000"/>
              </a:xfrm>
              <a:custGeom>
                <a:avLst/>
                <a:gdLst>
                  <a:gd name="connsiteX0" fmla="*/ 266768 w 873837"/>
                  <a:gd name="connsiteY0" fmla="*/ 0 h 6858000"/>
                  <a:gd name="connsiteX1" fmla="*/ 873837 w 873837"/>
                  <a:gd name="connsiteY1" fmla="*/ 0 h 6858000"/>
                  <a:gd name="connsiteX2" fmla="*/ 873837 w 873837"/>
                  <a:gd name="connsiteY2" fmla="*/ 6858000 h 6858000"/>
                  <a:gd name="connsiteX3" fmla="*/ 0 w 87383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3837" h="6858000">
                    <a:moveTo>
                      <a:pt x="266768" y="0"/>
                    </a:moveTo>
                    <a:lnTo>
                      <a:pt x="873837" y="0"/>
                    </a:lnTo>
                    <a:lnTo>
                      <a:pt x="873837" y="6858000"/>
                    </a:lnTo>
                    <a:lnTo>
                      <a:pt x="0" y="685800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cxnSp>
          <p:nvCxnSpPr>
            <p:cNvPr id="7" name="直接连接符 6"/>
            <p:cNvCxnSpPr/>
            <p:nvPr/>
          </p:nvCxnSpPr>
          <p:spPr>
            <a:xfrm>
              <a:off x="2407708" y="2302189"/>
              <a:ext cx="2098978" cy="0"/>
            </a:xfrm>
            <a:prstGeom prst="line">
              <a:avLst/>
            </a:prstGeom>
            <a:noFill/>
            <a:ln w="12700" cap="flat" cmpd="sng" algn="ctr">
              <a:solidFill>
                <a:srgbClr val="0D7CDD"/>
              </a:solidFill>
              <a:prstDash val="solid"/>
              <a:miter lim="800000"/>
            </a:ln>
            <a:effectLst/>
          </p:spPr>
        </p:cxnSp>
        <p:sp>
          <p:nvSpPr>
            <p:cNvPr id="8" name="文本占位符 13"/>
            <p:cNvSpPr txBox="1"/>
            <p:nvPr/>
          </p:nvSpPr>
          <p:spPr>
            <a:xfrm>
              <a:off x="4474528" y="3442838"/>
              <a:ext cx="3571806" cy="1015663"/>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zh-CN" altLang="en-US" sz="6000" b="1" kern="1200" dirty="0" smtClean="0">
                  <a:solidFill>
                    <a:srgbClr val="FFFFFF"/>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kumimoji="0" lang="zh-CN" altLang="en-US" sz="6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系统架构</a:t>
              </a:r>
              <a:endParaRPr kumimoji="0" lang="zh-CN" altLang="en-US" sz="6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421880" y="2302189"/>
              <a:ext cx="2362411" cy="0"/>
            </a:xfrm>
            <a:prstGeom prst="line">
              <a:avLst/>
            </a:prstGeom>
            <a:noFill/>
            <a:ln w="12700" cap="flat" cmpd="sng" algn="ctr">
              <a:solidFill>
                <a:srgbClr val="10BDCD"/>
              </a:solidFill>
              <a:prstDash val="solid"/>
              <a:miter lim="800000"/>
            </a:ln>
            <a:effectLst/>
          </p:spPr>
        </p:cxnSp>
        <p:sp>
          <p:nvSpPr>
            <p:cNvPr id="21" name="文本框 20"/>
            <p:cNvSpPr txBox="1"/>
            <p:nvPr/>
          </p:nvSpPr>
          <p:spPr>
            <a:xfrm>
              <a:off x="4851140" y="4823176"/>
              <a:ext cx="2489718" cy="369332"/>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总体架构</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软件平台</a:t>
              </a:r>
              <a:endParaRPr lang="zh-CN" altLang="en-US" dirty="0">
                <a:latin typeface="微软雅黑" panose="020B0503020204020204" pitchFamily="34" charset="-122"/>
                <a:ea typeface="微软雅黑" panose="020B0503020204020204" pitchFamily="34" charset="-122"/>
              </a:endParaRPr>
            </a:p>
          </p:txBody>
        </p:sp>
      </p:grpSp>
      <p:pic>
        <p:nvPicPr>
          <p:cNvPr id="10" name="图片 9" descr="bai LOGO"/>
          <p:cNvPicPr>
            <a:picLocks noChangeAspect="1"/>
          </p:cNvPicPr>
          <p:nvPr/>
        </p:nvPicPr>
        <p:blipFill>
          <a:blip r:embed="rId1"/>
          <a:stretch>
            <a:fillRect/>
          </a:stretch>
        </p:blipFill>
        <p:spPr>
          <a:xfrm>
            <a:off x="2917190" y="3378200"/>
            <a:ext cx="1080000" cy="10800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p:cNvGrpSpPr/>
          <p:nvPr/>
        </p:nvGrpSpPr>
        <p:grpSpPr>
          <a:xfrm>
            <a:off x="369174" y="327695"/>
            <a:ext cx="10843230" cy="6104275"/>
            <a:chOff x="369174" y="327695"/>
            <a:chExt cx="10843230" cy="6104275"/>
          </a:xfrm>
        </p:grpSpPr>
        <p:pic>
          <p:nvPicPr>
            <p:cNvPr id="2" name="图片 1"/>
            <p:cNvPicPr>
              <a:picLocks noChangeAspect="1"/>
            </p:cNvPicPr>
            <p:nvPr/>
          </p:nvPicPr>
          <p:blipFill>
            <a:blip r:embed="rId1"/>
            <a:stretch>
              <a:fillRect/>
            </a:stretch>
          </p:blipFill>
          <p:spPr>
            <a:xfrm>
              <a:off x="702733" y="983218"/>
              <a:ext cx="10509671" cy="5448752"/>
            </a:xfrm>
            <a:prstGeom prst="rect">
              <a:avLst/>
            </a:prstGeom>
          </p:spPr>
        </p:pic>
        <p:grpSp>
          <p:nvGrpSpPr>
            <p:cNvPr id="3" name="组合 2"/>
            <p:cNvGrpSpPr/>
            <p:nvPr/>
          </p:nvGrpSpPr>
          <p:grpSpPr>
            <a:xfrm>
              <a:off x="369174" y="327695"/>
              <a:ext cx="2081535" cy="523220"/>
              <a:chOff x="365889" y="365090"/>
              <a:chExt cx="2081535" cy="523220"/>
            </a:xfrm>
          </p:grpSpPr>
          <p:sp>
            <p:nvSpPr>
              <p:cNvPr id="4" name="文本框 3"/>
              <p:cNvSpPr txBox="1"/>
              <p:nvPr/>
            </p:nvSpPr>
            <p:spPr>
              <a:xfrm>
                <a:off x="777310" y="365090"/>
                <a:ext cx="1670114"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总体架构</a:t>
                </a:r>
                <a:endParaRPr lang="zh-CN" altLang="en-US" sz="2800" b="1" dirty="0">
                  <a:latin typeface="微软雅黑" panose="020B0503020204020204" pitchFamily="34" charset="-122"/>
                  <a:ea typeface="微软雅黑" panose="020B0503020204020204" pitchFamily="34" charset="-122"/>
                </a:endParaRPr>
              </a:p>
            </p:txBody>
          </p:sp>
          <p:grpSp>
            <p:nvGrpSpPr>
              <p:cNvPr id="5" name="组合 4"/>
              <p:cNvGrpSpPr/>
              <p:nvPr/>
            </p:nvGrpSpPr>
            <p:grpSpPr>
              <a:xfrm>
                <a:off x="365889" y="413972"/>
                <a:ext cx="448087" cy="411421"/>
                <a:chOff x="1311800" y="841058"/>
                <a:chExt cx="566501" cy="520146"/>
              </a:xfrm>
            </p:grpSpPr>
            <p:sp>
              <p:nvSpPr>
                <p:cNvPr id="6" name="椭圆 5"/>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10" name="图片 9" descr="12.9 LOGO"/>
          <p:cNvPicPr>
            <a:picLocks noChangeAspect="1"/>
          </p:cNvPicPr>
          <p:nvPr/>
        </p:nvPicPr>
        <p:blipFill>
          <a:blip r:embed="rId2"/>
          <a:stretch>
            <a:fillRect/>
          </a:stretch>
        </p:blipFill>
        <p:spPr>
          <a:xfrm>
            <a:off x="10771505" y="163830"/>
            <a:ext cx="720000" cy="720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0" y="-1"/>
            <a:ext cx="12191999" cy="6858001"/>
            <a:chOff x="0" y="-1"/>
            <a:chExt cx="12191999" cy="6858001"/>
          </a:xfrm>
        </p:grpSpPr>
        <p:pic>
          <p:nvPicPr>
            <p:cNvPr id="14" name="图片 13"/>
            <p:cNvPicPr>
              <a:picLocks noChangeAspect="1"/>
            </p:cNvPicPr>
            <p:nvPr/>
          </p:nvPicPr>
          <p:blipFill>
            <a:blip r:embed="rId1"/>
            <a:srcRect b="15730"/>
            <a:stretch>
              <a:fillRect/>
            </a:stretch>
          </p:blipFill>
          <p:spPr>
            <a:xfrm>
              <a:off x="0" y="-1"/>
              <a:ext cx="12191999" cy="6858001"/>
            </a:xfrm>
            <a:prstGeom prst="rect">
              <a:avLst/>
            </a:prstGeom>
          </p:spPr>
        </p:pic>
        <p:grpSp>
          <p:nvGrpSpPr>
            <p:cNvPr id="2" name="组合 1"/>
            <p:cNvGrpSpPr/>
            <p:nvPr/>
          </p:nvGrpSpPr>
          <p:grpSpPr>
            <a:xfrm>
              <a:off x="369174" y="327695"/>
              <a:ext cx="2859801" cy="523220"/>
              <a:chOff x="365889" y="365090"/>
              <a:chExt cx="2859801" cy="523220"/>
            </a:xfrm>
          </p:grpSpPr>
          <p:sp>
            <p:nvSpPr>
              <p:cNvPr id="4" name="文本框 3"/>
              <p:cNvSpPr txBox="1"/>
              <p:nvPr/>
            </p:nvSpPr>
            <p:spPr>
              <a:xfrm>
                <a:off x="777310" y="365090"/>
                <a:ext cx="2448380"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智慧水利平台</a:t>
                </a:r>
                <a:endParaRPr lang="zh-CN" altLang="en-US" sz="2800"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365889" y="413972"/>
                <a:ext cx="448087" cy="411421"/>
                <a:chOff x="1311800" y="841058"/>
                <a:chExt cx="566501" cy="520146"/>
              </a:xfrm>
            </p:grpSpPr>
            <p:sp>
              <p:nvSpPr>
                <p:cNvPr id="8" name="椭圆 7"/>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5" name="图片 4" descr="12.9 LOGO"/>
          <p:cNvPicPr>
            <a:picLocks noChangeAspect="1"/>
          </p:cNvPicPr>
          <p:nvPr/>
        </p:nvPicPr>
        <p:blipFill>
          <a:blip r:embed="rId2"/>
          <a:stretch>
            <a:fillRect/>
          </a:stretch>
        </p:blipFill>
        <p:spPr>
          <a:xfrm>
            <a:off x="10771505" y="163830"/>
            <a:ext cx="720000" cy="720000"/>
          </a:xfrm>
          <a:prstGeom prst="rect">
            <a:avLst/>
          </a:prstGeom>
        </p:spPr>
      </p:pic>
      <p:pic>
        <p:nvPicPr>
          <p:cNvPr id="7" name="图片 6" descr="u1-显示名称"/>
          <p:cNvPicPr>
            <a:picLocks noChangeAspect="1"/>
          </p:cNvPicPr>
          <p:nvPr/>
        </p:nvPicPr>
        <p:blipFill>
          <a:blip r:embed="rId3"/>
          <a:stretch>
            <a:fillRect/>
          </a:stretch>
        </p:blipFill>
        <p:spPr>
          <a:xfrm>
            <a:off x="368935" y="1155700"/>
            <a:ext cx="3600000" cy="2025342"/>
          </a:xfrm>
          <a:prstGeom prst="rect">
            <a:avLst/>
          </a:prstGeom>
        </p:spPr>
      </p:pic>
      <p:pic>
        <p:nvPicPr>
          <p:cNvPr id="9" name="图片 8" descr="企业微信截图_16770237832237(1)"/>
          <p:cNvPicPr>
            <a:picLocks noChangeAspect="1"/>
          </p:cNvPicPr>
          <p:nvPr/>
        </p:nvPicPr>
        <p:blipFill>
          <a:blip r:embed="rId4"/>
          <a:stretch>
            <a:fillRect/>
          </a:stretch>
        </p:blipFill>
        <p:spPr>
          <a:xfrm>
            <a:off x="4268020" y="1155700"/>
            <a:ext cx="3599815" cy="2025000"/>
          </a:xfrm>
          <a:prstGeom prst="rect">
            <a:avLst/>
          </a:prstGeom>
        </p:spPr>
      </p:pic>
      <p:pic>
        <p:nvPicPr>
          <p:cNvPr id="11" name="图片 10" descr="企业微信截图_16770260289839"/>
          <p:cNvPicPr>
            <a:picLocks noChangeAspect="1"/>
          </p:cNvPicPr>
          <p:nvPr/>
        </p:nvPicPr>
        <p:blipFill>
          <a:blip r:embed="rId5"/>
          <a:stretch>
            <a:fillRect/>
          </a:stretch>
        </p:blipFill>
        <p:spPr>
          <a:xfrm>
            <a:off x="8166920" y="3564890"/>
            <a:ext cx="3599815" cy="2023195"/>
          </a:xfrm>
          <a:prstGeom prst="rect">
            <a:avLst/>
          </a:prstGeom>
        </p:spPr>
      </p:pic>
      <p:pic>
        <p:nvPicPr>
          <p:cNvPr id="12" name="图片 11" descr="微信截图_20250722152750"/>
          <p:cNvPicPr>
            <a:picLocks noChangeAspect="1"/>
          </p:cNvPicPr>
          <p:nvPr/>
        </p:nvPicPr>
        <p:blipFill>
          <a:blip r:embed="rId6"/>
          <a:stretch>
            <a:fillRect/>
          </a:stretch>
        </p:blipFill>
        <p:spPr>
          <a:xfrm>
            <a:off x="4268020" y="3564890"/>
            <a:ext cx="3599815" cy="2025000"/>
          </a:xfrm>
          <a:prstGeom prst="rect">
            <a:avLst/>
          </a:prstGeom>
        </p:spPr>
      </p:pic>
      <p:pic>
        <p:nvPicPr>
          <p:cNvPr id="13" name="图片 12" descr="淹没"/>
          <p:cNvPicPr>
            <a:picLocks noChangeAspect="1"/>
          </p:cNvPicPr>
          <p:nvPr/>
        </p:nvPicPr>
        <p:blipFill>
          <a:blip r:embed="rId7"/>
          <a:stretch>
            <a:fillRect/>
          </a:stretch>
        </p:blipFill>
        <p:spPr>
          <a:xfrm>
            <a:off x="368935" y="3564890"/>
            <a:ext cx="3600000" cy="2006952"/>
          </a:xfrm>
          <a:prstGeom prst="rect">
            <a:avLst/>
          </a:prstGeom>
        </p:spPr>
      </p:pic>
      <p:pic>
        <p:nvPicPr>
          <p:cNvPr id="15" name="图片 14" descr="智慧水利"/>
          <p:cNvPicPr>
            <a:picLocks noChangeAspect="1"/>
          </p:cNvPicPr>
          <p:nvPr/>
        </p:nvPicPr>
        <p:blipFill>
          <a:blip r:embed="rId8"/>
          <a:stretch>
            <a:fillRect/>
          </a:stretch>
        </p:blipFill>
        <p:spPr>
          <a:xfrm>
            <a:off x="8166920" y="1155700"/>
            <a:ext cx="3599815" cy="20250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1" cy="6858000"/>
            <a:chOff x="0" y="0"/>
            <a:chExt cx="12192001" cy="6858000"/>
          </a:xfrm>
        </p:grpSpPr>
        <p:sp>
          <p:nvSpPr>
            <p:cNvPr id="3" name="文本占位符 21"/>
            <p:cNvSpPr txBox="1"/>
            <p:nvPr/>
          </p:nvSpPr>
          <p:spPr>
            <a:xfrm>
              <a:off x="5400296" y="1720261"/>
              <a:ext cx="1391407" cy="1218795"/>
            </a:xfrm>
            <a:prstGeom prst="rect">
              <a:avLst/>
            </a:prstGeom>
          </p:spPr>
          <p:txBody>
            <a:bodyPr wrap="none" lIns="0" tIns="0" rIns="0" bIns="0" anchor="ctr">
              <a:spAutoFit/>
            </a:bodyPr>
            <a:lstStyle>
              <a:lvl1pPr marL="0" indent="0" algn="l" defTabSz="914400" rtl="0" eaLnBrk="1" latinLnBrk="0" hangingPunct="1">
                <a:lnSpc>
                  <a:spcPct val="90000"/>
                </a:lnSpc>
                <a:spcBef>
                  <a:spcPts val="1000"/>
                </a:spcBef>
                <a:buFont typeface="Arial" panose="020B0604020202020204" pitchFamily="34" charset="0"/>
                <a:buNone/>
                <a:defRPr sz="13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8800" b="1" i="0" u="none" strike="noStrike" kern="120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rPr>
                <a:t>03</a:t>
              </a:r>
              <a:endParaRPr kumimoji="0" lang="zh-CN" altLang="en-US" sz="8800" b="1" i="0" u="none" strike="noStrike" kern="120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2407708" y="2998343"/>
              <a:ext cx="7376583" cy="1749588"/>
              <a:chOff x="3797815" y="1148325"/>
              <a:chExt cx="4352083" cy="1032233"/>
            </a:xfrm>
          </p:grpSpPr>
          <p:sp>
            <p:nvSpPr>
              <p:cNvPr id="19" name="任意多边形: 形状 18"/>
              <p:cNvSpPr/>
              <p:nvPr/>
            </p:nvSpPr>
            <p:spPr>
              <a:xfrm>
                <a:off x="3797815" y="1257227"/>
                <a:ext cx="4352083" cy="923331"/>
              </a:xfrm>
              <a:custGeom>
                <a:avLst/>
                <a:gdLst/>
                <a:ahLst/>
                <a:cxnLst/>
                <a:rect l="0" t="0" r="0" b="0"/>
                <a:pathLst>
                  <a:path w="4352083" h="923331">
                    <a:moveTo>
                      <a:pt x="0" y="0"/>
                    </a:moveTo>
                    <a:lnTo>
                      <a:pt x="4352082" y="0"/>
                    </a:lnTo>
                    <a:lnTo>
                      <a:pt x="4352082" y="732830"/>
                    </a:lnTo>
                    <a:cubicBezTo>
                      <a:pt x="4352082" y="837986"/>
                      <a:pt x="4266738" y="923330"/>
                      <a:pt x="4161582" y="923330"/>
                    </a:cubicBezTo>
                    <a:lnTo>
                      <a:pt x="190500" y="923330"/>
                    </a:lnTo>
                    <a:cubicBezTo>
                      <a:pt x="85344" y="923330"/>
                      <a:pt x="0" y="837986"/>
                      <a:pt x="0" y="732830"/>
                    </a:cubicBezTo>
                    <a:lnTo>
                      <a:pt x="0" y="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0" name="矩形 19"/>
              <p:cNvSpPr/>
              <p:nvPr/>
            </p:nvSpPr>
            <p:spPr>
              <a:xfrm>
                <a:off x="3797816" y="1148325"/>
                <a:ext cx="4352082" cy="108902"/>
              </a:xfrm>
              <a:prstGeom prst="rect">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0" y="0"/>
              <a:ext cx="1053200" cy="6858000"/>
              <a:chOff x="0" y="0"/>
              <a:chExt cx="1053200" cy="6858000"/>
            </a:xfrm>
          </p:grpSpPr>
          <p:sp>
            <p:nvSpPr>
              <p:cNvPr id="17" name="任意多边形: 形状 16"/>
              <p:cNvSpPr/>
              <p:nvPr/>
            </p:nvSpPr>
            <p:spPr>
              <a:xfrm>
                <a:off x="1" y="0"/>
                <a:ext cx="1053199" cy="6858000"/>
              </a:xfrm>
              <a:custGeom>
                <a:avLst/>
                <a:gdLst>
                  <a:gd name="connsiteX0" fmla="*/ 119499 w 1053199"/>
                  <a:gd name="connsiteY0" fmla="*/ 0 h 6858000"/>
                  <a:gd name="connsiteX1" fmla="*/ 786431 w 1053199"/>
                  <a:gd name="connsiteY1" fmla="*/ 0 h 6858000"/>
                  <a:gd name="connsiteX2" fmla="*/ 1053199 w 1053199"/>
                  <a:gd name="connsiteY2" fmla="*/ 6858000 h 6858000"/>
                  <a:gd name="connsiteX3" fmla="*/ 0 w 1053199"/>
                  <a:gd name="connsiteY3" fmla="*/ 6858000 h 6858000"/>
                  <a:gd name="connsiteX4" fmla="*/ 0 w 1053199"/>
                  <a:gd name="connsiteY4" fmla="*/ 307204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199" h="6858000">
                    <a:moveTo>
                      <a:pt x="119499" y="0"/>
                    </a:moveTo>
                    <a:lnTo>
                      <a:pt x="786431" y="0"/>
                    </a:lnTo>
                    <a:lnTo>
                      <a:pt x="1053199" y="6858000"/>
                    </a:lnTo>
                    <a:lnTo>
                      <a:pt x="0" y="6858000"/>
                    </a:lnTo>
                    <a:lnTo>
                      <a:pt x="0" y="3072048"/>
                    </a:lnTo>
                    <a:close/>
                  </a:path>
                </a:pathLst>
              </a:custGeom>
              <a:gradFill>
                <a:gsLst>
                  <a:gs pos="0">
                    <a:srgbClr val="1FD9ED"/>
                  </a:gs>
                  <a:gs pos="60000">
                    <a:srgbClr val="10BDCD"/>
                  </a:gs>
                </a:gsLst>
                <a:lin ang="2700000" scaled="0"/>
              </a:gradFill>
              <a:ln w="57150" cap="rnd" cmpd="sng" algn="ctr">
                <a:noFill/>
                <a:prstDash val="solid"/>
                <a:round/>
              </a:ln>
              <a:effectLst>
                <a:outerShdw blurRad="76200" dist="50800" dir="5400000" algn="ctr" rotWithShape="0">
                  <a:srgbClr val="00BE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8" name="任意多边形: 形状 17"/>
              <p:cNvSpPr/>
              <p:nvPr/>
            </p:nvSpPr>
            <p:spPr>
              <a:xfrm>
                <a:off x="0" y="0"/>
                <a:ext cx="899160" cy="6858000"/>
              </a:xfrm>
              <a:custGeom>
                <a:avLst/>
                <a:gdLst>
                  <a:gd name="connsiteX0" fmla="*/ 0 w 899160"/>
                  <a:gd name="connsiteY0" fmla="*/ 0 h 6858000"/>
                  <a:gd name="connsiteX1" fmla="*/ 632392 w 899160"/>
                  <a:gd name="connsiteY1" fmla="*/ 0 h 6858000"/>
                  <a:gd name="connsiteX2" fmla="*/ 899160 w 899160"/>
                  <a:gd name="connsiteY2" fmla="*/ 6858000 h 6858000"/>
                  <a:gd name="connsiteX3" fmla="*/ 0 w 8991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99160" h="6858000">
                    <a:moveTo>
                      <a:pt x="0" y="0"/>
                    </a:moveTo>
                    <a:lnTo>
                      <a:pt x="632392" y="0"/>
                    </a:lnTo>
                    <a:lnTo>
                      <a:pt x="899160" y="6858000"/>
                    </a:lnTo>
                    <a:lnTo>
                      <a:pt x="0" y="685800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1162246" y="0"/>
              <a:ext cx="1029755" cy="6858000"/>
              <a:chOff x="11162246" y="0"/>
              <a:chExt cx="1029755" cy="6858000"/>
            </a:xfrm>
          </p:grpSpPr>
          <p:sp>
            <p:nvSpPr>
              <p:cNvPr id="15" name="任意多边形: 形状 14"/>
              <p:cNvSpPr/>
              <p:nvPr/>
            </p:nvSpPr>
            <p:spPr>
              <a:xfrm>
                <a:off x="11162246" y="0"/>
                <a:ext cx="1029754" cy="6858000"/>
              </a:xfrm>
              <a:custGeom>
                <a:avLst/>
                <a:gdLst>
                  <a:gd name="connsiteX0" fmla="*/ 266768 w 1029754"/>
                  <a:gd name="connsiteY0" fmla="*/ 0 h 6858000"/>
                  <a:gd name="connsiteX1" fmla="*/ 933700 w 1029754"/>
                  <a:gd name="connsiteY1" fmla="*/ 0 h 6858000"/>
                  <a:gd name="connsiteX2" fmla="*/ 1029754 w 1029754"/>
                  <a:gd name="connsiteY2" fmla="*/ 2469328 h 6858000"/>
                  <a:gd name="connsiteX3" fmla="*/ 1029754 w 1029754"/>
                  <a:gd name="connsiteY3" fmla="*/ 6858000 h 6858000"/>
                  <a:gd name="connsiteX4" fmla="*/ 0 w 102975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754" h="6858000">
                    <a:moveTo>
                      <a:pt x="266768" y="0"/>
                    </a:moveTo>
                    <a:lnTo>
                      <a:pt x="933700" y="0"/>
                    </a:lnTo>
                    <a:lnTo>
                      <a:pt x="1029754" y="2469328"/>
                    </a:lnTo>
                    <a:lnTo>
                      <a:pt x="1029754" y="6858000"/>
                    </a:lnTo>
                    <a:lnTo>
                      <a:pt x="0" y="6858000"/>
                    </a:lnTo>
                    <a:close/>
                  </a:path>
                </a:pathLst>
              </a:custGeom>
              <a:gradFill>
                <a:gsLst>
                  <a:gs pos="0">
                    <a:srgbClr val="1FD9ED"/>
                  </a:gs>
                  <a:gs pos="60000">
                    <a:srgbClr val="10BDCD"/>
                  </a:gs>
                </a:gsLst>
                <a:lin ang="2700000" scaled="0"/>
              </a:gradFill>
              <a:ln w="57150" cap="rnd" cmpd="sng" algn="ctr">
                <a:noFill/>
                <a:prstDash val="solid"/>
                <a:round/>
              </a:ln>
              <a:effectLst>
                <a:outerShdw blurRad="76200" dist="50800" dir="5400000" algn="ctr" rotWithShape="0">
                  <a:srgbClr val="00BE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6" name="任意多边形: 形状 15"/>
              <p:cNvSpPr/>
              <p:nvPr/>
            </p:nvSpPr>
            <p:spPr>
              <a:xfrm>
                <a:off x="11318164" y="0"/>
                <a:ext cx="873837" cy="6858000"/>
              </a:xfrm>
              <a:custGeom>
                <a:avLst/>
                <a:gdLst>
                  <a:gd name="connsiteX0" fmla="*/ 266768 w 873837"/>
                  <a:gd name="connsiteY0" fmla="*/ 0 h 6858000"/>
                  <a:gd name="connsiteX1" fmla="*/ 873837 w 873837"/>
                  <a:gd name="connsiteY1" fmla="*/ 0 h 6858000"/>
                  <a:gd name="connsiteX2" fmla="*/ 873837 w 873837"/>
                  <a:gd name="connsiteY2" fmla="*/ 6858000 h 6858000"/>
                  <a:gd name="connsiteX3" fmla="*/ 0 w 87383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3837" h="6858000">
                    <a:moveTo>
                      <a:pt x="266768" y="0"/>
                    </a:moveTo>
                    <a:lnTo>
                      <a:pt x="873837" y="0"/>
                    </a:lnTo>
                    <a:lnTo>
                      <a:pt x="873837" y="6858000"/>
                    </a:lnTo>
                    <a:lnTo>
                      <a:pt x="0" y="685800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cxnSp>
          <p:nvCxnSpPr>
            <p:cNvPr id="7" name="直接连接符 6"/>
            <p:cNvCxnSpPr/>
            <p:nvPr/>
          </p:nvCxnSpPr>
          <p:spPr>
            <a:xfrm>
              <a:off x="2407708" y="2302189"/>
              <a:ext cx="2098978" cy="0"/>
            </a:xfrm>
            <a:prstGeom prst="line">
              <a:avLst/>
            </a:prstGeom>
            <a:noFill/>
            <a:ln w="12700" cap="flat" cmpd="sng" algn="ctr">
              <a:solidFill>
                <a:srgbClr val="0D7CDD"/>
              </a:solidFill>
              <a:prstDash val="solid"/>
              <a:miter lim="800000"/>
            </a:ln>
            <a:effectLst/>
          </p:spPr>
        </p:cxnSp>
        <p:sp>
          <p:nvSpPr>
            <p:cNvPr id="8" name="文本占位符 13"/>
            <p:cNvSpPr txBox="1"/>
            <p:nvPr/>
          </p:nvSpPr>
          <p:spPr>
            <a:xfrm>
              <a:off x="4474528" y="3442838"/>
              <a:ext cx="3571806" cy="1015663"/>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zh-CN" altLang="en-US" sz="6000" b="1" kern="1200" dirty="0" smtClean="0">
                  <a:solidFill>
                    <a:srgbClr val="FFFFFF"/>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kumimoji="0" lang="zh-CN" altLang="en-US" sz="6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系统组成</a:t>
              </a:r>
              <a:endParaRPr kumimoji="0" lang="zh-CN" altLang="en-US" sz="6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421880" y="2302189"/>
              <a:ext cx="2362411" cy="0"/>
            </a:xfrm>
            <a:prstGeom prst="line">
              <a:avLst/>
            </a:prstGeom>
            <a:noFill/>
            <a:ln w="12700" cap="flat" cmpd="sng" algn="ctr">
              <a:solidFill>
                <a:srgbClr val="10BDCD"/>
              </a:solidFill>
              <a:prstDash val="solid"/>
              <a:miter lim="800000"/>
            </a:ln>
            <a:effectLst/>
          </p:spPr>
        </p:cxnSp>
        <p:sp>
          <p:nvSpPr>
            <p:cNvPr id="21" name="文本框 20"/>
            <p:cNvSpPr txBox="1"/>
            <p:nvPr/>
          </p:nvSpPr>
          <p:spPr>
            <a:xfrm>
              <a:off x="3766554" y="4823176"/>
              <a:ext cx="4682337" cy="369332"/>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全景方案</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系统组成</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核心应用系统介绍</a:t>
              </a:r>
              <a:endParaRPr lang="zh-CN" altLang="en-US" dirty="0">
                <a:latin typeface="微软雅黑" panose="020B0503020204020204" pitchFamily="34" charset="-122"/>
                <a:ea typeface="微软雅黑" panose="020B0503020204020204" pitchFamily="34" charset="-122"/>
              </a:endParaRPr>
            </a:p>
          </p:txBody>
        </p:sp>
      </p:grpSp>
      <p:pic>
        <p:nvPicPr>
          <p:cNvPr id="10" name="图片 9" descr="bai LOGO"/>
          <p:cNvPicPr>
            <a:picLocks noChangeAspect="1"/>
          </p:cNvPicPr>
          <p:nvPr/>
        </p:nvPicPr>
        <p:blipFill>
          <a:blip r:embed="rId1"/>
          <a:stretch>
            <a:fillRect/>
          </a:stretch>
        </p:blipFill>
        <p:spPr>
          <a:xfrm>
            <a:off x="2917190" y="3312795"/>
            <a:ext cx="1080000" cy="10800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组合 34"/>
          <p:cNvGrpSpPr/>
          <p:nvPr/>
        </p:nvGrpSpPr>
        <p:grpSpPr>
          <a:xfrm>
            <a:off x="0" y="-269328"/>
            <a:ext cx="12275077" cy="8335965"/>
            <a:chOff x="0" y="-269328"/>
            <a:chExt cx="12275077" cy="8335965"/>
          </a:xfrm>
        </p:grpSpPr>
        <p:pic>
          <p:nvPicPr>
            <p:cNvPr id="4" name="图片 3" descr="图片包含 游戏机&#10;&#10;AI 生成的内容可能不正确。"/>
            <p:cNvPicPr>
              <a:picLocks noChangeAspect="1"/>
            </p:cNvPicPr>
            <p:nvPr/>
          </p:nvPicPr>
          <p:blipFill>
            <a:blip r:embed="rId1"/>
            <a:stretch>
              <a:fillRect/>
            </a:stretch>
          </p:blipFill>
          <p:spPr>
            <a:xfrm>
              <a:off x="0" y="0"/>
              <a:ext cx="12192000" cy="6858000"/>
            </a:xfrm>
            <a:prstGeom prst="rect">
              <a:avLst/>
            </a:prstGeom>
          </p:spPr>
        </p:pic>
        <p:sp>
          <p:nvSpPr>
            <p:cNvPr id="87" name="矩形 86"/>
            <p:cNvSpPr/>
            <p:nvPr/>
          </p:nvSpPr>
          <p:spPr>
            <a:xfrm>
              <a:off x="0" y="-16888"/>
              <a:ext cx="12192000" cy="6608725"/>
            </a:xfrm>
            <a:prstGeom prst="rect">
              <a:avLst/>
            </a:prstGeom>
            <a:gradFill>
              <a:gsLst>
                <a:gs pos="55000">
                  <a:srgbClr val="2196F3">
                    <a:alpha val="0"/>
                  </a:srgbClr>
                </a:gs>
                <a:gs pos="87000">
                  <a:srgbClr val="2196F3"/>
                </a:gs>
              </a:gsLst>
              <a:lin ang="162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6" name="文本框 5"/>
            <p:cNvSpPr txBox="1"/>
            <p:nvPr/>
          </p:nvSpPr>
          <p:spPr>
            <a:xfrm>
              <a:off x="1878675" y="6018414"/>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水源井监测</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7" name="组合 6"/>
            <p:cNvGrpSpPr/>
            <p:nvPr/>
          </p:nvGrpSpPr>
          <p:grpSpPr>
            <a:xfrm>
              <a:off x="881148" y="4862945"/>
              <a:ext cx="947581" cy="265721"/>
              <a:chOff x="881148" y="4862945"/>
              <a:chExt cx="947581" cy="265721"/>
            </a:xfrm>
          </p:grpSpPr>
          <p:sp>
            <p:nvSpPr>
              <p:cNvPr id="85" name="矩形: 圆角 84"/>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6" name="文本框 85"/>
              <p:cNvSpPr txBox="1"/>
              <p:nvPr/>
            </p:nvSpPr>
            <p:spPr>
              <a:xfrm>
                <a:off x="881148" y="4897834"/>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水域安全识别</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2826256" y="5128666"/>
              <a:ext cx="980833" cy="265721"/>
              <a:chOff x="881148" y="4862945"/>
              <a:chExt cx="980833" cy="265721"/>
            </a:xfrm>
          </p:grpSpPr>
          <p:sp>
            <p:nvSpPr>
              <p:cNvPr id="83" name="矩形: 圆角 82"/>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4" name="文本框 83"/>
              <p:cNvSpPr txBox="1"/>
              <p:nvPr/>
            </p:nvSpPr>
            <p:spPr>
              <a:xfrm>
                <a:off x="914400" y="4881208"/>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水闸信息化</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846547" y="4391605"/>
              <a:ext cx="980833" cy="265721"/>
              <a:chOff x="881148" y="4862945"/>
              <a:chExt cx="980833" cy="265721"/>
            </a:xfrm>
          </p:grpSpPr>
          <p:sp>
            <p:nvSpPr>
              <p:cNvPr id="81" name="矩形: 圆角 80"/>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2" name="文本框 81"/>
              <p:cNvSpPr txBox="1"/>
              <p:nvPr/>
            </p:nvSpPr>
            <p:spPr>
              <a:xfrm>
                <a:off x="914400" y="4881208"/>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城镇智慧水厂</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4865714" y="6530747"/>
              <a:ext cx="980833" cy="265721"/>
              <a:chOff x="881148" y="4862945"/>
              <a:chExt cx="980833" cy="265721"/>
            </a:xfrm>
          </p:grpSpPr>
          <p:sp>
            <p:nvSpPr>
              <p:cNvPr id="79" name="矩形: 圆角 78"/>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0" name="文本框 79"/>
              <p:cNvSpPr txBox="1"/>
              <p:nvPr/>
            </p:nvSpPr>
            <p:spPr>
              <a:xfrm>
                <a:off x="914400" y="4881208"/>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水池水位监测</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1" name="组合 10"/>
            <p:cNvGrpSpPr/>
            <p:nvPr/>
          </p:nvGrpSpPr>
          <p:grpSpPr>
            <a:xfrm>
              <a:off x="6702758" y="6514122"/>
              <a:ext cx="947581" cy="265721"/>
              <a:chOff x="881148" y="4862945"/>
              <a:chExt cx="947581" cy="265721"/>
            </a:xfrm>
          </p:grpSpPr>
          <p:sp>
            <p:nvSpPr>
              <p:cNvPr id="77" name="矩形: 圆角 76"/>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8" name="文本框 77"/>
              <p:cNvSpPr txBox="1"/>
              <p:nvPr/>
            </p:nvSpPr>
            <p:spPr>
              <a:xfrm>
                <a:off x="881148" y="4881208"/>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居民用水计量</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2" name="组合 11"/>
            <p:cNvGrpSpPr/>
            <p:nvPr/>
          </p:nvGrpSpPr>
          <p:grpSpPr>
            <a:xfrm>
              <a:off x="7345609" y="4253105"/>
              <a:ext cx="1233126" cy="387595"/>
              <a:chOff x="881148" y="4862945"/>
              <a:chExt cx="947581" cy="387595"/>
            </a:xfrm>
          </p:grpSpPr>
          <p:sp>
            <p:nvSpPr>
              <p:cNvPr id="75" name="矩形: 圆角 74"/>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6" name="文本框 75"/>
              <p:cNvSpPr txBox="1"/>
              <p:nvPr/>
            </p:nvSpPr>
            <p:spPr>
              <a:xfrm>
                <a:off x="881148" y="4881208"/>
                <a:ext cx="94758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二次供水泵站监控</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9268741" y="6232620"/>
              <a:ext cx="856211" cy="281502"/>
              <a:chOff x="881148" y="4862945"/>
              <a:chExt cx="947581" cy="265721"/>
            </a:xfrm>
          </p:grpSpPr>
          <p:sp>
            <p:nvSpPr>
              <p:cNvPr id="73" name="矩形: 圆角 72"/>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4" name="文本框 73"/>
              <p:cNvSpPr txBox="1"/>
              <p:nvPr/>
            </p:nvSpPr>
            <p:spPr>
              <a:xfrm>
                <a:off x="881148" y="4881208"/>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灌区信息化</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4" name="组合 13"/>
            <p:cNvGrpSpPr/>
            <p:nvPr/>
          </p:nvGrpSpPr>
          <p:grpSpPr>
            <a:xfrm>
              <a:off x="9886654" y="4581438"/>
              <a:ext cx="1119397" cy="388679"/>
              <a:chOff x="881148" y="4862945"/>
              <a:chExt cx="947581" cy="366890"/>
            </a:xfrm>
          </p:grpSpPr>
          <p:sp>
            <p:nvSpPr>
              <p:cNvPr id="71" name="矩形: 圆角 70"/>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2" name="文本框 71"/>
              <p:cNvSpPr txBox="1"/>
              <p:nvPr/>
            </p:nvSpPr>
            <p:spPr>
              <a:xfrm>
                <a:off x="881148" y="4881208"/>
                <a:ext cx="947581" cy="34862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污水处理厂监控</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7962172" y="5075994"/>
              <a:ext cx="1233126" cy="281502"/>
              <a:chOff x="881148" y="4862945"/>
              <a:chExt cx="947581" cy="265721"/>
            </a:xfrm>
          </p:grpSpPr>
          <p:sp>
            <p:nvSpPr>
              <p:cNvPr id="69" name="矩形: 圆角 68"/>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0" name="文本框 69"/>
              <p:cNvSpPr txBox="1"/>
              <p:nvPr/>
            </p:nvSpPr>
            <p:spPr>
              <a:xfrm>
                <a:off x="881148" y="4881208"/>
                <a:ext cx="947581" cy="2178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城镇居民用水计量</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9995181" y="5450944"/>
              <a:ext cx="1010870" cy="281502"/>
              <a:chOff x="881148" y="4862945"/>
              <a:chExt cx="947581" cy="265721"/>
            </a:xfrm>
          </p:grpSpPr>
          <p:sp>
            <p:nvSpPr>
              <p:cNvPr id="67" name="矩形: 圆角 66"/>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8" name="文本框 67"/>
              <p:cNvSpPr txBox="1"/>
              <p:nvPr/>
            </p:nvSpPr>
            <p:spPr>
              <a:xfrm>
                <a:off x="881148" y="4881208"/>
                <a:ext cx="947581" cy="2178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灌区闸门监控</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0042392" y="3980981"/>
              <a:ext cx="963659" cy="281502"/>
              <a:chOff x="881148" y="4862945"/>
              <a:chExt cx="947581" cy="265721"/>
            </a:xfrm>
          </p:grpSpPr>
          <p:sp>
            <p:nvSpPr>
              <p:cNvPr id="65" name="矩形: 圆角 64"/>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6" name="文本框 65"/>
              <p:cNvSpPr txBox="1"/>
              <p:nvPr/>
            </p:nvSpPr>
            <p:spPr>
              <a:xfrm>
                <a:off x="881148" y="4881208"/>
                <a:ext cx="947581" cy="2178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排水户监测</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8594565" y="4000329"/>
              <a:ext cx="856212" cy="281502"/>
              <a:chOff x="881148" y="4862945"/>
              <a:chExt cx="947581" cy="265721"/>
            </a:xfrm>
          </p:grpSpPr>
          <p:sp>
            <p:nvSpPr>
              <p:cNvPr id="63" name="矩形: 圆角 62"/>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4" name="文本框 63"/>
              <p:cNvSpPr txBox="1"/>
              <p:nvPr/>
            </p:nvSpPr>
            <p:spPr>
              <a:xfrm>
                <a:off x="881148" y="4881208"/>
                <a:ext cx="947581" cy="21789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河湖监测</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19" name="组合 18"/>
            <p:cNvGrpSpPr/>
            <p:nvPr/>
          </p:nvGrpSpPr>
          <p:grpSpPr>
            <a:xfrm>
              <a:off x="11006051" y="6085222"/>
              <a:ext cx="1269026" cy="388679"/>
              <a:chOff x="881148" y="4862945"/>
              <a:chExt cx="947581" cy="366890"/>
            </a:xfrm>
          </p:grpSpPr>
          <p:sp>
            <p:nvSpPr>
              <p:cNvPr id="61" name="矩形: 圆角 60"/>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2" name="文本框 61"/>
              <p:cNvSpPr txBox="1"/>
              <p:nvPr/>
            </p:nvSpPr>
            <p:spPr>
              <a:xfrm>
                <a:off x="881148" y="4881208"/>
                <a:ext cx="947581" cy="34862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井电双控</a:t>
                </a:r>
                <a:r>
                  <a:rPr kumimoji="0" lang="en-US" altLang="zh-CN"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a:t>
                </a: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以电折水</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0" name="组合 19"/>
            <p:cNvGrpSpPr/>
            <p:nvPr/>
          </p:nvGrpSpPr>
          <p:grpSpPr>
            <a:xfrm>
              <a:off x="3604881" y="4785451"/>
              <a:ext cx="980833" cy="265721"/>
              <a:chOff x="881148" y="4862945"/>
              <a:chExt cx="980833" cy="265721"/>
            </a:xfrm>
          </p:grpSpPr>
          <p:sp>
            <p:nvSpPr>
              <p:cNvPr id="59" name="矩形: 圆角 58"/>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0" name="文本框 59"/>
              <p:cNvSpPr txBox="1"/>
              <p:nvPr/>
            </p:nvSpPr>
            <p:spPr>
              <a:xfrm>
                <a:off x="914400" y="4881208"/>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水源地监测</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2150258" y="4739216"/>
              <a:ext cx="980833" cy="265721"/>
              <a:chOff x="881148" y="4862945"/>
              <a:chExt cx="980833" cy="265721"/>
            </a:xfrm>
          </p:grpSpPr>
          <p:sp>
            <p:nvSpPr>
              <p:cNvPr id="57" name="矩形: 圆角 56"/>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8" name="文本框 57"/>
              <p:cNvSpPr txBox="1"/>
              <p:nvPr/>
            </p:nvSpPr>
            <p:spPr>
              <a:xfrm>
                <a:off x="914400" y="4881208"/>
                <a:ext cx="94758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生态流量监测</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6917607" y="4739208"/>
              <a:ext cx="813303" cy="325615"/>
              <a:chOff x="881148" y="4862945"/>
              <a:chExt cx="980833" cy="277356"/>
            </a:xfrm>
          </p:grpSpPr>
          <p:sp>
            <p:nvSpPr>
              <p:cNvPr id="55" name="矩形: 圆角 54"/>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6" name="文本框 55"/>
              <p:cNvSpPr txBox="1"/>
              <p:nvPr/>
            </p:nvSpPr>
            <p:spPr>
              <a:xfrm>
                <a:off x="914399" y="4909469"/>
                <a:ext cx="94758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管网监测</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3" name="组合 22"/>
            <p:cNvGrpSpPr/>
            <p:nvPr/>
          </p:nvGrpSpPr>
          <p:grpSpPr>
            <a:xfrm>
              <a:off x="8603496" y="5736907"/>
              <a:ext cx="947581" cy="388679"/>
              <a:chOff x="881148" y="4862945"/>
              <a:chExt cx="947581" cy="366890"/>
            </a:xfrm>
          </p:grpSpPr>
          <p:sp>
            <p:nvSpPr>
              <p:cNvPr id="53" name="矩形: 圆角 52"/>
              <p:cNvSpPr/>
              <p:nvPr/>
            </p:nvSpPr>
            <p:spPr>
              <a:xfrm>
                <a:off x="881148" y="4862945"/>
                <a:ext cx="856211" cy="265721"/>
              </a:xfrm>
              <a:prstGeom prst="roundRect">
                <a:avLst>
                  <a:gd name="adj" fmla="val 50000"/>
                </a:avLst>
              </a:prstGeom>
              <a:solidFill>
                <a:srgbClr val="F39800"/>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4" name="文本框 53"/>
              <p:cNvSpPr txBox="1"/>
              <p:nvPr/>
            </p:nvSpPr>
            <p:spPr>
              <a:xfrm>
                <a:off x="881148" y="4881208"/>
                <a:ext cx="947581" cy="34862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渠道流量计量</a:t>
                </a:r>
                <a:endParaRPr kumimoji="0" lang="zh-CN" altLang="en-US" sz="9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320408" y="2592156"/>
              <a:ext cx="2868620" cy="813112"/>
              <a:chOff x="3777334" y="1130543"/>
              <a:chExt cx="2868620" cy="813112"/>
            </a:xfrm>
          </p:grpSpPr>
          <p:grpSp>
            <p:nvGrpSpPr>
              <p:cNvPr id="44" name="组合 43"/>
              <p:cNvGrpSpPr/>
              <p:nvPr/>
            </p:nvGrpSpPr>
            <p:grpSpPr>
              <a:xfrm>
                <a:off x="3777334" y="1325967"/>
                <a:ext cx="602698" cy="617688"/>
                <a:chOff x="4132363" y="1554447"/>
                <a:chExt cx="602698" cy="617688"/>
              </a:xfrm>
            </p:grpSpPr>
            <p:pic>
              <p:nvPicPr>
                <p:cNvPr id="51" name="图片 50" descr="图片包含 黑暗, 女人, 摩托车, 男人&#10;&#10;描述已自动生成"/>
                <p:cNvPicPr>
                  <a:picLocks noChangeAspect="1"/>
                </p:cNvPicPr>
                <p:nvPr/>
              </p:nvPicPr>
              <p:blipFill>
                <a:blip r:embed="rId2"/>
                <a:stretch>
                  <a:fillRect/>
                </a:stretch>
              </p:blipFill>
              <p:spPr>
                <a:xfrm>
                  <a:off x="4132363" y="1624131"/>
                  <a:ext cx="548004" cy="548004"/>
                </a:xfrm>
                <a:prstGeom prst="rect">
                  <a:avLst/>
                </a:prstGeom>
              </p:spPr>
            </p:pic>
            <p:sp>
              <p:nvSpPr>
                <p:cNvPr id="52" name="文本框 51"/>
                <p:cNvSpPr txBox="1"/>
                <p:nvPr/>
              </p:nvSpPr>
              <p:spPr>
                <a:xfrm>
                  <a:off x="4167520" y="1554447"/>
                  <a:ext cx="567541"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无人机</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grpSp>
            <p:nvGrpSpPr>
              <p:cNvPr id="45" name="组合 44"/>
              <p:cNvGrpSpPr/>
              <p:nvPr/>
            </p:nvGrpSpPr>
            <p:grpSpPr>
              <a:xfrm>
                <a:off x="4823210" y="1130543"/>
                <a:ext cx="659489" cy="617002"/>
                <a:chOff x="4823210" y="1130543"/>
                <a:chExt cx="659489" cy="617002"/>
              </a:xfrm>
            </p:grpSpPr>
            <p:pic>
              <p:nvPicPr>
                <p:cNvPr id="49" name="图片 48"/>
                <p:cNvPicPr>
                  <a:picLocks noChangeAspect="1"/>
                </p:cNvPicPr>
                <p:nvPr/>
              </p:nvPicPr>
              <p:blipFill>
                <a:blip r:embed="rId3"/>
                <a:srcRect r="2557" b="175"/>
                <a:stretch>
                  <a:fillRect/>
                </a:stretch>
              </p:blipFill>
              <p:spPr>
                <a:xfrm>
                  <a:off x="5011265" y="1458763"/>
                  <a:ext cx="226007" cy="288782"/>
                </a:xfrm>
                <a:prstGeom prst="rect">
                  <a:avLst/>
                </a:prstGeom>
              </p:spPr>
            </p:pic>
            <p:sp>
              <p:nvSpPr>
                <p:cNvPr id="50" name="文本框 49"/>
                <p:cNvSpPr txBox="1"/>
                <p:nvPr/>
              </p:nvSpPr>
              <p:spPr>
                <a:xfrm>
                  <a:off x="4823210" y="1130543"/>
                  <a:ext cx="659489"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气象雷达</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grpSp>
            <p:nvGrpSpPr>
              <p:cNvPr id="46" name="组合 45"/>
              <p:cNvGrpSpPr/>
              <p:nvPr/>
            </p:nvGrpSpPr>
            <p:grpSpPr>
              <a:xfrm>
                <a:off x="5937080" y="1285608"/>
                <a:ext cx="708874" cy="587694"/>
                <a:chOff x="5937080" y="1285608"/>
                <a:chExt cx="708874" cy="587694"/>
              </a:xfrm>
            </p:grpSpPr>
            <p:pic>
              <p:nvPicPr>
                <p:cNvPr id="47" name="图片 46" descr="图片包含 物体, 男人, 游戏机&#10;&#10;描述已自动生成"/>
                <p:cNvPicPr>
                  <a:picLocks noChangeAspect="1"/>
                </p:cNvPicPr>
                <p:nvPr/>
              </p:nvPicPr>
              <p:blipFill>
                <a:blip r:embed="rId4"/>
                <a:stretch>
                  <a:fillRect/>
                </a:stretch>
              </p:blipFill>
              <p:spPr>
                <a:xfrm flipH="1">
                  <a:off x="5986223" y="1533299"/>
                  <a:ext cx="340003" cy="340003"/>
                </a:xfrm>
                <a:prstGeom prst="rect">
                  <a:avLst/>
                </a:prstGeom>
              </p:spPr>
            </p:pic>
            <p:sp>
              <p:nvSpPr>
                <p:cNvPr id="48" name="文本框 47"/>
                <p:cNvSpPr txBox="1"/>
                <p:nvPr/>
              </p:nvSpPr>
              <p:spPr>
                <a:xfrm>
                  <a:off x="5937080" y="1285608"/>
                  <a:ext cx="708874"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测雨雷达</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grpSp>
        <p:grpSp>
          <p:nvGrpSpPr>
            <p:cNvPr id="25" name="组合 24"/>
            <p:cNvGrpSpPr/>
            <p:nvPr/>
          </p:nvGrpSpPr>
          <p:grpSpPr>
            <a:xfrm>
              <a:off x="6245646" y="1750864"/>
              <a:ext cx="2199925" cy="678176"/>
              <a:chOff x="9268773" y="2489904"/>
              <a:chExt cx="2199925" cy="678176"/>
            </a:xfrm>
          </p:grpSpPr>
          <p:pic>
            <p:nvPicPr>
              <p:cNvPr id="38" name="图片 37" descr="卫星在太空中&#10;&#10;AI 生成的内容可能不正确。"/>
              <p:cNvPicPr>
                <a:picLocks noChangeAspect="1"/>
              </p:cNvPicPr>
              <p:nvPr/>
            </p:nvPicPr>
            <p:blipFill>
              <a:blip r:embed="rId5"/>
              <a:stretch>
                <a:fillRect/>
              </a:stretch>
            </p:blipFill>
            <p:spPr>
              <a:xfrm>
                <a:off x="9286313" y="2610305"/>
                <a:ext cx="631349" cy="546150"/>
              </a:xfrm>
              <a:prstGeom prst="rect">
                <a:avLst/>
              </a:prstGeom>
            </p:spPr>
          </p:pic>
          <p:sp>
            <p:nvSpPr>
              <p:cNvPr id="39" name="文本框 38"/>
              <p:cNvSpPr txBox="1"/>
              <p:nvPr/>
            </p:nvSpPr>
            <p:spPr>
              <a:xfrm>
                <a:off x="9268773" y="2533163"/>
                <a:ext cx="704960"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遥感卫星</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40" name="图片 39" descr="图片包含 游戏机&#10;&#10;AI 生成的内容可能不正确。"/>
              <p:cNvPicPr>
                <a:picLocks noChangeAspect="1"/>
              </p:cNvPicPr>
              <p:nvPr/>
            </p:nvPicPr>
            <p:blipFill>
              <a:blip r:embed="rId6"/>
              <a:stretch>
                <a:fillRect/>
              </a:stretch>
            </p:blipFill>
            <p:spPr>
              <a:xfrm>
                <a:off x="9935747" y="2489904"/>
                <a:ext cx="678176" cy="678176"/>
              </a:xfrm>
              <a:prstGeom prst="rect">
                <a:avLst/>
              </a:prstGeom>
            </p:spPr>
          </p:pic>
          <p:sp>
            <p:nvSpPr>
              <p:cNvPr id="41" name="文本框 40"/>
              <p:cNvSpPr txBox="1"/>
              <p:nvPr/>
            </p:nvSpPr>
            <p:spPr>
              <a:xfrm>
                <a:off x="10021417" y="2508710"/>
                <a:ext cx="655050"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北斗卫星</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42" name="图片 41" descr="图片包含 形状&#10;&#10;AI 生成的内容可能不正确。"/>
              <p:cNvPicPr>
                <a:picLocks noChangeAspect="1"/>
              </p:cNvPicPr>
              <p:nvPr/>
            </p:nvPicPr>
            <p:blipFill>
              <a:blip r:embed="rId7"/>
              <a:srcRect l="3808" t="3844" r="4771" b="4753"/>
              <a:stretch>
                <a:fillRect/>
              </a:stretch>
            </p:blipFill>
            <p:spPr>
              <a:xfrm>
                <a:off x="10856020" y="2698729"/>
                <a:ext cx="407244" cy="328410"/>
              </a:xfrm>
              <a:prstGeom prst="rect">
                <a:avLst/>
              </a:prstGeom>
            </p:spPr>
          </p:pic>
          <p:sp>
            <p:nvSpPr>
              <p:cNvPr id="43" name="文本框 42"/>
              <p:cNvSpPr txBox="1"/>
              <p:nvPr/>
            </p:nvSpPr>
            <p:spPr>
              <a:xfrm>
                <a:off x="10688029" y="2516253"/>
                <a:ext cx="780669"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气象卫星</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pic>
          <p:nvPicPr>
            <p:cNvPr id="26" name="图片 25" descr="屏幕上有个手机&#10;&#10;描述已自动生成"/>
            <p:cNvPicPr>
              <a:picLocks noChangeAspect="1"/>
            </p:cNvPicPr>
            <p:nvPr/>
          </p:nvPicPr>
          <p:blipFill>
            <a:blip r:embed="rId8"/>
            <a:stretch>
              <a:fillRect/>
            </a:stretch>
          </p:blipFill>
          <p:spPr>
            <a:xfrm>
              <a:off x="10443061" y="999762"/>
              <a:ext cx="966450" cy="714809"/>
            </a:xfrm>
            <a:prstGeom prst="rect">
              <a:avLst/>
            </a:prstGeom>
          </p:spPr>
        </p:pic>
        <p:sp>
          <p:nvSpPr>
            <p:cNvPr id="32" name="文本框 31"/>
            <p:cNvSpPr txBox="1"/>
            <p:nvPr/>
          </p:nvSpPr>
          <p:spPr>
            <a:xfrm>
              <a:off x="9268741" y="1950129"/>
              <a:ext cx="1153992"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调度指挥中心</a:t>
              </a:r>
              <a:endPar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7" name="弧形 26"/>
            <p:cNvSpPr/>
            <p:nvPr/>
          </p:nvSpPr>
          <p:spPr>
            <a:xfrm rot="21144295">
              <a:off x="2732518" y="658142"/>
              <a:ext cx="8132612" cy="6351689"/>
            </a:xfrm>
            <a:prstGeom prst="arc">
              <a:avLst>
                <a:gd name="adj1" fmla="val 10546425"/>
                <a:gd name="adj2" fmla="val 19261673"/>
              </a:avLst>
            </a:prstGeom>
            <a:noFill/>
            <a:ln w="9525" cap="flat" cmpd="sng" algn="ctr">
              <a:solidFill>
                <a:srgbClr val="01E1FF"/>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8" name="弧形 27"/>
            <p:cNvSpPr/>
            <p:nvPr/>
          </p:nvSpPr>
          <p:spPr>
            <a:xfrm rot="21144295">
              <a:off x="3836072" y="1074664"/>
              <a:ext cx="8132612" cy="6351689"/>
            </a:xfrm>
            <a:prstGeom prst="arc">
              <a:avLst>
                <a:gd name="adj1" fmla="val 11553851"/>
                <a:gd name="adj2" fmla="val 19261673"/>
              </a:avLst>
            </a:prstGeom>
            <a:noFill/>
            <a:ln w="9525" cap="flat" cmpd="sng" algn="ctr">
              <a:solidFill>
                <a:srgbClr val="01E1FF"/>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0" name="弧形 29"/>
            <p:cNvSpPr/>
            <p:nvPr/>
          </p:nvSpPr>
          <p:spPr>
            <a:xfrm rot="3637510" flipH="1">
              <a:off x="3287941" y="824486"/>
              <a:ext cx="8132612" cy="6351689"/>
            </a:xfrm>
            <a:prstGeom prst="arc">
              <a:avLst>
                <a:gd name="adj1" fmla="val 12890648"/>
                <a:gd name="adj2" fmla="val 17447884"/>
              </a:avLst>
            </a:prstGeom>
            <a:noFill/>
            <a:ln w="9525" cap="flat" cmpd="sng" algn="ctr">
              <a:solidFill>
                <a:srgbClr val="01E1FF"/>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29" name="弧形 28"/>
            <p:cNvSpPr/>
            <p:nvPr/>
          </p:nvSpPr>
          <p:spPr>
            <a:xfrm rot="2313671" flipH="1">
              <a:off x="3988472" y="1227064"/>
              <a:ext cx="8132612" cy="6351689"/>
            </a:xfrm>
            <a:prstGeom prst="arc">
              <a:avLst>
                <a:gd name="adj1" fmla="val 11553851"/>
                <a:gd name="adj2" fmla="val 16382966"/>
              </a:avLst>
            </a:prstGeom>
            <a:noFill/>
            <a:ln w="9525" cap="flat" cmpd="sng" algn="ctr">
              <a:solidFill>
                <a:srgbClr val="01E1FF"/>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pic>
          <p:nvPicPr>
            <p:cNvPr id="89" name="图片 88" descr="图片包含 游戏机, 黑暗, 烟&#10;&#10;AI 生成的内容可能不正确。"/>
            <p:cNvPicPr>
              <a:picLocks noChangeAspect="1"/>
            </p:cNvPicPr>
            <p:nvPr/>
          </p:nvPicPr>
          <p:blipFill>
            <a:blip r:embed="rId9"/>
            <a:stretch>
              <a:fillRect/>
            </a:stretch>
          </p:blipFill>
          <p:spPr>
            <a:xfrm>
              <a:off x="815456" y="565076"/>
              <a:ext cx="1811645" cy="1340617"/>
            </a:xfrm>
            <a:prstGeom prst="rect">
              <a:avLst/>
            </a:prstGeom>
          </p:spPr>
        </p:pic>
        <p:pic>
          <p:nvPicPr>
            <p:cNvPr id="90" name="图片 89"/>
            <p:cNvPicPr>
              <a:picLocks noChangeAspect="1"/>
            </p:cNvPicPr>
            <p:nvPr/>
          </p:nvPicPr>
          <p:blipFill>
            <a:blip r:embed="rId10"/>
            <a:stretch>
              <a:fillRect/>
            </a:stretch>
          </p:blipFill>
          <p:spPr>
            <a:xfrm>
              <a:off x="9439788" y="-269328"/>
              <a:ext cx="2103110" cy="1556302"/>
            </a:xfrm>
            <a:prstGeom prst="rect">
              <a:avLst/>
            </a:prstGeom>
          </p:spPr>
        </p:pic>
        <p:grpSp>
          <p:nvGrpSpPr>
            <p:cNvPr id="31" name="组合 30"/>
            <p:cNvGrpSpPr/>
            <p:nvPr/>
          </p:nvGrpSpPr>
          <p:grpSpPr>
            <a:xfrm>
              <a:off x="8938300" y="414987"/>
              <a:ext cx="1773048" cy="1773048"/>
              <a:chOff x="9679391" y="406746"/>
              <a:chExt cx="1773048" cy="1773048"/>
            </a:xfrm>
          </p:grpSpPr>
          <p:pic>
            <p:nvPicPr>
              <p:cNvPr id="36" name="图片 35" descr="电脑显示屏&#10;&#10;AI 生成的内容可能不正确。"/>
              <p:cNvPicPr>
                <a:picLocks noChangeAspect="1"/>
              </p:cNvPicPr>
              <p:nvPr/>
            </p:nvPicPr>
            <p:blipFill>
              <a:blip r:embed="rId11"/>
              <a:stretch>
                <a:fillRect/>
              </a:stretch>
            </p:blipFill>
            <p:spPr>
              <a:xfrm>
                <a:off x="9679391" y="406746"/>
                <a:ext cx="1773048" cy="1773048"/>
              </a:xfrm>
              <a:prstGeom prst="rect">
                <a:avLst/>
              </a:prstGeom>
            </p:spPr>
          </p:pic>
          <p:pic>
            <p:nvPicPr>
              <p:cNvPr id="37" name="图片 36"/>
              <p:cNvPicPr>
                <a:picLocks noChangeAspect="1"/>
              </p:cNvPicPr>
              <p:nvPr/>
            </p:nvPicPr>
            <p:blipFill>
              <a:blip r:embed="rId12"/>
              <a:srcRect/>
              <a:stretch>
                <a:fillRect/>
              </a:stretch>
            </p:blipFill>
            <p:spPr>
              <a:xfrm>
                <a:off x="9849590" y="752213"/>
                <a:ext cx="1440889" cy="813850"/>
              </a:xfrm>
              <a:prstGeom prst="rect">
                <a:avLst/>
              </a:prstGeom>
            </p:spPr>
          </p:pic>
        </p:grpSp>
        <p:pic>
          <p:nvPicPr>
            <p:cNvPr id="91" name="图片 90"/>
            <p:cNvPicPr>
              <a:picLocks noChangeAspect="1"/>
            </p:cNvPicPr>
            <p:nvPr/>
          </p:nvPicPr>
          <p:blipFill>
            <a:blip r:embed="rId10"/>
            <a:stretch>
              <a:fillRect/>
            </a:stretch>
          </p:blipFill>
          <p:spPr>
            <a:xfrm>
              <a:off x="5019339" y="5824"/>
              <a:ext cx="2103110" cy="1556302"/>
            </a:xfrm>
            <a:prstGeom prst="rect">
              <a:avLst/>
            </a:prstGeom>
          </p:spPr>
        </p:pic>
        <p:grpSp>
          <p:nvGrpSpPr>
            <p:cNvPr id="2" name="组合 1"/>
            <p:cNvGrpSpPr/>
            <p:nvPr/>
          </p:nvGrpSpPr>
          <p:grpSpPr>
            <a:xfrm>
              <a:off x="369174" y="327695"/>
              <a:ext cx="3552485" cy="523220"/>
              <a:chOff x="365889" y="365090"/>
              <a:chExt cx="3552485" cy="523220"/>
            </a:xfrm>
          </p:grpSpPr>
          <p:sp>
            <p:nvSpPr>
              <p:cNvPr id="3" name="文本框 2"/>
              <p:cNvSpPr txBox="1"/>
              <p:nvPr/>
            </p:nvSpPr>
            <p:spPr>
              <a:xfrm>
                <a:off x="777310" y="365090"/>
                <a:ext cx="3141064"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智慧水利全景方案</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65889" y="413972"/>
                <a:ext cx="448087" cy="411421"/>
                <a:chOff x="1311800" y="841058"/>
                <a:chExt cx="566501" cy="520146"/>
              </a:xfrm>
            </p:grpSpPr>
            <p:sp>
              <p:nvSpPr>
                <p:cNvPr id="33" name="椭圆 32"/>
                <p:cNvSpPr/>
                <p:nvPr/>
              </p:nvSpPr>
              <p:spPr>
                <a:xfrm>
                  <a:off x="1311800" y="841058"/>
                  <a:ext cx="520146" cy="520146"/>
                </a:xfrm>
                <a:prstGeom prst="ellipse">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578075" y="1060978"/>
                  <a:ext cx="300226" cy="300226"/>
                </a:xfrm>
                <a:prstGeom prst="ellipse">
                  <a:avLst/>
                </a:prstGeom>
                <a:solidFill>
                  <a:srgbClr val="7CE9F4"/>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0" y="-1"/>
            <a:ext cx="12191999" cy="7195334"/>
            <a:chOff x="0" y="-1"/>
            <a:chExt cx="12191999" cy="7195334"/>
          </a:xfrm>
        </p:grpSpPr>
        <p:pic>
          <p:nvPicPr>
            <p:cNvPr id="92" name="图片 91"/>
            <p:cNvPicPr>
              <a:picLocks noChangeAspect="1"/>
            </p:cNvPicPr>
            <p:nvPr/>
          </p:nvPicPr>
          <p:blipFill>
            <a:blip r:embed="rId1"/>
            <a:srcRect b="15730"/>
            <a:stretch>
              <a:fillRect/>
            </a:stretch>
          </p:blipFill>
          <p:spPr>
            <a:xfrm>
              <a:off x="0" y="-1"/>
              <a:ext cx="12191999" cy="6858001"/>
            </a:xfrm>
            <a:prstGeom prst="rect">
              <a:avLst/>
            </a:prstGeom>
          </p:spPr>
        </p:pic>
        <p:sp>
          <p:nvSpPr>
            <p:cNvPr id="43" name="圆: 空心 42"/>
            <p:cNvSpPr/>
            <p:nvPr/>
          </p:nvSpPr>
          <p:spPr>
            <a:xfrm>
              <a:off x="2790927" y="637763"/>
              <a:ext cx="6557570" cy="6557570"/>
            </a:xfrm>
            <a:prstGeom prst="donut">
              <a:avLst>
                <a:gd name="adj" fmla="val 13215"/>
              </a:avLst>
            </a:prstGeom>
            <a:gradFill>
              <a:gsLst>
                <a:gs pos="0">
                  <a:srgbClr val="0564AB">
                    <a:lumMod val="5000"/>
                    <a:lumOff val="95000"/>
                    <a:alpha val="60000"/>
                  </a:srgbClr>
                </a:gs>
                <a:gs pos="100000">
                  <a:srgbClr val="FFFFFF">
                    <a:lumMod val="95000"/>
                    <a:alpha val="0"/>
                  </a:srgbClr>
                </a:gs>
              </a:gsLst>
              <a:lin ang="5400000" scaled="0"/>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44" name="任意多边形: 形状 43"/>
            <p:cNvSpPr/>
            <p:nvPr/>
          </p:nvSpPr>
          <p:spPr>
            <a:xfrm>
              <a:off x="5293464" y="3027760"/>
              <a:ext cx="1552536" cy="1777446"/>
            </a:xfrm>
            <a:custGeom>
              <a:avLst/>
              <a:gdLst>
                <a:gd name="connsiteX0" fmla="*/ 841829 w 1683658"/>
                <a:gd name="connsiteY0" fmla="*/ 0 h 1927564"/>
                <a:gd name="connsiteX1" fmla="*/ 868115 w 1683658"/>
                <a:gd name="connsiteY1" fmla="*/ 6210 h 1927564"/>
                <a:gd name="connsiteX2" fmla="*/ 890128 w 1683658"/>
                <a:gd name="connsiteY2" fmla="*/ 11411 h 1927564"/>
                <a:gd name="connsiteX3" fmla="*/ 1623957 w 1683658"/>
                <a:gd name="connsiteY3" fmla="*/ 378326 h 1927564"/>
                <a:gd name="connsiteX4" fmla="*/ 1679476 w 1683658"/>
                <a:gd name="connsiteY4" fmla="*/ 445142 h 1927564"/>
                <a:gd name="connsiteX5" fmla="*/ 1680079 w 1683658"/>
                <a:gd name="connsiteY5" fmla="*/ 449432 h 1927564"/>
                <a:gd name="connsiteX6" fmla="*/ 1683658 w 1683658"/>
                <a:gd name="connsiteY6" fmla="*/ 474924 h 1927564"/>
                <a:gd name="connsiteX7" fmla="*/ 1683658 w 1683658"/>
                <a:gd name="connsiteY7" fmla="*/ 508070 h 1927564"/>
                <a:gd name="connsiteX8" fmla="*/ 1683658 w 1683658"/>
                <a:gd name="connsiteY8" fmla="*/ 1419400 h 1927564"/>
                <a:gd name="connsiteX9" fmla="*/ 1683658 w 1683658"/>
                <a:gd name="connsiteY9" fmla="*/ 1452641 h 1927564"/>
                <a:gd name="connsiteX10" fmla="*/ 1680091 w 1683658"/>
                <a:gd name="connsiteY10" fmla="*/ 1478046 h 1927564"/>
                <a:gd name="connsiteX11" fmla="*/ 1679476 w 1683658"/>
                <a:gd name="connsiteY11" fmla="*/ 1482423 h 1927564"/>
                <a:gd name="connsiteX12" fmla="*/ 1623957 w 1683658"/>
                <a:gd name="connsiteY12" fmla="*/ 1549239 h 1927564"/>
                <a:gd name="connsiteX13" fmla="*/ 890128 w 1683658"/>
                <a:gd name="connsiteY13" fmla="*/ 1916153 h 1927564"/>
                <a:gd name="connsiteX14" fmla="*/ 868115 w 1683658"/>
                <a:gd name="connsiteY14" fmla="*/ 1921354 h 1927564"/>
                <a:gd name="connsiteX15" fmla="*/ 841829 w 1683658"/>
                <a:gd name="connsiteY15" fmla="*/ 1927564 h 1927564"/>
                <a:gd name="connsiteX16" fmla="*/ 815541 w 1683658"/>
                <a:gd name="connsiteY16" fmla="*/ 1921354 h 1927564"/>
                <a:gd name="connsiteX17" fmla="*/ 793530 w 1683658"/>
                <a:gd name="connsiteY17" fmla="*/ 1916153 h 1927564"/>
                <a:gd name="connsiteX18" fmla="*/ 59701 w 1683658"/>
                <a:gd name="connsiteY18" fmla="*/ 1549239 h 1927564"/>
                <a:gd name="connsiteX19" fmla="*/ 4182 w 1683658"/>
                <a:gd name="connsiteY19" fmla="*/ 1482423 h 1927564"/>
                <a:gd name="connsiteX20" fmla="*/ 3570 w 1683658"/>
                <a:gd name="connsiteY20" fmla="*/ 1478069 h 1927564"/>
                <a:gd name="connsiteX21" fmla="*/ 0 w 1683658"/>
                <a:gd name="connsiteY21" fmla="*/ 1452641 h 1927564"/>
                <a:gd name="connsiteX22" fmla="*/ 0 w 1683658"/>
                <a:gd name="connsiteY22" fmla="*/ 1419424 h 1927564"/>
                <a:gd name="connsiteX23" fmla="*/ 0 w 1683658"/>
                <a:gd name="connsiteY23" fmla="*/ 508046 h 1927564"/>
                <a:gd name="connsiteX24" fmla="*/ 0 w 1683658"/>
                <a:gd name="connsiteY24" fmla="*/ 474924 h 1927564"/>
                <a:gd name="connsiteX25" fmla="*/ 3583 w 1683658"/>
                <a:gd name="connsiteY25" fmla="*/ 449409 h 1927564"/>
                <a:gd name="connsiteX26" fmla="*/ 4182 w 1683658"/>
                <a:gd name="connsiteY26" fmla="*/ 445142 h 1927564"/>
                <a:gd name="connsiteX27" fmla="*/ 59701 w 1683658"/>
                <a:gd name="connsiteY27" fmla="*/ 378326 h 1927564"/>
                <a:gd name="connsiteX28" fmla="*/ 793530 w 1683658"/>
                <a:gd name="connsiteY28" fmla="*/ 11411 h 1927564"/>
                <a:gd name="connsiteX29" fmla="*/ 815541 w 1683658"/>
                <a:gd name="connsiteY29" fmla="*/ 6211 h 19275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1683658" h="1927564">
                  <a:moveTo>
                    <a:pt x="841829" y="0"/>
                  </a:moveTo>
                  <a:lnTo>
                    <a:pt x="868115" y="6210"/>
                  </a:lnTo>
                  <a:lnTo>
                    <a:pt x="890128" y="11411"/>
                  </a:lnTo>
                  <a:lnTo>
                    <a:pt x="1623957" y="378326"/>
                  </a:lnTo>
                  <a:cubicBezTo>
                    <a:pt x="1651405" y="392050"/>
                    <a:pt x="1671263" y="416508"/>
                    <a:pt x="1679476" y="445142"/>
                  </a:cubicBezTo>
                  <a:lnTo>
                    <a:pt x="1680079" y="449432"/>
                  </a:lnTo>
                  <a:lnTo>
                    <a:pt x="1683658" y="474924"/>
                  </a:lnTo>
                  <a:lnTo>
                    <a:pt x="1683658" y="508070"/>
                  </a:lnTo>
                  <a:lnTo>
                    <a:pt x="1683658" y="1419400"/>
                  </a:lnTo>
                  <a:lnTo>
                    <a:pt x="1683658" y="1452641"/>
                  </a:lnTo>
                  <a:lnTo>
                    <a:pt x="1680091" y="1478046"/>
                  </a:lnTo>
                  <a:lnTo>
                    <a:pt x="1679476" y="1482423"/>
                  </a:lnTo>
                  <a:cubicBezTo>
                    <a:pt x="1671263" y="1511056"/>
                    <a:pt x="1651405" y="1535516"/>
                    <a:pt x="1623957" y="1549239"/>
                  </a:cubicBezTo>
                  <a:lnTo>
                    <a:pt x="890128" y="1916153"/>
                  </a:lnTo>
                  <a:lnTo>
                    <a:pt x="868115" y="1921354"/>
                  </a:lnTo>
                  <a:lnTo>
                    <a:pt x="841829" y="1927564"/>
                  </a:lnTo>
                  <a:lnTo>
                    <a:pt x="815541" y="1921354"/>
                  </a:lnTo>
                  <a:lnTo>
                    <a:pt x="793530" y="1916153"/>
                  </a:lnTo>
                  <a:lnTo>
                    <a:pt x="59701" y="1549239"/>
                  </a:lnTo>
                  <a:cubicBezTo>
                    <a:pt x="32254" y="1535516"/>
                    <a:pt x="12395" y="1511056"/>
                    <a:pt x="4182" y="1482423"/>
                  </a:cubicBezTo>
                  <a:lnTo>
                    <a:pt x="3570" y="1478069"/>
                  </a:lnTo>
                  <a:lnTo>
                    <a:pt x="0" y="1452641"/>
                  </a:lnTo>
                  <a:lnTo>
                    <a:pt x="0" y="1419424"/>
                  </a:lnTo>
                  <a:lnTo>
                    <a:pt x="0" y="508046"/>
                  </a:lnTo>
                  <a:lnTo>
                    <a:pt x="0" y="474924"/>
                  </a:lnTo>
                  <a:lnTo>
                    <a:pt x="3583" y="449409"/>
                  </a:lnTo>
                  <a:lnTo>
                    <a:pt x="4182" y="445142"/>
                  </a:lnTo>
                  <a:cubicBezTo>
                    <a:pt x="12395" y="416508"/>
                    <a:pt x="32254" y="392050"/>
                    <a:pt x="59701" y="378326"/>
                  </a:cubicBezTo>
                  <a:lnTo>
                    <a:pt x="793530" y="11411"/>
                  </a:lnTo>
                  <a:lnTo>
                    <a:pt x="815541" y="6211"/>
                  </a:lnTo>
                  <a:close/>
                </a:path>
              </a:pathLst>
            </a:custGeom>
            <a:gradFill flip="none" rotWithShape="1">
              <a:gsLst>
                <a:gs pos="0">
                  <a:srgbClr val="10BDCD"/>
                </a:gs>
                <a:gs pos="82000">
                  <a:srgbClr val="0C7BDC"/>
                </a:gs>
              </a:gsLst>
              <a:lin ang="5400000" scaled="0"/>
              <a:tileRect/>
            </a:gradFill>
            <a:ln>
              <a:noFill/>
            </a:ln>
            <a:effectLst/>
          </p:spPr>
          <p:txBody>
            <a:bodyPr rot="0" spcFirstLastPara="0" vertOverflow="overflow" horzOverflow="overflow" vert="horz" wrap="square" lIns="91440" tIns="45720" rIns="91440" bIns="45720" numCol="1" spcCol="0" rtlCol="0" fromWordArt="0" anchor="t"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0" i="0" u="none" strike="noStrike" kern="0" cap="none" spc="0" normalizeH="0" baseline="0" noProof="0">
                <a:ln>
                  <a:noFill/>
                </a:ln>
                <a:gradFill flip="none" rotWithShape="1">
                  <a:gsLst>
                    <a:gs pos="0">
                      <a:srgbClr val="0298EC"/>
                    </a:gs>
                    <a:gs pos="82000">
                      <a:srgbClr val="0564AB"/>
                    </a:gs>
                  </a:gsLst>
                  <a:lin ang="5400000" scaled="0"/>
                  <a:tileRect/>
                </a:gradFill>
                <a:effectLst/>
                <a:uLnTx/>
                <a:uFillTx/>
                <a:latin typeface="微软雅黑" panose="020B0503020204020204" pitchFamily="34" charset="-122"/>
                <a:ea typeface="微软雅黑" panose="020B0503020204020204" pitchFamily="34" charset="-122"/>
              </a:endParaRPr>
            </a:p>
          </p:txBody>
        </p:sp>
        <p:sp>
          <p:nvSpPr>
            <p:cNvPr id="45" name="任意多边形: 形状 44"/>
            <p:cNvSpPr/>
            <p:nvPr/>
          </p:nvSpPr>
          <p:spPr>
            <a:xfrm>
              <a:off x="4293887" y="1849945"/>
              <a:ext cx="1749538" cy="1552231"/>
            </a:xfrm>
            <a:custGeom>
              <a:avLst/>
              <a:gdLst>
                <a:gd name="connsiteX0" fmla="*/ 1749538 w 1749538"/>
                <a:gd name="connsiteY0" fmla="*/ 0 h 1552231"/>
                <a:gd name="connsiteX1" fmla="*/ 1749538 w 1749538"/>
                <a:gd name="connsiteY1" fmla="*/ 1109033 h 1552231"/>
                <a:gd name="connsiteX2" fmla="*/ 1727527 w 1749538"/>
                <a:gd name="connsiteY2" fmla="*/ 1114233 h 1552231"/>
                <a:gd name="connsiteX3" fmla="*/ 993698 w 1749538"/>
                <a:gd name="connsiteY3" fmla="*/ 1481148 h 1552231"/>
                <a:gd name="connsiteX4" fmla="*/ 938179 w 1749538"/>
                <a:gd name="connsiteY4" fmla="*/ 1547964 h 1552231"/>
                <a:gd name="connsiteX5" fmla="*/ 937580 w 1749538"/>
                <a:gd name="connsiteY5" fmla="*/ 1552231 h 1552231"/>
                <a:gd name="connsiteX6" fmla="*/ 0 w 1749538"/>
                <a:gd name="connsiteY6" fmla="*/ 1010918 h 1552231"/>
                <a:gd name="connsiteX7" fmla="*/ 61064 w 1749538"/>
                <a:gd name="connsiteY7" fmla="*/ 910404 h 1552231"/>
                <a:gd name="connsiteX8" fmla="*/ 1564391 w 1749538"/>
                <a:gd name="connsiteY8" fmla="*/ 9349 h 1552231"/>
                <a:gd name="connsiteX9" fmla="*/ 1749538 w 1749538"/>
                <a:gd name="connsiteY9" fmla="*/ 0 h 1552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49538" h="1552231">
                  <a:moveTo>
                    <a:pt x="1749538" y="0"/>
                  </a:moveTo>
                  <a:lnTo>
                    <a:pt x="1749538" y="1109033"/>
                  </a:lnTo>
                  <a:lnTo>
                    <a:pt x="1727527" y="1114233"/>
                  </a:lnTo>
                  <a:lnTo>
                    <a:pt x="993698" y="1481148"/>
                  </a:lnTo>
                  <a:cubicBezTo>
                    <a:pt x="966251" y="1494872"/>
                    <a:pt x="946392" y="1519330"/>
                    <a:pt x="938179" y="1547964"/>
                  </a:cubicBezTo>
                  <a:lnTo>
                    <a:pt x="937580" y="1552231"/>
                  </a:lnTo>
                  <a:lnTo>
                    <a:pt x="0" y="1010918"/>
                  </a:lnTo>
                  <a:lnTo>
                    <a:pt x="61064" y="910404"/>
                  </a:lnTo>
                  <a:cubicBezTo>
                    <a:pt x="395524" y="415338"/>
                    <a:pt x="938731" y="72889"/>
                    <a:pt x="1564391" y="9349"/>
                  </a:cubicBezTo>
                  <a:lnTo>
                    <a:pt x="1749538" y="0"/>
                  </a:lnTo>
                  <a:close/>
                </a:path>
              </a:pathLst>
            </a:custGeom>
            <a:solidFill>
              <a:srgbClr val="FFFFFF"/>
            </a:solidFill>
            <a:ln w="15875" cap="flat" cmpd="sng" algn="ctr">
              <a:gradFill>
                <a:gsLst>
                  <a:gs pos="100000">
                    <a:srgbClr val="0C7BDC"/>
                  </a:gs>
                  <a:gs pos="24000">
                    <a:srgbClr val="10BDCD"/>
                  </a:gs>
                </a:gsLs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6" name="任意多边形: 形状 45"/>
            <p:cNvSpPr/>
            <p:nvPr/>
          </p:nvSpPr>
          <p:spPr>
            <a:xfrm>
              <a:off x="6095999" y="1849945"/>
              <a:ext cx="1749551" cy="1552254"/>
            </a:xfrm>
            <a:custGeom>
              <a:avLst/>
              <a:gdLst>
                <a:gd name="connsiteX0" fmla="*/ 0 w 1749551"/>
                <a:gd name="connsiteY0" fmla="*/ 0 h 1552254"/>
                <a:gd name="connsiteX1" fmla="*/ 185148 w 1749551"/>
                <a:gd name="connsiteY1" fmla="*/ 9349 h 1552254"/>
                <a:gd name="connsiteX2" fmla="*/ 1688475 w 1749551"/>
                <a:gd name="connsiteY2" fmla="*/ 910404 h 1552254"/>
                <a:gd name="connsiteX3" fmla="*/ 1749551 w 1749551"/>
                <a:gd name="connsiteY3" fmla="*/ 1010938 h 1552254"/>
                <a:gd name="connsiteX4" fmla="*/ 811964 w 1749551"/>
                <a:gd name="connsiteY4" fmla="*/ 1552254 h 1552254"/>
                <a:gd name="connsiteX5" fmla="*/ 811361 w 1749551"/>
                <a:gd name="connsiteY5" fmla="*/ 1547964 h 1552254"/>
                <a:gd name="connsiteX6" fmla="*/ 755842 w 1749551"/>
                <a:gd name="connsiteY6" fmla="*/ 1481148 h 1552254"/>
                <a:gd name="connsiteX7" fmla="*/ 22013 w 1749551"/>
                <a:gd name="connsiteY7" fmla="*/ 1114233 h 1552254"/>
                <a:gd name="connsiteX8" fmla="*/ 0 w 1749551"/>
                <a:gd name="connsiteY8" fmla="*/ 1109032 h 1552254"/>
                <a:gd name="connsiteX9" fmla="*/ 0 w 1749551"/>
                <a:gd name="connsiteY9" fmla="*/ 0 h 15522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49551" h="1552254">
                  <a:moveTo>
                    <a:pt x="0" y="0"/>
                  </a:moveTo>
                  <a:lnTo>
                    <a:pt x="185148" y="9349"/>
                  </a:lnTo>
                  <a:cubicBezTo>
                    <a:pt x="810808" y="72889"/>
                    <a:pt x="1354015" y="415338"/>
                    <a:pt x="1688475" y="910404"/>
                  </a:cubicBezTo>
                  <a:lnTo>
                    <a:pt x="1749551" y="1010938"/>
                  </a:lnTo>
                  <a:lnTo>
                    <a:pt x="811964" y="1552254"/>
                  </a:lnTo>
                  <a:lnTo>
                    <a:pt x="811361" y="1547964"/>
                  </a:lnTo>
                  <a:cubicBezTo>
                    <a:pt x="803148" y="1519330"/>
                    <a:pt x="783290" y="1494872"/>
                    <a:pt x="755842" y="1481148"/>
                  </a:cubicBezTo>
                  <a:lnTo>
                    <a:pt x="22013" y="1114233"/>
                  </a:lnTo>
                  <a:lnTo>
                    <a:pt x="0" y="1109032"/>
                  </a:lnTo>
                  <a:lnTo>
                    <a:pt x="0" y="0"/>
                  </a:lnTo>
                  <a:close/>
                </a:path>
              </a:pathLst>
            </a:custGeom>
            <a:solidFill>
              <a:srgbClr val="FFFFFF"/>
            </a:solidFill>
            <a:ln w="15875" cap="flat" cmpd="sng" algn="ctr">
              <a:gradFill>
                <a:gsLst>
                  <a:gs pos="100000">
                    <a:srgbClr val="0C7BDC"/>
                  </a:gs>
                  <a:gs pos="24000">
                    <a:srgbClr val="10BDCD"/>
                  </a:gs>
                </a:gsLs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7" name="任意多边形: 形状 46"/>
            <p:cNvSpPr/>
            <p:nvPr/>
          </p:nvSpPr>
          <p:spPr>
            <a:xfrm>
              <a:off x="4001781" y="2905806"/>
              <a:ext cx="1226103" cy="2021417"/>
            </a:xfrm>
            <a:custGeom>
              <a:avLst/>
              <a:gdLst>
                <a:gd name="connsiteX0" fmla="*/ 264803 w 1226103"/>
                <a:gd name="connsiteY0" fmla="*/ 0 h 2021417"/>
                <a:gd name="connsiteX1" fmla="*/ 1226103 w 1226103"/>
                <a:gd name="connsiteY1" fmla="*/ 555007 h 2021417"/>
                <a:gd name="connsiteX2" fmla="*/ 1226103 w 1226103"/>
                <a:gd name="connsiteY2" fmla="*/ 1466385 h 2021417"/>
                <a:gd name="connsiteX3" fmla="*/ 264760 w 1226103"/>
                <a:gd name="connsiteY3" fmla="*/ 2021417 h 2021417"/>
                <a:gd name="connsiteX4" fmla="*/ 249588 w 1226103"/>
                <a:gd name="connsiteY4" fmla="*/ 1996442 h 2021417"/>
                <a:gd name="connsiteX5" fmla="*/ 0 w 1226103"/>
                <a:gd name="connsiteY5" fmla="*/ 1010743 h 2021417"/>
                <a:gd name="connsiteX6" fmla="*/ 249588 w 1226103"/>
                <a:gd name="connsiteY6" fmla="*/ 25044 h 2021417"/>
                <a:gd name="connsiteX7" fmla="*/ 264803 w 1226103"/>
                <a:gd name="connsiteY7" fmla="*/ 0 h 20214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6103" h="2021417">
                  <a:moveTo>
                    <a:pt x="264803" y="0"/>
                  </a:moveTo>
                  <a:lnTo>
                    <a:pt x="1226103" y="555007"/>
                  </a:lnTo>
                  <a:lnTo>
                    <a:pt x="1226103" y="1466385"/>
                  </a:lnTo>
                  <a:lnTo>
                    <a:pt x="264760" y="2021417"/>
                  </a:lnTo>
                  <a:lnTo>
                    <a:pt x="249588" y="1996442"/>
                  </a:lnTo>
                  <a:cubicBezTo>
                    <a:pt x="90414" y="1703430"/>
                    <a:pt x="0" y="1367645"/>
                    <a:pt x="0" y="1010743"/>
                  </a:cubicBezTo>
                  <a:cubicBezTo>
                    <a:pt x="0" y="653841"/>
                    <a:pt x="90414" y="318056"/>
                    <a:pt x="249588" y="25044"/>
                  </a:cubicBezTo>
                  <a:lnTo>
                    <a:pt x="264803" y="0"/>
                  </a:lnTo>
                  <a:close/>
                </a:path>
              </a:pathLst>
            </a:custGeom>
            <a:solidFill>
              <a:srgbClr val="FFFFFF"/>
            </a:solidFill>
            <a:ln w="15875" cap="flat" cmpd="sng" algn="ctr">
              <a:gradFill flip="none" rotWithShape="1">
                <a:gsLst>
                  <a:gs pos="100000">
                    <a:srgbClr val="0C7BDC"/>
                  </a:gs>
                  <a:gs pos="24000">
                    <a:srgbClr val="10BDCD"/>
                  </a:gs>
                </a:gsLst>
                <a:lin ang="5400000" scaled="0"/>
                <a:tileRec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8" name="任意多边形: 形状 47"/>
            <p:cNvSpPr/>
            <p:nvPr/>
          </p:nvSpPr>
          <p:spPr>
            <a:xfrm>
              <a:off x="6911542" y="2905825"/>
              <a:ext cx="1226101" cy="2021379"/>
            </a:xfrm>
            <a:custGeom>
              <a:avLst/>
              <a:gdLst>
                <a:gd name="connsiteX0" fmla="*/ 961310 w 1226101"/>
                <a:gd name="connsiteY0" fmla="*/ 0 h 2021379"/>
                <a:gd name="connsiteX1" fmla="*/ 976513 w 1226101"/>
                <a:gd name="connsiteY1" fmla="*/ 25025 h 2021379"/>
                <a:gd name="connsiteX2" fmla="*/ 1226101 w 1226101"/>
                <a:gd name="connsiteY2" fmla="*/ 1010724 h 2021379"/>
                <a:gd name="connsiteX3" fmla="*/ 976513 w 1226101"/>
                <a:gd name="connsiteY3" fmla="*/ 1996423 h 2021379"/>
                <a:gd name="connsiteX4" fmla="*/ 961352 w 1226101"/>
                <a:gd name="connsiteY4" fmla="*/ 2021379 h 2021379"/>
                <a:gd name="connsiteX5" fmla="*/ 0 w 1226101"/>
                <a:gd name="connsiteY5" fmla="*/ 1466342 h 2021379"/>
                <a:gd name="connsiteX6" fmla="*/ 0 w 1226101"/>
                <a:gd name="connsiteY6" fmla="*/ 555012 h 2021379"/>
                <a:gd name="connsiteX7" fmla="*/ 961310 w 1226101"/>
                <a:gd name="connsiteY7" fmla="*/ 0 h 20213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26101" h="2021379">
                  <a:moveTo>
                    <a:pt x="961310" y="0"/>
                  </a:moveTo>
                  <a:lnTo>
                    <a:pt x="976513" y="25025"/>
                  </a:lnTo>
                  <a:cubicBezTo>
                    <a:pt x="1135687" y="318037"/>
                    <a:pt x="1226101" y="653822"/>
                    <a:pt x="1226101" y="1010724"/>
                  </a:cubicBezTo>
                  <a:cubicBezTo>
                    <a:pt x="1226101" y="1367626"/>
                    <a:pt x="1135687" y="1703411"/>
                    <a:pt x="976513" y="1996423"/>
                  </a:cubicBezTo>
                  <a:lnTo>
                    <a:pt x="961352" y="2021379"/>
                  </a:lnTo>
                  <a:lnTo>
                    <a:pt x="0" y="1466342"/>
                  </a:lnTo>
                  <a:lnTo>
                    <a:pt x="0" y="555012"/>
                  </a:lnTo>
                  <a:lnTo>
                    <a:pt x="961310" y="0"/>
                  </a:lnTo>
                  <a:close/>
                </a:path>
              </a:pathLst>
            </a:custGeom>
            <a:solidFill>
              <a:srgbClr val="FFFFFF"/>
            </a:solidFill>
            <a:ln w="15875" cap="flat" cmpd="sng" algn="ctr">
              <a:gradFill flip="none" rotWithShape="1">
                <a:gsLst>
                  <a:gs pos="100000">
                    <a:srgbClr val="0C7BDC"/>
                  </a:gs>
                  <a:gs pos="24000">
                    <a:srgbClr val="10BDCD"/>
                  </a:gs>
                </a:gsLst>
                <a:lin ang="5400000" scaled="0"/>
                <a:tileRec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49" name="任意多边形: 形状 48"/>
            <p:cNvSpPr/>
            <p:nvPr/>
          </p:nvSpPr>
          <p:spPr>
            <a:xfrm>
              <a:off x="6095999" y="4430813"/>
              <a:ext cx="1749593" cy="1552339"/>
            </a:xfrm>
            <a:custGeom>
              <a:avLst/>
              <a:gdLst>
                <a:gd name="connsiteX0" fmla="*/ 811976 w 1749593"/>
                <a:gd name="connsiteY0" fmla="*/ 0 h 1552339"/>
                <a:gd name="connsiteX1" fmla="*/ 1749593 w 1749593"/>
                <a:gd name="connsiteY1" fmla="*/ 541333 h 1552339"/>
                <a:gd name="connsiteX2" fmla="*/ 1688475 w 1749593"/>
                <a:gd name="connsiteY2" fmla="*/ 641935 h 1552339"/>
                <a:gd name="connsiteX3" fmla="*/ 185148 w 1749593"/>
                <a:gd name="connsiteY3" fmla="*/ 1542990 h 1552339"/>
                <a:gd name="connsiteX4" fmla="*/ 0 w 1749593"/>
                <a:gd name="connsiteY4" fmla="*/ 1552339 h 1552339"/>
                <a:gd name="connsiteX5" fmla="*/ 0 w 1749593"/>
                <a:gd name="connsiteY5" fmla="*/ 443308 h 1552339"/>
                <a:gd name="connsiteX6" fmla="*/ 22013 w 1749593"/>
                <a:gd name="connsiteY6" fmla="*/ 438107 h 1552339"/>
                <a:gd name="connsiteX7" fmla="*/ 755842 w 1749593"/>
                <a:gd name="connsiteY7" fmla="*/ 71193 h 1552339"/>
                <a:gd name="connsiteX8" fmla="*/ 811361 w 1749593"/>
                <a:gd name="connsiteY8" fmla="*/ 4377 h 1552339"/>
                <a:gd name="connsiteX9" fmla="*/ 811976 w 1749593"/>
                <a:gd name="connsiteY9" fmla="*/ 0 h 15523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49593" h="1552339">
                  <a:moveTo>
                    <a:pt x="811976" y="0"/>
                  </a:moveTo>
                  <a:lnTo>
                    <a:pt x="1749593" y="541333"/>
                  </a:lnTo>
                  <a:lnTo>
                    <a:pt x="1688475" y="641935"/>
                  </a:lnTo>
                  <a:cubicBezTo>
                    <a:pt x="1354015" y="1137001"/>
                    <a:pt x="810808" y="1479451"/>
                    <a:pt x="185148" y="1542990"/>
                  </a:cubicBezTo>
                  <a:lnTo>
                    <a:pt x="0" y="1552339"/>
                  </a:lnTo>
                  <a:lnTo>
                    <a:pt x="0" y="443308"/>
                  </a:lnTo>
                  <a:lnTo>
                    <a:pt x="22013" y="438107"/>
                  </a:lnTo>
                  <a:lnTo>
                    <a:pt x="755842" y="71193"/>
                  </a:lnTo>
                  <a:cubicBezTo>
                    <a:pt x="783290" y="57470"/>
                    <a:pt x="803148" y="33010"/>
                    <a:pt x="811361" y="4377"/>
                  </a:cubicBezTo>
                  <a:lnTo>
                    <a:pt x="811976" y="0"/>
                  </a:lnTo>
                  <a:close/>
                </a:path>
              </a:pathLst>
            </a:custGeom>
            <a:solidFill>
              <a:srgbClr val="FFFFFF"/>
            </a:solidFill>
            <a:ln w="15875" cap="flat" cmpd="sng" algn="ctr">
              <a:gradFill>
                <a:gsLst>
                  <a:gs pos="100000">
                    <a:srgbClr val="0C7BDC"/>
                  </a:gs>
                  <a:gs pos="24000">
                    <a:srgbClr val="10BDCD"/>
                  </a:gs>
                </a:gsLs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0" name="任意多边形: 形状 49"/>
            <p:cNvSpPr/>
            <p:nvPr/>
          </p:nvSpPr>
          <p:spPr>
            <a:xfrm>
              <a:off x="4293844" y="4430836"/>
              <a:ext cx="1749580" cy="1552316"/>
            </a:xfrm>
            <a:custGeom>
              <a:avLst/>
              <a:gdLst>
                <a:gd name="connsiteX0" fmla="*/ 937609 w 1749580"/>
                <a:gd name="connsiteY0" fmla="*/ 0 h 1552316"/>
                <a:gd name="connsiteX1" fmla="*/ 938221 w 1749580"/>
                <a:gd name="connsiteY1" fmla="*/ 4354 h 1552316"/>
                <a:gd name="connsiteX2" fmla="*/ 993740 w 1749580"/>
                <a:gd name="connsiteY2" fmla="*/ 71170 h 1552316"/>
                <a:gd name="connsiteX3" fmla="*/ 1727569 w 1749580"/>
                <a:gd name="connsiteY3" fmla="*/ 438084 h 1552316"/>
                <a:gd name="connsiteX4" fmla="*/ 1749580 w 1749580"/>
                <a:gd name="connsiteY4" fmla="*/ 443285 h 1552316"/>
                <a:gd name="connsiteX5" fmla="*/ 1749580 w 1749580"/>
                <a:gd name="connsiteY5" fmla="*/ 1552316 h 1552316"/>
                <a:gd name="connsiteX6" fmla="*/ 1564433 w 1749580"/>
                <a:gd name="connsiteY6" fmla="*/ 1542967 h 1552316"/>
                <a:gd name="connsiteX7" fmla="*/ 61106 w 1749580"/>
                <a:gd name="connsiteY7" fmla="*/ 641912 h 1552316"/>
                <a:gd name="connsiteX8" fmla="*/ 0 w 1749580"/>
                <a:gd name="connsiteY8" fmla="*/ 541329 h 1552316"/>
                <a:gd name="connsiteX9" fmla="*/ 937609 w 1749580"/>
                <a:gd name="connsiteY9" fmla="*/ 0 h 15523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49580" h="1552316">
                  <a:moveTo>
                    <a:pt x="937609" y="0"/>
                  </a:moveTo>
                  <a:lnTo>
                    <a:pt x="938221" y="4354"/>
                  </a:lnTo>
                  <a:cubicBezTo>
                    <a:pt x="946434" y="32987"/>
                    <a:pt x="966293" y="57447"/>
                    <a:pt x="993740" y="71170"/>
                  </a:cubicBezTo>
                  <a:lnTo>
                    <a:pt x="1727569" y="438084"/>
                  </a:lnTo>
                  <a:lnTo>
                    <a:pt x="1749580" y="443285"/>
                  </a:lnTo>
                  <a:lnTo>
                    <a:pt x="1749580" y="1552316"/>
                  </a:lnTo>
                  <a:lnTo>
                    <a:pt x="1564433" y="1542967"/>
                  </a:lnTo>
                  <a:cubicBezTo>
                    <a:pt x="938773" y="1479428"/>
                    <a:pt x="395566" y="1136978"/>
                    <a:pt x="61106" y="641912"/>
                  </a:cubicBezTo>
                  <a:lnTo>
                    <a:pt x="0" y="541329"/>
                  </a:lnTo>
                  <a:lnTo>
                    <a:pt x="937609" y="0"/>
                  </a:lnTo>
                  <a:close/>
                </a:path>
              </a:pathLst>
            </a:custGeom>
            <a:solidFill>
              <a:srgbClr val="FFFFFF"/>
            </a:solidFill>
            <a:ln w="15875" cap="flat" cmpd="sng" algn="ctr">
              <a:gradFill>
                <a:gsLst>
                  <a:gs pos="100000">
                    <a:srgbClr val="0C7BDC"/>
                  </a:gs>
                  <a:gs pos="24000">
                    <a:srgbClr val="10BDCD"/>
                  </a:gs>
                </a:gsLst>
              </a:gradFill>
              <a:prstDash val="solid"/>
              <a:miter lim="800000"/>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1" name="文本框 50"/>
            <p:cNvSpPr txBox="1"/>
            <p:nvPr/>
          </p:nvSpPr>
          <p:spPr>
            <a:xfrm>
              <a:off x="6348204" y="4802466"/>
              <a:ext cx="1014557" cy="64633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rPr>
                <a:t>水旱灾害防御</a:t>
              </a:r>
              <a:endPar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endParaRPr>
            </a:p>
          </p:txBody>
        </p:sp>
        <p:sp>
          <p:nvSpPr>
            <p:cNvPr id="52" name="文本框 51"/>
            <p:cNvSpPr txBox="1"/>
            <p:nvPr/>
          </p:nvSpPr>
          <p:spPr>
            <a:xfrm>
              <a:off x="4218783" y="3593349"/>
              <a:ext cx="944320" cy="646331"/>
            </a:xfrm>
            <a:prstGeom prst="rect">
              <a:avLst/>
            </a:prstGeom>
            <a:noFill/>
          </p:spPr>
          <p:txBody>
            <a:bodyPr wrap="square" rtlCol="0">
              <a:spAutoFit/>
            </a:bodyPr>
            <a:lstStyle>
              <a:defPPr>
                <a:defRPr lang="zh-CN"/>
              </a:defPPr>
              <a:lvl1pPr algn="ctr">
                <a:defRPr b="1"/>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95000">
                        <a:srgbClr val="0C7BDC"/>
                      </a:gs>
                    </a:gsLst>
                    <a:lin ang="10800000" scaled="1"/>
                    <a:tileRect/>
                  </a:gradFill>
                  <a:effectLst/>
                  <a:uLnTx/>
                  <a:uFillTx/>
                  <a:latin typeface="微软雅黑" panose="020B0503020204020204" pitchFamily="34" charset="-122"/>
                  <a:ea typeface="微软雅黑" panose="020B0503020204020204" pitchFamily="34" charset="-122"/>
                </a:rPr>
                <a:t>水资源管理</a:t>
              </a:r>
              <a:endParaRPr kumimoji="0" lang="en-US" altLang="zh-CN" sz="1800" b="1" i="0" u="none" strike="noStrike" kern="0" cap="none" spc="0" normalizeH="0" baseline="0" noProof="0" dirty="0">
                <a:ln>
                  <a:noFill/>
                </a:ln>
                <a:gradFill flip="none" rotWithShape="1">
                  <a:gsLst>
                    <a:gs pos="0">
                      <a:srgbClr val="10BDCD"/>
                    </a:gs>
                    <a:gs pos="95000">
                      <a:srgbClr val="0C7BDC"/>
                    </a:gs>
                  </a:gsLst>
                  <a:lin ang="10800000" scaled="1"/>
                  <a:tileRect/>
                </a:gradFill>
                <a:effectLst/>
                <a:uLnTx/>
                <a:uFillTx/>
                <a:latin typeface="微软雅黑" panose="020B0503020204020204" pitchFamily="34" charset="-122"/>
                <a:ea typeface="微软雅黑" panose="020B0503020204020204" pitchFamily="34" charset="-122"/>
              </a:endParaRPr>
            </a:p>
          </p:txBody>
        </p:sp>
        <p:sp>
          <p:nvSpPr>
            <p:cNvPr id="53" name="文本框 52"/>
            <p:cNvSpPr txBox="1"/>
            <p:nvPr/>
          </p:nvSpPr>
          <p:spPr>
            <a:xfrm>
              <a:off x="4975218" y="4871056"/>
              <a:ext cx="805029" cy="646331"/>
            </a:xfrm>
            <a:prstGeom prst="rect">
              <a:avLst/>
            </a:prstGeom>
            <a:noFill/>
          </p:spPr>
          <p:txBody>
            <a:bodyPr wrap="square" rtlCol="0">
              <a:spAutoFit/>
            </a:bodyPr>
            <a:lstStyle>
              <a:defPPr>
                <a:defRPr lang="zh-CN"/>
              </a:defPPr>
              <a:lvl1pPr algn="ctr">
                <a:defRPr b="1"/>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rPr>
                <a:t>农村水电</a:t>
              </a:r>
              <a:endPar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endParaRPr>
            </a:p>
          </p:txBody>
        </p:sp>
        <p:sp>
          <p:nvSpPr>
            <p:cNvPr id="54" name="文本框 53"/>
            <p:cNvSpPr txBox="1"/>
            <p:nvPr/>
          </p:nvSpPr>
          <p:spPr>
            <a:xfrm>
              <a:off x="5009647" y="2328679"/>
              <a:ext cx="732639" cy="646331"/>
            </a:xfrm>
            <a:prstGeom prst="rect">
              <a:avLst/>
            </a:prstGeom>
            <a:noFill/>
          </p:spPr>
          <p:txBody>
            <a:bodyPr wrap="square" rtlCol="0">
              <a:spAutoFit/>
            </a:bodyPr>
            <a:lstStyle>
              <a:defPPr>
                <a:defRPr lang="zh-CN"/>
              </a:defPPr>
              <a:lvl1pPr algn="ctr">
                <a:defRPr b="1"/>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rPr>
                <a:t>农业节水</a:t>
              </a:r>
              <a:endPar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endParaRPr>
            </a:p>
          </p:txBody>
        </p:sp>
        <p:sp>
          <p:nvSpPr>
            <p:cNvPr id="55" name="文本框 54"/>
            <p:cNvSpPr txBox="1"/>
            <p:nvPr/>
          </p:nvSpPr>
          <p:spPr>
            <a:xfrm>
              <a:off x="7154707" y="3640023"/>
              <a:ext cx="739770" cy="646331"/>
            </a:xfrm>
            <a:prstGeom prst="rect">
              <a:avLst/>
            </a:prstGeom>
            <a:noFill/>
          </p:spPr>
          <p:txBody>
            <a:bodyPr wrap="square" rtlCol="0">
              <a:spAutoFit/>
            </a:bodyPr>
            <a:lstStyle>
              <a:defPPr>
                <a:defRPr lang="zh-CN"/>
              </a:defPPr>
              <a:lvl1pPr algn="ctr">
                <a:defRPr b="1"/>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rPr>
                <a:t>农村饮水</a:t>
              </a:r>
              <a:endPar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endParaRPr>
            </a:p>
          </p:txBody>
        </p:sp>
        <p:sp>
          <p:nvSpPr>
            <p:cNvPr id="56" name="文本框 55"/>
            <p:cNvSpPr txBox="1"/>
            <p:nvPr/>
          </p:nvSpPr>
          <p:spPr>
            <a:xfrm>
              <a:off x="6427086" y="2267177"/>
              <a:ext cx="756649" cy="646331"/>
            </a:xfrm>
            <a:prstGeom prst="rect">
              <a:avLst/>
            </a:prstGeom>
            <a:noFill/>
          </p:spPr>
          <p:txBody>
            <a:bodyPr wrap="square" rtlCol="0">
              <a:spAutoFit/>
            </a:bodyPr>
            <a:lstStyle>
              <a:defPPr>
                <a:defRPr lang="zh-CN"/>
              </a:defPPr>
              <a:lvl1pPr algn="ctr">
                <a:defRPr b="1"/>
              </a:lvl1p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rPr>
                <a:t>水文管理</a:t>
              </a:r>
              <a:endParaRPr kumimoji="0" lang="zh-CN" altLang="en-US" sz="1800" b="1" i="0" u="none" strike="noStrike" kern="0" cap="none" spc="0" normalizeH="0" baseline="0" noProof="0" dirty="0">
                <a:ln>
                  <a:noFill/>
                </a:ln>
                <a:gradFill flip="none" rotWithShape="1">
                  <a:gsLst>
                    <a:gs pos="0">
                      <a:srgbClr val="10BDCD"/>
                    </a:gs>
                    <a:gs pos="100000">
                      <a:srgbClr val="0C7BDC"/>
                    </a:gs>
                  </a:gsLst>
                  <a:lin ang="10800000" scaled="1"/>
                  <a:tileRect/>
                </a:gradFill>
                <a:effectLst/>
                <a:uLnTx/>
                <a:uFillTx/>
                <a:latin typeface="微软雅黑" panose="020B0503020204020204" pitchFamily="34" charset="-122"/>
                <a:ea typeface="微软雅黑" panose="020B0503020204020204" pitchFamily="34" charset="-122"/>
              </a:endParaRPr>
            </a:p>
          </p:txBody>
        </p:sp>
        <p:sp>
          <p:nvSpPr>
            <p:cNvPr id="57" name="椭圆 56"/>
            <p:cNvSpPr/>
            <p:nvPr/>
          </p:nvSpPr>
          <p:spPr>
            <a:xfrm>
              <a:off x="3672074" y="5907719"/>
              <a:ext cx="4900426" cy="774514"/>
            </a:xfrm>
            <a:prstGeom prst="ellipse">
              <a:avLst/>
            </a:prstGeom>
            <a:gradFill flip="none" rotWithShape="1">
              <a:gsLst>
                <a:gs pos="0">
                  <a:srgbClr val="0564AB">
                    <a:alpha val="22000"/>
                  </a:srgbClr>
                </a:gs>
                <a:gs pos="100000">
                  <a:srgbClr val="FFFFFF">
                    <a:alpha val="0"/>
                  </a:srgbClr>
                </a:gs>
              </a:gsLst>
              <a:path path="shape">
                <a:fillToRect l="50000" t="50000" r="50000" b="50000"/>
              </a:path>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58" name="矩形: 圆角 57"/>
            <p:cNvSpPr/>
            <p:nvPr/>
          </p:nvSpPr>
          <p:spPr>
            <a:xfrm>
              <a:off x="749991" y="1719254"/>
              <a:ext cx="2463412"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600" kern="0" dirty="0">
                  <a:solidFill>
                    <a:srgbClr val="000000">
                      <a:lumMod val="75000"/>
                      <a:lumOff val="25000"/>
                    </a:srgbClr>
                  </a:solidFill>
                  <a:latin typeface="微软雅黑" panose="020B0503020204020204" pitchFamily="34" charset="-122"/>
                  <a:ea typeface="微软雅黑" panose="020B0503020204020204" pitchFamily="34" charset="-122"/>
                </a:rPr>
                <a:t>灌区信息化管理系统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59" name="矩形: 圆角 58"/>
            <p:cNvSpPr/>
            <p:nvPr/>
          </p:nvSpPr>
          <p:spPr>
            <a:xfrm>
              <a:off x="3315100" y="1884306"/>
              <a:ext cx="86937" cy="86937"/>
            </a:xfrm>
            <a:prstGeom prst="roundRect">
              <a:avLst>
                <a:gd name="adj" fmla="val 50000"/>
              </a:avLst>
            </a:prstGeom>
            <a:gradFill>
              <a:gsLst>
                <a:gs pos="0">
                  <a:srgbClr val="10BDCD"/>
                </a:gs>
                <a:gs pos="64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0" name="矩形: 圆角 59"/>
            <p:cNvSpPr/>
            <p:nvPr/>
          </p:nvSpPr>
          <p:spPr>
            <a:xfrm>
              <a:off x="296523" y="2669088"/>
              <a:ext cx="2463412"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农业灌溉智能控制系统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61" name="矩形: 圆角 60"/>
            <p:cNvSpPr/>
            <p:nvPr/>
          </p:nvSpPr>
          <p:spPr>
            <a:xfrm>
              <a:off x="2861632" y="2834140"/>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2" name="矩形: 圆角 61"/>
            <p:cNvSpPr/>
            <p:nvPr/>
          </p:nvSpPr>
          <p:spPr>
            <a:xfrm>
              <a:off x="188289" y="3618922"/>
              <a:ext cx="2463412"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以电折水信息化系统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63" name="矩形: 圆角 62"/>
            <p:cNvSpPr/>
            <p:nvPr/>
          </p:nvSpPr>
          <p:spPr>
            <a:xfrm>
              <a:off x="2753398" y="3783974"/>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4" name="矩形: 圆角 63"/>
            <p:cNvSpPr/>
            <p:nvPr/>
          </p:nvSpPr>
          <p:spPr>
            <a:xfrm>
              <a:off x="243948" y="4568756"/>
              <a:ext cx="2463412"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1600" kern="0" dirty="0">
                  <a:solidFill>
                    <a:srgbClr val="000000">
                      <a:lumMod val="75000"/>
                      <a:lumOff val="25000"/>
                    </a:srgbClr>
                  </a:solidFill>
                  <a:latin typeface="微软雅黑" panose="020B0503020204020204" pitchFamily="34" charset="-122"/>
                  <a:ea typeface="微软雅黑" panose="020B0503020204020204" pitchFamily="34" charset="-122"/>
                </a:rPr>
                <a:t>水资源监测管理系统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65" name="矩形: 圆角 64"/>
            <p:cNvSpPr/>
            <p:nvPr/>
          </p:nvSpPr>
          <p:spPr>
            <a:xfrm>
              <a:off x="2809057" y="4733808"/>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6" name="矩形: 圆角 65"/>
            <p:cNvSpPr/>
            <p:nvPr/>
          </p:nvSpPr>
          <p:spPr>
            <a:xfrm>
              <a:off x="749991" y="5573224"/>
              <a:ext cx="2463412"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水电站生态流量监测系统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67" name="矩形: 圆角 66"/>
            <p:cNvSpPr/>
            <p:nvPr/>
          </p:nvSpPr>
          <p:spPr>
            <a:xfrm>
              <a:off x="3315100" y="5738276"/>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68" name="矩形: 圆角 67"/>
            <p:cNvSpPr/>
            <p:nvPr/>
          </p:nvSpPr>
          <p:spPr>
            <a:xfrm flipH="1">
              <a:off x="8900344" y="1719254"/>
              <a:ext cx="2463411"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水文监测预警系统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69" name="矩形: 圆角 68"/>
            <p:cNvSpPr/>
            <p:nvPr/>
          </p:nvSpPr>
          <p:spPr>
            <a:xfrm flipH="1">
              <a:off x="8707899" y="1884306"/>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0" name="矩形: 圆角 69"/>
            <p:cNvSpPr/>
            <p:nvPr/>
          </p:nvSpPr>
          <p:spPr>
            <a:xfrm flipH="1">
              <a:off x="9383300" y="2682747"/>
              <a:ext cx="2463410"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农村供水信息化系统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71" name="矩形: 圆角 70"/>
            <p:cNvSpPr/>
            <p:nvPr/>
          </p:nvSpPr>
          <p:spPr>
            <a:xfrm flipH="1">
              <a:off x="9190855" y="2847799"/>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2" name="矩形: 圆角 71"/>
            <p:cNvSpPr/>
            <p:nvPr/>
          </p:nvSpPr>
          <p:spPr>
            <a:xfrm flipH="1">
              <a:off x="9478857" y="3646240"/>
              <a:ext cx="2463408"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水库安全监测管理系统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73" name="矩形: 圆角 72"/>
            <p:cNvSpPr/>
            <p:nvPr/>
          </p:nvSpPr>
          <p:spPr>
            <a:xfrm flipH="1">
              <a:off x="9286412" y="3811292"/>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4" name="矩形: 圆角 73"/>
            <p:cNvSpPr/>
            <p:nvPr/>
          </p:nvSpPr>
          <p:spPr>
            <a:xfrm flipH="1">
              <a:off x="9383300" y="4609733"/>
              <a:ext cx="2463407"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山洪灾害监测预警系统</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75" name="矩形: 圆角 74"/>
            <p:cNvSpPr/>
            <p:nvPr/>
          </p:nvSpPr>
          <p:spPr>
            <a:xfrm flipH="1">
              <a:off x="9190855" y="4774785"/>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76" name="矩形: 圆角 75"/>
            <p:cNvSpPr/>
            <p:nvPr/>
          </p:nvSpPr>
          <p:spPr>
            <a:xfrm flipH="1">
              <a:off x="8900345" y="5573224"/>
              <a:ext cx="1532405" cy="417040"/>
            </a:xfrm>
            <a:prstGeom prst="roundRect">
              <a:avLst>
                <a:gd name="adj" fmla="val 50000"/>
              </a:avLst>
            </a:prstGeom>
            <a:noFill/>
            <a:ln w="12700" cap="flat" cmpd="sng" algn="ctr">
              <a:gradFill>
                <a:gsLst>
                  <a:gs pos="0">
                    <a:srgbClr val="10BDCD"/>
                  </a:gs>
                  <a:gs pos="100000">
                    <a:srgbClr val="0C7BDC"/>
                  </a:gs>
                </a:gsLst>
                <a:lin ang="2700000" scaled="0"/>
              </a:gradFill>
              <a:prstDash val="solid"/>
              <a:miter lim="800000"/>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rPr>
                <a:t>……</a:t>
              </a:r>
              <a:endParaRPr kumimoji="0" lang="zh-CN" altLang="en-US" sz="1600" b="0" i="0" u="none" strike="noStrike" kern="0" cap="none" spc="0" normalizeH="0" baseline="0" noProof="0" dirty="0">
                <a:ln>
                  <a:noFill/>
                </a:ln>
                <a:solidFill>
                  <a:srgbClr val="000000">
                    <a:lumMod val="75000"/>
                    <a:lumOff val="25000"/>
                  </a:srgbClr>
                </a:solidFill>
                <a:effectLst/>
                <a:uLnTx/>
                <a:uFillTx/>
                <a:latin typeface="微软雅黑" panose="020B0503020204020204" pitchFamily="34" charset="-122"/>
                <a:ea typeface="微软雅黑" panose="020B0503020204020204" pitchFamily="34" charset="-122"/>
              </a:endParaRPr>
            </a:p>
          </p:txBody>
        </p:sp>
        <p:sp>
          <p:nvSpPr>
            <p:cNvPr id="77" name="矩形: 圆角 76"/>
            <p:cNvSpPr/>
            <p:nvPr/>
          </p:nvSpPr>
          <p:spPr>
            <a:xfrm flipH="1">
              <a:off x="8707899" y="5738276"/>
              <a:ext cx="86937" cy="86937"/>
            </a:xfrm>
            <a:prstGeom prst="roundRect">
              <a:avLst>
                <a:gd name="adj" fmla="val 50000"/>
              </a:avLst>
            </a:prstGeom>
            <a:gradFill>
              <a:gsLst>
                <a:gs pos="0">
                  <a:srgbClr val="10BDCD"/>
                </a:gs>
                <a:gs pos="89000">
                  <a:srgbClr val="0C7BDC"/>
                </a:gs>
              </a:gsLst>
              <a:lin ang="2700000" scaled="0"/>
            </a:gradFill>
            <a:ln w="15875" cap="flat" cmpd="sng" algn="ctr">
              <a:solidFill>
                <a:srgbClr val="0C7BDC"/>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nvGrpSpPr>
            <p:cNvPr id="78" name="组合 77"/>
            <p:cNvGrpSpPr/>
            <p:nvPr/>
          </p:nvGrpSpPr>
          <p:grpSpPr>
            <a:xfrm>
              <a:off x="3200774" y="1120934"/>
              <a:ext cx="5711406" cy="5711388"/>
              <a:chOff x="3340195" y="1126578"/>
              <a:chExt cx="5432564" cy="5432546"/>
            </a:xfrm>
          </p:grpSpPr>
          <p:sp>
            <p:nvSpPr>
              <p:cNvPr id="80" name="弧形 79"/>
              <p:cNvSpPr/>
              <p:nvPr/>
            </p:nvSpPr>
            <p:spPr>
              <a:xfrm>
                <a:off x="3340195" y="1126578"/>
                <a:ext cx="5432564" cy="5432546"/>
              </a:xfrm>
              <a:prstGeom prst="arc">
                <a:avLst>
                  <a:gd name="adj1" fmla="val 8010388"/>
                  <a:gd name="adj2" fmla="val 16038293"/>
                </a:avLst>
              </a:prstGeom>
              <a:noFill/>
              <a:ln w="12700" cap="flat" cmpd="sng" algn="ctr">
                <a:gradFill>
                  <a:gsLst>
                    <a:gs pos="0">
                      <a:srgbClr val="10BDCD">
                        <a:alpha val="0"/>
                      </a:srgbClr>
                    </a:gs>
                    <a:gs pos="100000">
                      <a:srgbClr val="0C7BDC"/>
                    </a:gs>
                  </a:gsLst>
                  <a:lin ang="5400000" scaled="1"/>
                </a:gradFill>
                <a:prstDash val="solid"/>
                <a:miter lim="800000"/>
                <a:head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81" name="弧形 80"/>
              <p:cNvSpPr/>
              <p:nvPr/>
            </p:nvSpPr>
            <p:spPr>
              <a:xfrm flipH="1" flipV="1">
                <a:off x="3340195" y="1126578"/>
                <a:ext cx="5432564" cy="5432546"/>
              </a:xfrm>
              <a:prstGeom prst="arc">
                <a:avLst>
                  <a:gd name="adj1" fmla="val 6564663"/>
                  <a:gd name="adj2" fmla="val 14559434"/>
                </a:avLst>
              </a:prstGeom>
              <a:noFill/>
              <a:ln w="12700" cap="flat" cmpd="sng" algn="ctr">
                <a:gradFill>
                  <a:gsLst>
                    <a:gs pos="0">
                      <a:srgbClr val="10BDCD">
                        <a:alpha val="0"/>
                      </a:srgbClr>
                    </a:gs>
                    <a:gs pos="100000">
                      <a:srgbClr val="0C7BDC"/>
                    </a:gs>
                  </a:gsLst>
                  <a:lin ang="5400000" scaled="1"/>
                </a:gradFill>
                <a:prstDash val="solid"/>
                <a:miter lim="800000"/>
                <a:headEnd type="triangle"/>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sp>
          <p:nvSpPr>
            <p:cNvPr id="89" name="图形 87"/>
            <p:cNvSpPr/>
            <p:nvPr/>
          </p:nvSpPr>
          <p:spPr>
            <a:xfrm>
              <a:off x="5668105" y="3447265"/>
              <a:ext cx="866319" cy="848983"/>
            </a:xfrm>
            <a:custGeom>
              <a:avLst/>
              <a:gdLst>
                <a:gd name="connsiteX0" fmla="*/ 1436444 w 1943899"/>
                <a:gd name="connsiteY0" fmla="*/ 1571095 h 1905000"/>
                <a:gd name="connsiteX1" fmla="*/ 929611 w 1943899"/>
                <a:gd name="connsiteY1" fmla="*/ 1738048 h 1905000"/>
                <a:gd name="connsiteX2" fmla="*/ 483174 w 1943899"/>
                <a:gd name="connsiteY2" fmla="*/ 1905000 h 1905000"/>
                <a:gd name="connsiteX3" fmla="*/ 0 w 1943899"/>
                <a:gd name="connsiteY3" fmla="*/ 1738048 h 1905000"/>
                <a:gd name="connsiteX4" fmla="*/ 0 w 1943899"/>
                <a:gd name="connsiteY4" fmla="*/ 1582932 h 1905000"/>
                <a:gd name="connsiteX5" fmla="*/ 483172 w 1943899"/>
                <a:gd name="connsiteY5" fmla="*/ 1749884 h 1905000"/>
                <a:gd name="connsiteX6" fmla="*/ 929611 w 1943899"/>
                <a:gd name="connsiteY6" fmla="*/ 1523128 h 1905000"/>
                <a:gd name="connsiteX7" fmla="*/ 1436446 w 1943899"/>
                <a:gd name="connsiteY7" fmla="*/ 1344340 h 1905000"/>
                <a:gd name="connsiteX8" fmla="*/ 1943286 w 1943899"/>
                <a:gd name="connsiteY8" fmla="*/ 1511292 h 1905000"/>
                <a:gd name="connsiteX9" fmla="*/ 1943286 w 1943899"/>
                <a:gd name="connsiteY9" fmla="*/ 1738048 h 1905000"/>
                <a:gd name="connsiteX10" fmla="*/ 1436446 w 1943899"/>
                <a:gd name="connsiteY10" fmla="*/ 1571095 h 1905000"/>
                <a:gd name="connsiteX11" fmla="*/ 1403444 w 1943899"/>
                <a:gd name="connsiteY11" fmla="*/ 1072731 h 1905000"/>
                <a:gd name="connsiteX12" fmla="*/ 1450144 w 1943899"/>
                <a:gd name="connsiteY12" fmla="*/ 852826 h 1905000"/>
                <a:gd name="connsiteX13" fmla="*/ 1450144 w 1943899"/>
                <a:gd name="connsiteY13" fmla="*/ 845351 h 1905000"/>
                <a:gd name="connsiteX14" fmla="*/ 1943900 w 1943899"/>
                <a:gd name="connsiteY14" fmla="*/ 1011682 h 1905000"/>
                <a:gd name="connsiteX15" fmla="*/ 1943900 w 1943899"/>
                <a:gd name="connsiteY15" fmla="*/ 1238436 h 1905000"/>
                <a:gd name="connsiteX16" fmla="*/ 1437067 w 1943899"/>
                <a:gd name="connsiteY16" fmla="*/ 1071484 h 1905000"/>
                <a:gd name="connsiteX17" fmla="*/ 1404067 w 1943899"/>
                <a:gd name="connsiteY17" fmla="*/ 1071484 h 1905000"/>
                <a:gd name="connsiteX18" fmla="*/ 1376048 w 1943899"/>
                <a:gd name="connsiteY18" fmla="*/ 632925 h 1905000"/>
                <a:gd name="connsiteX19" fmla="*/ 1270198 w 1943899"/>
                <a:gd name="connsiteY19" fmla="*/ 420495 h 1905000"/>
                <a:gd name="connsiteX20" fmla="*/ 1424614 w 1943899"/>
                <a:gd name="connsiteY20" fmla="*/ 401806 h 1905000"/>
                <a:gd name="connsiteX21" fmla="*/ 1930196 w 1943899"/>
                <a:gd name="connsiteY21" fmla="*/ 568760 h 1905000"/>
                <a:gd name="connsiteX22" fmla="*/ 1930196 w 1943899"/>
                <a:gd name="connsiteY22" fmla="*/ 795514 h 1905000"/>
                <a:gd name="connsiteX23" fmla="*/ 1432087 w 1943899"/>
                <a:gd name="connsiteY23" fmla="*/ 628563 h 1905000"/>
                <a:gd name="connsiteX24" fmla="*/ 1369820 w 1943899"/>
                <a:gd name="connsiteY24" fmla="*/ 628563 h 1905000"/>
                <a:gd name="connsiteX25" fmla="*/ 986271 w 1943899"/>
                <a:gd name="connsiteY25" fmla="*/ 1364272 h 1905000"/>
                <a:gd name="connsiteX26" fmla="*/ 541080 w 1943899"/>
                <a:gd name="connsiteY26" fmla="*/ 865908 h 1905000"/>
                <a:gd name="connsiteX27" fmla="*/ 971952 w 1943899"/>
                <a:gd name="connsiteY27" fmla="*/ 0 h 1905000"/>
                <a:gd name="connsiteX28" fmla="*/ 1402822 w 1943899"/>
                <a:gd name="connsiteY28" fmla="*/ 851582 h 1905000"/>
                <a:gd name="connsiteX29" fmla="*/ 986894 w 1943899"/>
                <a:gd name="connsiteY29" fmla="*/ 1364276 h 1905000"/>
                <a:gd name="connsiteX30" fmla="*/ 483174 w 1943899"/>
                <a:gd name="connsiteY30" fmla="*/ 962468 h 1905000"/>
                <a:gd name="connsiteX31" fmla="*/ 0 w 1943899"/>
                <a:gd name="connsiteY31" fmla="*/ 795514 h 1905000"/>
                <a:gd name="connsiteX32" fmla="*/ 0 w 1943899"/>
                <a:gd name="connsiteY32" fmla="*/ 640398 h 1905000"/>
                <a:gd name="connsiteX33" fmla="*/ 483172 w 1943899"/>
                <a:gd name="connsiteY33" fmla="*/ 809843 h 1905000"/>
                <a:gd name="connsiteX34" fmla="*/ 499362 w 1943899"/>
                <a:gd name="connsiteY34" fmla="*/ 809843 h 1905000"/>
                <a:gd name="connsiteX35" fmla="*/ 493137 w 1943899"/>
                <a:gd name="connsiteY35" fmla="*/ 872138 h 1905000"/>
                <a:gd name="connsiteX36" fmla="*/ 501853 w 1943899"/>
                <a:gd name="connsiteY36" fmla="*/ 968073 h 1905000"/>
                <a:gd name="connsiteX37" fmla="*/ 483172 w 1943899"/>
                <a:gd name="connsiteY37" fmla="*/ 968073 h 1905000"/>
                <a:gd name="connsiteX38" fmla="*/ 618912 w 1943899"/>
                <a:gd name="connsiteY38" fmla="*/ 1224108 h 1905000"/>
                <a:gd name="connsiteX39" fmla="*/ 747175 w 1943899"/>
                <a:gd name="connsiteY39" fmla="*/ 1339356 h 1905000"/>
                <a:gd name="connsiteX40" fmla="*/ 483797 w 1943899"/>
                <a:gd name="connsiteY40" fmla="*/ 1401652 h 1905000"/>
                <a:gd name="connsiteX41" fmla="*/ 0 w 1943899"/>
                <a:gd name="connsiteY41" fmla="*/ 1236568 h 1905000"/>
                <a:gd name="connsiteX42" fmla="*/ 0 w 1943899"/>
                <a:gd name="connsiteY42" fmla="*/ 1081452 h 1905000"/>
                <a:gd name="connsiteX43" fmla="*/ 483172 w 1943899"/>
                <a:gd name="connsiteY43" fmla="*/ 1245913 h 1905000"/>
                <a:gd name="connsiteX44" fmla="*/ 618910 w 1943899"/>
                <a:gd name="connsiteY44" fmla="*/ 1220993 h 1905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1943899" h="1905000">
                  <a:moveTo>
                    <a:pt x="1436444" y="1571095"/>
                  </a:moveTo>
                  <a:cubicBezTo>
                    <a:pt x="1255174" y="1577984"/>
                    <a:pt x="1079516" y="1635848"/>
                    <a:pt x="929611" y="1738048"/>
                  </a:cubicBezTo>
                  <a:cubicBezTo>
                    <a:pt x="929611" y="1738048"/>
                    <a:pt x="700477" y="1905000"/>
                    <a:pt x="483174" y="1905000"/>
                  </a:cubicBezTo>
                  <a:cubicBezTo>
                    <a:pt x="241586" y="1905000"/>
                    <a:pt x="0" y="1738048"/>
                    <a:pt x="0" y="1738048"/>
                  </a:cubicBezTo>
                  <a:lnTo>
                    <a:pt x="0" y="1582932"/>
                  </a:lnTo>
                  <a:cubicBezTo>
                    <a:pt x="0" y="1582932"/>
                    <a:pt x="241586" y="1749884"/>
                    <a:pt x="483172" y="1749884"/>
                  </a:cubicBezTo>
                  <a:cubicBezTo>
                    <a:pt x="700477" y="1749884"/>
                    <a:pt x="929611" y="1523128"/>
                    <a:pt x="929611" y="1523128"/>
                  </a:cubicBezTo>
                  <a:cubicBezTo>
                    <a:pt x="929611" y="1523128"/>
                    <a:pt x="1171198" y="1344340"/>
                    <a:pt x="1436446" y="1344340"/>
                  </a:cubicBezTo>
                  <a:cubicBezTo>
                    <a:pt x="1678031" y="1344340"/>
                    <a:pt x="1943286" y="1511292"/>
                    <a:pt x="1943286" y="1511292"/>
                  </a:cubicBezTo>
                  <a:lnTo>
                    <a:pt x="1943286" y="1738048"/>
                  </a:lnTo>
                  <a:cubicBezTo>
                    <a:pt x="1943286" y="1738048"/>
                    <a:pt x="1665579" y="1571095"/>
                    <a:pt x="1436446" y="1571095"/>
                  </a:cubicBezTo>
                  <a:close/>
                  <a:moveTo>
                    <a:pt x="1403444" y="1072731"/>
                  </a:moveTo>
                  <a:cubicBezTo>
                    <a:pt x="1433030" y="1003126"/>
                    <a:pt x="1448889" y="928453"/>
                    <a:pt x="1450144" y="852826"/>
                  </a:cubicBezTo>
                  <a:lnTo>
                    <a:pt x="1450144" y="845351"/>
                  </a:lnTo>
                  <a:cubicBezTo>
                    <a:pt x="1687994" y="850958"/>
                    <a:pt x="1943900" y="1011682"/>
                    <a:pt x="1943900" y="1011682"/>
                  </a:cubicBezTo>
                  <a:lnTo>
                    <a:pt x="1943900" y="1238436"/>
                  </a:lnTo>
                  <a:cubicBezTo>
                    <a:pt x="1943900" y="1238436"/>
                    <a:pt x="1666202" y="1071484"/>
                    <a:pt x="1437067" y="1071484"/>
                  </a:cubicBezTo>
                  <a:lnTo>
                    <a:pt x="1404067" y="1071484"/>
                  </a:lnTo>
                  <a:close/>
                  <a:moveTo>
                    <a:pt x="1376048" y="632925"/>
                  </a:moveTo>
                  <a:cubicBezTo>
                    <a:pt x="1346161" y="565644"/>
                    <a:pt x="1307558" y="492759"/>
                    <a:pt x="1270198" y="420495"/>
                  </a:cubicBezTo>
                  <a:cubicBezTo>
                    <a:pt x="1320793" y="408420"/>
                    <a:pt x="1372600" y="402148"/>
                    <a:pt x="1424614" y="401806"/>
                  </a:cubicBezTo>
                  <a:cubicBezTo>
                    <a:pt x="1666202" y="401806"/>
                    <a:pt x="1930196" y="568760"/>
                    <a:pt x="1930196" y="568760"/>
                  </a:cubicBezTo>
                  <a:lnTo>
                    <a:pt x="1930196" y="795514"/>
                  </a:lnTo>
                  <a:cubicBezTo>
                    <a:pt x="1930196" y="795514"/>
                    <a:pt x="1664956" y="628563"/>
                    <a:pt x="1432087" y="628563"/>
                  </a:cubicBezTo>
                  <a:lnTo>
                    <a:pt x="1369820" y="628563"/>
                  </a:lnTo>
                  <a:close/>
                  <a:moveTo>
                    <a:pt x="986271" y="1364272"/>
                  </a:moveTo>
                  <a:cubicBezTo>
                    <a:pt x="731610" y="1364272"/>
                    <a:pt x="541080" y="1122566"/>
                    <a:pt x="541080" y="865908"/>
                  </a:cubicBezTo>
                  <a:cubicBezTo>
                    <a:pt x="541080" y="609250"/>
                    <a:pt x="966970" y="118361"/>
                    <a:pt x="971952" y="0"/>
                  </a:cubicBezTo>
                  <a:cubicBezTo>
                    <a:pt x="971952" y="0"/>
                    <a:pt x="1402822" y="701449"/>
                    <a:pt x="1402822" y="851582"/>
                  </a:cubicBezTo>
                  <a:cubicBezTo>
                    <a:pt x="1402822" y="1093288"/>
                    <a:pt x="1207310" y="1364276"/>
                    <a:pt x="986894" y="1364276"/>
                  </a:cubicBezTo>
                  <a:close/>
                  <a:moveTo>
                    <a:pt x="483174" y="962468"/>
                  </a:moveTo>
                  <a:cubicBezTo>
                    <a:pt x="241586" y="962468"/>
                    <a:pt x="0" y="795514"/>
                    <a:pt x="0" y="795514"/>
                  </a:cubicBezTo>
                  <a:lnTo>
                    <a:pt x="0" y="640398"/>
                  </a:lnTo>
                  <a:cubicBezTo>
                    <a:pt x="0" y="640398"/>
                    <a:pt x="241586" y="809843"/>
                    <a:pt x="483172" y="809843"/>
                  </a:cubicBezTo>
                  <a:lnTo>
                    <a:pt x="499362" y="809843"/>
                  </a:lnTo>
                  <a:cubicBezTo>
                    <a:pt x="495405" y="830375"/>
                    <a:pt x="493321" y="851228"/>
                    <a:pt x="493137" y="872138"/>
                  </a:cubicBezTo>
                  <a:cubicBezTo>
                    <a:pt x="493343" y="904304"/>
                    <a:pt x="496258" y="936397"/>
                    <a:pt x="501853" y="968073"/>
                  </a:cubicBezTo>
                  <a:lnTo>
                    <a:pt x="483172" y="968073"/>
                  </a:lnTo>
                  <a:close/>
                  <a:moveTo>
                    <a:pt x="618912" y="1224108"/>
                  </a:moveTo>
                  <a:cubicBezTo>
                    <a:pt x="655016" y="1269342"/>
                    <a:pt x="698358" y="1308285"/>
                    <a:pt x="747175" y="1339356"/>
                  </a:cubicBezTo>
                  <a:cubicBezTo>
                    <a:pt x="664486" y="1377700"/>
                    <a:pt x="574894" y="1398891"/>
                    <a:pt x="483797" y="1401652"/>
                  </a:cubicBezTo>
                  <a:cubicBezTo>
                    <a:pt x="241588" y="1403520"/>
                    <a:pt x="0" y="1236568"/>
                    <a:pt x="0" y="1236568"/>
                  </a:cubicBezTo>
                  <a:lnTo>
                    <a:pt x="0" y="1081452"/>
                  </a:lnTo>
                  <a:cubicBezTo>
                    <a:pt x="0" y="1081452"/>
                    <a:pt x="241586" y="1245913"/>
                    <a:pt x="483172" y="1245913"/>
                  </a:cubicBezTo>
                  <a:cubicBezTo>
                    <a:pt x="529466" y="1244990"/>
                    <a:pt x="575305" y="1236574"/>
                    <a:pt x="618910" y="1220993"/>
                  </a:cubicBezTo>
                  <a:close/>
                </a:path>
              </a:pathLst>
            </a:custGeom>
            <a:solidFill>
              <a:schemeClr val="bg1"/>
            </a:solidFill>
            <a:ln w="1859" cap="flat">
              <a:noFill/>
              <a:prstDash val="solid"/>
              <a:miter/>
            </a:ln>
          </p:spPr>
          <p:txBody>
            <a:bodyPr rtlCol="0" anchor="ctr"/>
            <a:lstStyle/>
            <a:p>
              <a:endParaRPr lang="zh-CN" altLang="en-US"/>
            </a:p>
          </p:txBody>
        </p:sp>
        <p:grpSp>
          <p:nvGrpSpPr>
            <p:cNvPr id="2" name="组合 1"/>
            <p:cNvGrpSpPr/>
            <p:nvPr/>
          </p:nvGrpSpPr>
          <p:grpSpPr>
            <a:xfrm>
              <a:off x="369174" y="327695"/>
              <a:ext cx="3545601" cy="523220"/>
              <a:chOff x="365889" y="365090"/>
              <a:chExt cx="3545601" cy="523220"/>
            </a:xfrm>
          </p:grpSpPr>
          <p:sp>
            <p:nvSpPr>
              <p:cNvPr id="3" name="文本框 2"/>
              <p:cNvSpPr txBox="1"/>
              <p:nvPr/>
            </p:nvSpPr>
            <p:spPr>
              <a:xfrm>
                <a:off x="777310" y="365090"/>
                <a:ext cx="3134180"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智慧水利核心业务</a:t>
                </a:r>
                <a:endParaRPr lang="zh-CN" altLang="en-US" sz="2800" b="1"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365889" y="413972"/>
                <a:ext cx="448087" cy="411421"/>
                <a:chOff x="1311800" y="841058"/>
                <a:chExt cx="566501" cy="520146"/>
              </a:xfrm>
            </p:grpSpPr>
            <p:sp>
              <p:nvSpPr>
                <p:cNvPr id="5" name="椭圆 4"/>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9" name="图片 8" descr="12.9 LOGO"/>
          <p:cNvPicPr>
            <a:picLocks noChangeAspect="1"/>
          </p:cNvPicPr>
          <p:nvPr/>
        </p:nvPicPr>
        <p:blipFill>
          <a:blip r:embed="rId2"/>
          <a:stretch>
            <a:fillRect/>
          </a:stretch>
        </p:blipFill>
        <p:spPr>
          <a:xfrm>
            <a:off x="10771505" y="163830"/>
            <a:ext cx="720000" cy="720000"/>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1999" cy="6858001"/>
            <a:chOff x="0" y="-1"/>
            <a:chExt cx="12191999" cy="6858001"/>
          </a:xfrm>
        </p:grpSpPr>
        <p:pic>
          <p:nvPicPr>
            <p:cNvPr id="93" name="图片 92"/>
            <p:cNvPicPr>
              <a:picLocks noChangeAspect="1"/>
            </p:cNvPicPr>
            <p:nvPr/>
          </p:nvPicPr>
          <p:blipFill>
            <a:blip r:embed="rId1"/>
            <a:srcRect b="15730"/>
            <a:stretch>
              <a:fillRect/>
            </a:stretch>
          </p:blipFill>
          <p:spPr>
            <a:xfrm>
              <a:off x="0" y="-1"/>
              <a:ext cx="12191999" cy="6858001"/>
            </a:xfrm>
            <a:prstGeom prst="rect">
              <a:avLst/>
            </a:prstGeom>
          </p:spPr>
        </p:pic>
        <p:grpSp>
          <p:nvGrpSpPr>
            <p:cNvPr id="5" name="组合 4"/>
            <p:cNvGrpSpPr/>
            <p:nvPr/>
          </p:nvGrpSpPr>
          <p:grpSpPr>
            <a:xfrm>
              <a:off x="3025458" y="2416667"/>
              <a:ext cx="8705041" cy="558800"/>
              <a:chOff x="1464734" y="3429000"/>
              <a:chExt cx="7806266" cy="558800"/>
            </a:xfrm>
          </p:grpSpPr>
          <p:sp>
            <p:nvSpPr>
              <p:cNvPr id="85" name="梯形 84"/>
              <p:cNvSpPr/>
              <p:nvPr/>
            </p:nvSpPr>
            <p:spPr>
              <a:xfrm>
                <a:off x="1464734" y="3429000"/>
                <a:ext cx="7806266"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86" name="矩形 85"/>
              <p:cNvSpPr/>
              <p:nvPr/>
            </p:nvSpPr>
            <p:spPr>
              <a:xfrm>
                <a:off x="1473200" y="3939703"/>
                <a:ext cx="7797800" cy="48097"/>
              </a:xfrm>
              <a:prstGeom prst="rect">
                <a:avLst/>
              </a:prstGeom>
              <a:gradFill flip="none" rotWithShape="1">
                <a:gsLst>
                  <a:gs pos="100000">
                    <a:srgbClr val="0C7BDC"/>
                  </a:gs>
                  <a:gs pos="0">
                    <a:srgbClr val="10BDCD">
                      <a:alpha val="45000"/>
                    </a:srgbClr>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6" name="组合 5"/>
            <p:cNvGrpSpPr/>
            <p:nvPr/>
          </p:nvGrpSpPr>
          <p:grpSpPr>
            <a:xfrm>
              <a:off x="3025459" y="3962651"/>
              <a:ext cx="8705042" cy="558800"/>
              <a:chOff x="1464734" y="3429000"/>
              <a:chExt cx="7806266" cy="558800"/>
            </a:xfrm>
          </p:grpSpPr>
          <p:sp>
            <p:nvSpPr>
              <p:cNvPr id="83" name="梯形 82"/>
              <p:cNvSpPr/>
              <p:nvPr/>
            </p:nvSpPr>
            <p:spPr>
              <a:xfrm>
                <a:off x="1464734" y="3429000"/>
                <a:ext cx="7806266"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kern="0">
                  <a:solidFill>
                    <a:srgbClr val="FFFFFF"/>
                  </a:solidFill>
                  <a:latin typeface="Arial" panose="020B0604020202020204"/>
                  <a:ea typeface="微软雅黑" panose="020B0503020204020204" pitchFamily="34" charset="-122"/>
                </a:endParaRPr>
              </a:p>
            </p:txBody>
          </p:sp>
          <p:sp>
            <p:nvSpPr>
              <p:cNvPr id="84" name="矩形 83"/>
              <p:cNvSpPr/>
              <p:nvPr/>
            </p:nvSpPr>
            <p:spPr>
              <a:xfrm>
                <a:off x="1473200" y="3939703"/>
                <a:ext cx="7797800" cy="48097"/>
              </a:xfrm>
              <a:prstGeom prst="rect">
                <a:avLst/>
              </a:prstGeom>
              <a:gradFill flip="none" rotWithShape="1">
                <a:gsLst>
                  <a:gs pos="0">
                    <a:srgbClr val="10BDCD"/>
                  </a:gs>
                  <a:gs pos="100000">
                    <a:srgbClr val="0C7BD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pic>
          <p:nvPicPr>
            <p:cNvPr id="7" name="图片 6" descr="图片包含 图形用户界面&#10;&#10;描述已自动生成"/>
            <p:cNvPicPr>
              <a:picLocks noChangeAspect="1"/>
            </p:cNvPicPr>
            <p:nvPr/>
          </p:nvPicPr>
          <p:blipFill>
            <a:blip r:embed="rId2"/>
            <a:srcRect l="33916" r="38266"/>
            <a:stretch>
              <a:fillRect/>
            </a:stretch>
          </p:blipFill>
          <p:spPr>
            <a:xfrm>
              <a:off x="8695864" y="3482127"/>
              <a:ext cx="429145" cy="788885"/>
            </a:xfrm>
            <a:prstGeom prst="rect">
              <a:avLst/>
            </a:prstGeom>
          </p:spPr>
        </p:pic>
        <p:pic>
          <p:nvPicPr>
            <p:cNvPr id="8" name="图片 7" descr="C:/Users/Administrator/Desktop/图片2.png图片2"/>
            <p:cNvPicPr>
              <a:picLocks noChangeAspect="1"/>
            </p:cNvPicPr>
            <p:nvPr/>
          </p:nvPicPr>
          <p:blipFill>
            <a:blip r:embed="rId3"/>
            <a:srcRect t="95" b="95"/>
            <a:stretch>
              <a:fillRect/>
            </a:stretch>
          </p:blipFill>
          <p:spPr>
            <a:xfrm>
              <a:off x="3873253" y="3642060"/>
              <a:ext cx="884962" cy="704287"/>
            </a:xfrm>
            <a:prstGeom prst="rect">
              <a:avLst/>
            </a:prstGeom>
          </p:spPr>
        </p:pic>
        <p:grpSp>
          <p:nvGrpSpPr>
            <p:cNvPr id="9" name="组合 8"/>
            <p:cNvGrpSpPr/>
            <p:nvPr/>
          </p:nvGrpSpPr>
          <p:grpSpPr>
            <a:xfrm>
              <a:off x="3025459" y="4680695"/>
              <a:ext cx="1339417" cy="1518443"/>
              <a:chOff x="1761428" y="4592139"/>
              <a:chExt cx="1339417" cy="1518443"/>
            </a:xfrm>
          </p:grpSpPr>
          <p:sp>
            <p:nvSpPr>
              <p:cNvPr id="81" name="矩形 80"/>
              <p:cNvSpPr/>
              <p:nvPr/>
            </p:nvSpPr>
            <p:spPr>
              <a:xfrm>
                <a:off x="1761428" y="4806077"/>
                <a:ext cx="1339417" cy="1304505"/>
              </a:xfrm>
              <a:prstGeom prst="rect">
                <a:avLst/>
              </a:prstGeom>
              <a:noFill/>
              <a:ln w="9525" cap="flat" cmpd="sng" algn="ctr">
                <a:solidFill>
                  <a:srgbClr val="0C7BDC"/>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82" name="矩形 81"/>
              <p:cNvSpPr/>
              <p:nvPr/>
            </p:nvSpPr>
            <p:spPr>
              <a:xfrm>
                <a:off x="1761428" y="4592139"/>
                <a:ext cx="1339417" cy="219022"/>
              </a:xfrm>
              <a:prstGeom prst="rect">
                <a:avLst/>
              </a:prstGeom>
              <a:gradFill flip="none" rotWithShape="1">
                <a:gsLst>
                  <a:gs pos="0">
                    <a:srgbClr val="10BDCD"/>
                  </a:gs>
                  <a:gs pos="100000">
                    <a:srgbClr val="0C7BDC"/>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水情监测站</a:t>
                </a:r>
                <a:endPar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pic>
          <p:nvPicPr>
            <p:cNvPr id="10" name="图片 9"/>
            <p:cNvPicPr>
              <a:picLocks noChangeAspect="1"/>
            </p:cNvPicPr>
            <p:nvPr/>
          </p:nvPicPr>
          <p:blipFill>
            <a:blip r:embed="rId4"/>
            <a:srcRect/>
            <a:stretch>
              <a:fillRect/>
            </a:stretch>
          </p:blipFill>
          <p:spPr>
            <a:xfrm>
              <a:off x="3148254" y="4996358"/>
              <a:ext cx="401773" cy="285946"/>
            </a:xfrm>
            <a:prstGeom prst="rect">
              <a:avLst/>
            </a:prstGeom>
          </p:spPr>
        </p:pic>
        <p:pic>
          <p:nvPicPr>
            <p:cNvPr id="11" name="图片 10"/>
            <p:cNvPicPr>
              <a:picLocks noChangeAspect="1"/>
            </p:cNvPicPr>
            <p:nvPr/>
          </p:nvPicPr>
          <p:blipFill>
            <a:blip r:embed="rId5"/>
            <a:srcRect/>
            <a:stretch>
              <a:fillRect/>
            </a:stretch>
          </p:blipFill>
          <p:spPr>
            <a:xfrm>
              <a:off x="3873253" y="4958168"/>
              <a:ext cx="224265" cy="383612"/>
            </a:xfrm>
            <a:prstGeom prst="rect">
              <a:avLst/>
            </a:prstGeom>
          </p:spPr>
        </p:pic>
        <p:grpSp>
          <p:nvGrpSpPr>
            <p:cNvPr id="12" name="组合 11"/>
            <p:cNvGrpSpPr/>
            <p:nvPr/>
          </p:nvGrpSpPr>
          <p:grpSpPr>
            <a:xfrm>
              <a:off x="4498584" y="4680695"/>
              <a:ext cx="1339417" cy="1518443"/>
              <a:chOff x="1761428" y="4592139"/>
              <a:chExt cx="1339417" cy="1518443"/>
            </a:xfrm>
          </p:grpSpPr>
          <p:sp>
            <p:nvSpPr>
              <p:cNvPr id="79" name="矩形 78"/>
              <p:cNvSpPr/>
              <p:nvPr/>
            </p:nvSpPr>
            <p:spPr>
              <a:xfrm>
                <a:off x="1761428" y="4806077"/>
                <a:ext cx="1339417" cy="1304505"/>
              </a:xfrm>
              <a:prstGeom prst="rect">
                <a:avLst/>
              </a:prstGeom>
              <a:noFill/>
              <a:ln w="9525" cap="flat" cmpd="sng" algn="ctr">
                <a:solidFill>
                  <a:srgbClr val="0C7BDC"/>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80" name="矩形 79"/>
              <p:cNvSpPr/>
              <p:nvPr/>
            </p:nvSpPr>
            <p:spPr>
              <a:xfrm>
                <a:off x="1761428" y="4592139"/>
                <a:ext cx="1339417" cy="219022"/>
              </a:xfrm>
              <a:prstGeom prst="rect">
                <a:avLst/>
              </a:prstGeom>
              <a:gradFill flip="none" rotWithShape="1">
                <a:gsLst>
                  <a:gs pos="0">
                    <a:srgbClr val="10BDCD"/>
                  </a:gs>
                  <a:gs pos="100000">
                    <a:srgbClr val="0C7BDC"/>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渠道量测水站</a:t>
                </a:r>
                <a:endPar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13" name="组合 12"/>
            <p:cNvGrpSpPr/>
            <p:nvPr/>
          </p:nvGrpSpPr>
          <p:grpSpPr>
            <a:xfrm>
              <a:off x="5971709" y="4680695"/>
              <a:ext cx="1339417" cy="1518443"/>
              <a:chOff x="1761428" y="4592139"/>
              <a:chExt cx="1339417" cy="1518443"/>
            </a:xfrm>
          </p:grpSpPr>
          <p:sp>
            <p:nvSpPr>
              <p:cNvPr id="77" name="矩形 76"/>
              <p:cNvSpPr/>
              <p:nvPr/>
            </p:nvSpPr>
            <p:spPr>
              <a:xfrm>
                <a:off x="1761428" y="4806077"/>
                <a:ext cx="1339417" cy="1304505"/>
              </a:xfrm>
              <a:prstGeom prst="rect">
                <a:avLst/>
              </a:prstGeom>
              <a:noFill/>
              <a:ln w="9525" cap="flat" cmpd="sng" algn="ctr">
                <a:solidFill>
                  <a:srgbClr val="0C7BDC"/>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78" name="矩形 77"/>
              <p:cNvSpPr/>
              <p:nvPr/>
            </p:nvSpPr>
            <p:spPr>
              <a:xfrm>
                <a:off x="1761428" y="4592139"/>
                <a:ext cx="1339417" cy="219022"/>
              </a:xfrm>
              <a:prstGeom prst="rect">
                <a:avLst/>
              </a:prstGeom>
              <a:gradFill flip="none" rotWithShape="1">
                <a:gsLst>
                  <a:gs pos="0">
                    <a:srgbClr val="10BDCD"/>
                  </a:gs>
                  <a:gs pos="100000">
                    <a:srgbClr val="0C7BDC"/>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泵站远程控制站</a:t>
                </a:r>
                <a:endPar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14" name="组合 13"/>
            <p:cNvGrpSpPr/>
            <p:nvPr/>
          </p:nvGrpSpPr>
          <p:grpSpPr>
            <a:xfrm>
              <a:off x="7444834" y="4680695"/>
              <a:ext cx="1339417" cy="1518443"/>
              <a:chOff x="1761428" y="4592139"/>
              <a:chExt cx="1339417" cy="1263983"/>
            </a:xfrm>
          </p:grpSpPr>
          <p:sp>
            <p:nvSpPr>
              <p:cNvPr id="75" name="矩形 74"/>
              <p:cNvSpPr/>
              <p:nvPr/>
            </p:nvSpPr>
            <p:spPr>
              <a:xfrm>
                <a:off x="1761428" y="4806077"/>
                <a:ext cx="1339417" cy="1050045"/>
              </a:xfrm>
              <a:prstGeom prst="rect">
                <a:avLst/>
              </a:prstGeom>
              <a:noFill/>
              <a:ln w="9525" cap="flat" cmpd="sng" algn="ctr">
                <a:solidFill>
                  <a:srgbClr val="0C7BDC"/>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6" name="矩形 75"/>
              <p:cNvSpPr/>
              <p:nvPr/>
            </p:nvSpPr>
            <p:spPr>
              <a:xfrm>
                <a:off x="1761428" y="4592139"/>
                <a:ext cx="1339417" cy="219022"/>
              </a:xfrm>
              <a:prstGeom prst="rect">
                <a:avLst/>
              </a:prstGeom>
              <a:gradFill flip="none" rotWithShape="1">
                <a:gsLst>
                  <a:gs pos="0">
                    <a:srgbClr val="10BDCD"/>
                  </a:gs>
                  <a:gs pos="100000">
                    <a:srgbClr val="0C7BDC"/>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闸门自动化控制站</a:t>
                </a:r>
                <a:endPar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15" name="组合 14"/>
            <p:cNvGrpSpPr/>
            <p:nvPr/>
          </p:nvGrpSpPr>
          <p:grpSpPr>
            <a:xfrm>
              <a:off x="8917959" y="4680695"/>
              <a:ext cx="1339417" cy="1518443"/>
              <a:chOff x="1761428" y="4592139"/>
              <a:chExt cx="1339417" cy="1263983"/>
            </a:xfrm>
          </p:grpSpPr>
          <p:sp>
            <p:nvSpPr>
              <p:cNvPr id="73" name="矩形 72"/>
              <p:cNvSpPr/>
              <p:nvPr/>
            </p:nvSpPr>
            <p:spPr>
              <a:xfrm>
                <a:off x="1761428" y="4806077"/>
                <a:ext cx="1339417" cy="1050045"/>
              </a:xfrm>
              <a:prstGeom prst="rect">
                <a:avLst/>
              </a:prstGeom>
              <a:noFill/>
              <a:ln w="9525" cap="flat" cmpd="sng" algn="ctr">
                <a:solidFill>
                  <a:srgbClr val="0C7BDC"/>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4" name="矩形 73"/>
              <p:cNvSpPr/>
              <p:nvPr/>
            </p:nvSpPr>
            <p:spPr>
              <a:xfrm>
                <a:off x="1761428" y="4592139"/>
                <a:ext cx="1339417" cy="219022"/>
              </a:xfrm>
              <a:prstGeom prst="rect">
                <a:avLst/>
              </a:prstGeom>
              <a:gradFill flip="none" rotWithShape="1">
                <a:gsLst>
                  <a:gs pos="0">
                    <a:srgbClr val="10BDCD"/>
                  </a:gs>
                  <a:gs pos="100000">
                    <a:srgbClr val="0C7BDC"/>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气象</a:t>
                </a:r>
                <a:r>
                  <a:rPr kumimoji="0" lang="en-US" altLang="zh-CN"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a:t>
                </a:r>
                <a:r>
                  <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墒情监测站</a:t>
                </a:r>
                <a:endPar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16" name="组合 15"/>
            <p:cNvGrpSpPr/>
            <p:nvPr/>
          </p:nvGrpSpPr>
          <p:grpSpPr>
            <a:xfrm>
              <a:off x="10391084" y="4680695"/>
              <a:ext cx="1339417" cy="1518443"/>
              <a:chOff x="1761428" y="4592139"/>
              <a:chExt cx="1339417" cy="1518443"/>
            </a:xfrm>
          </p:grpSpPr>
          <p:sp>
            <p:nvSpPr>
              <p:cNvPr id="71" name="矩形 70"/>
              <p:cNvSpPr/>
              <p:nvPr/>
            </p:nvSpPr>
            <p:spPr>
              <a:xfrm>
                <a:off x="1761428" y="4806077"/>
                <a:ext cx="1339417" cy="1304505"/>
              </a:xfrm>
              <a:prstGeom prst="rect">
                <a:avLst/>
              </a:prstGeom>
              <a:noFill/>
              <a:ln w="9525" cap="flat" cmpd="sng" algn="ctr">
                <a:solidFill>
                  <a:srgbClr val="0C7BDC"/>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2" name="矩形 71"/>
              <p:cNvSpPr/>
              <p:nvPr/>
            </p:nvSpPr>
            <p:spPr>
              <a:xfrm>
                <a:off x="1761428" y="4592139"/>
                <a:ext cx="1339417" cy="219022"/>
              </a:xfrm>
              <a:prstGeom prst="rect">
                <a:avLst/>
              </a:prstGeom>
              <a:gradFill flip="none" rotWithShape="1">
                <a:gsLst>
                  <a:gs pos="0">
                    <a:srgbClr val="10BDCD"/>
                  </a:gs>
                  <a:gs pos="100000">
                    <a:srgbClr val="0C7BDC"/>
                  </a:gs>
                </a:gsLst>
                <a:lin ang="162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rPr>
                  <a:t>视频站</a:t>
                </a:r>
                <a:endParaRPr kumimoji="0" lang="zh-CN" altLang="en-US" sz="11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pic>
          <p:nvPicPr>
            <p:cNvPr id="17" name="图片 16"/>
            <p:cNvPicPr>
              <a:picLocks noChangeAspect="1"/>
            </p:cNvPicPr>
            <p:nvPr/>
          </p:nvPicPr>
          <p:blipFill>
            <a:blip r:embed="rId6"/>
            <a:srcRect/>
            <a:stretch>
              <a:fillRect/>
            </a:stretch>
          </p:blipFill>
          <p:spPr>
            <a:xfrm>
              <a:off x="3113007" y="5541115"/>
              <a:ext cx="583166" cy="388661"/>
            </a:xfrm>
            <a:prstGeom prst="rect">
              <a:avLst/>
            </a:prstGeom>
          </p:spPr>
        </p:pic>
        <p:sp>
          <p:nvSpPr>
            <p:cNvPr id="18" name="文本框 17"/>
            <p:cNvSpPr txBox="1"/>
            <p:nvPr/>
          </p:nvSpPr>
          <p:spPr>
            <a:xfrm>
              <a:off x="2993993" y="5324514"/>
              <a:ext cx="80727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雷达水位计</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19" name="文本框 18"/>
            <p:cNvSpPr txBox="1"/>
            <p:nvPr/>
          </p:nvSpPr>
          <p:spPr>
            <a:xfrm>
              <a:off x="3000952" y="5876744"/>
              <a:ext cx="80727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雷达流量计</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20" name="文本框 19"/>
            <p:cNvSpPr txBox="1"/>
            <p:nvPr/>
          </p:nvSpPr>
          <p:spPr>
            <a:xfrm>
              <a:off x="3738941" y="5341752"/>
              <a:ext cx="583166" cy="2304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雨量计</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21" name="文本框 20"/>
            <p:cNvSpPr txBox="1"/>
            <p:nvPr/>
          </p:nvSpPr>
          <p:spPr>
            <a:xfrm>
              <a:off x="3714993" y="5876224"/>
              <a:ext cx="583166" cy="2304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水质仪</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22" name="图片 150" descr="水质传感器"/>
            <p:cNvPicPr>
              <a:picLocks noChangeAspect="1"/>
            </p:cNvPicPr>
            <p:nvPr/>
          </p:nvPicPr>
          <p:blipFill>
            <a:blip r:embed="rId7"/>
            <a:stretch>
              <a:fillRect/>
            </a:stretch>
          </p:blipFill>
          <p:spPr>
            <a:xfrm>
              <a:off x="3827048" y="5583228"/>
              <a:ext cx="265227" cy="293955"/>
            </a:xfrm>
            <a:prstGeom prst="rect">
              <a:avLst/>
            </a:prstGeom>
            <a:effectLst/>
          </p:spPr>
        </p:pic>
        <p:pic>
          <p:nvPicPr>
            <p:cNvPr id="23" name="图片 22" descr="图示&#10;&#10;中度可信度描述已自动生成"/>
            <p:cNvPicPr>
              <a:picLocks noChangeAspect="1"/>
            </p:cNvPicPr>
            <p:nvPr/>
          </p:nvPicPr>
          <p:blipFill>
            <a:blip r:embed="rId8"/>
            <a:stretch>
              <a:fillRect/>
            </a:stretch>
          </p:blipFill>
          <p:spPr>
            <a:xfrm>
              <a:off x="4682082" y="4916077"/>
              <a:ext cx="381004" cy="429958"/>
            </a:xfrm>
            <a:prstGeom prst="rect">
              <a:avLst/>
            </a:prstGeom>
          </p:spPr>
        </p:pic>
        <p:sp>
          <p:nvSpPr>
            <p:cNvPr id="24" name="文本框 23"/>
            <p:cNvSpPr txBox="1"/>
            <p:nvPr/>
          </p:nvSpPr>
          <p:spPr>
            <a:xfrm>
              <a:off x="4434162" y="5342058"/>
              <a:ext cx="87109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超声波水位计</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25" name="图片 24"/>
            <p:cNvPicPr>
              <a:picLocks noChangeAspect="1"/>
            </p:cNvPicPr>
            <p:nvPr/>
          </p:nvPicPr>
          <p:blipFill>
            <a:blip r:embed="rId6"/>
            <a:srcRect/>
            <a:stretch>
              <a:fillRect/>
            </a:stretch>
          </p:blipFill>
          <p:spPr>
            <a:xfrm>
              <a:off x="5225149" y="4976452"/>
              <a:ext cx="583166" cy="388661"/>
            </a:xfrm>
            <a:prstGeom prst="rect">
              <a:avLst/>
            </a:prstGeom>
          </p:spPr>
        </p:pic>
        <p:sp>
          <p:nvSpPr>
            <p:cNvPr id="26" name="文本框 25"/>
            <p:cNvSpPr txBox="1"/>
            <p:nvPr/>
          </p:nvSpPr>
          <p:spPr>
            <a:xfrm>
              <a:off x="5178116" y="5352277"/>
              <a:ext cx="82334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雷达流量计</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27" name="图片 26"/>
            <p:cNvPicPr>
              <a:picLocks noChangeAspect="1"/>
            </p:cNvPicPr>
            <p:nvPr/>
          </p:nvPicPr>
          <p:blipFill>
            <a:blip r:embed="rId4"/>
            <a:srcRect/>
            <a:stretch>
              <a:fillRect/>
            </a:stretch>
          </p:blipFill>
          <p:spPr>
            <a:xfrm>
              <a:off x="4623676" y="5616060"/>
              <a:ext cx="401773" cy="285946"/>
            </a:xfrm>
            <a:prstGeom prst="rect">
              <a:avLst/>
            </a:prstGeom>
          </p:spPr>
        </p:pic>
        <p:sp>
          <p:nvSpPr>
            <p:cNvPr id="28" name="文本框 27"/>
            <p:cNvSpPr txBox="1"/>
            <p:nvPr/>
          </p:nvSpPr>
          <p:spPr>
            <a:xfrm>
              <a:off x="4436797" y="5910034"/>
              <a:ext cx="80727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雷达水位计</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29" name="图片 28"/>
            <p:cNvPicPr>
              <a:picLocks noChangeAspect="1"/>
            </p:cNvPicPr>
            <p:nvPr/>
          </p:nvPicPr>
          <p:blipFill>
            <a:blip r:embed="rId9"/>
            <a:srcRect/>
            <a:stretch>
              <a:fillRect/>
            </a:stretch>
          </p:blipFill>
          <p:spPr>
            <a:xfrm>
              <a:off x="6136252" y="4969877"/>
              <a:ext cx="401047" cy="395236"/>
            </a:xfrm>
            <a:prstGeom prst="rect">
              <a:avLst/>
            </a:prstGeom>
          </p:spPr>
        </p:pic>
        <p:sp>
          <p:nvSpPr>
            <p:cNvPr id="30" name="文本框 29"/>
            <p:cNvSpPr txBox="1"/>
            <p:nvPr/>
          </p:nvSpPr>
          <p:spPr>
            <a:xfrm>
              <a:off x="6094379" y="5369308"/>
              <a:ext cx="484791"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水泵</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31" name="图片 30"/>
            <p:cNvPicPr>
              <a:picLocks noChangeAspect="1"/>
            </p:cNvPicPr>
            <p:nvPr/>
          </p:nvPicPr>
          <p:blipFill>
            <a:blip r:embed="rId10"/>
            <a:stretch>
              <a:fillRect/>
            </a:stretch>
          </p:blipFill>
          <p:spPr>
            <a:xfrm>
              <a:off x="6769972" y="4947924"/>
              <a:ext cx="199037" cy="376590"/>
            </a:xfrm>
            <a:prstGeom prst="rect">
              <a:avLst/>
            </a:prstGeom>
          </p:spPr>
        </p:pic>
        <p:sp>
          <p:nvSpPr>
            <p:cNvPr id="32" name="文本框 31"/>
            <p:cNvSpPr txBox="1"/>
            <p:nvPr/>
          </p:nvSpPr>
          <p:spPr>
            <a:xfrm>
              <a:off x="6636727" y="5352277"/>
              <a:ext cx="587837"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启动柜</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33" name="图片 32"/>
            <p:cNvPicPr>
              <a:picLocks noChangeAspect="1"/>
            </p:cNvPicPr>
            <p:nvPr/>
          </p:nvPicPr>
          <p:blipFill>
            <a:blip r:embed="rId11"/>
            <a:stretch>
              <a:fillRect/>
            </a:stretch>
          </p:blipFill>
          <p:spPr>
            <a:xfrm>
              <a:off x="8200255" y="5012748"/>
              <a:ext cx="522217" cy="360828"/>
            </a:xfrm>
            <a:prstGeom prst="rect">
              <a:avLst/>
            </a:prstGeom>
          </p:spPr>
        </p:pic>
        <p:sp>
          <p:nvSpPr>
            <p:cNvPr id="34" name="文本框 33"/>
            <p:cNvSpPr txBox="1"/>
            <p:nvPr/>
          </p:nvSpPr>
          <p:spPr>
            <a:xfrm>
              <a:off x="8074327" y="5371465"/>
              <a:ext cx="84363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闸门启闭机</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35" name="图片 34"/>
            <p:cNvPicPr>
              <a:picLocks noChangeAspect="1"/>
            </p:cNvPicPr>
            <p:nvPr/>
          </p:nvPicPr>
          <p:blipFill>
            <a:blip r:embed="rId12"/>
            <a:stretch>
              <a:fillRect/>
            </a:stretch>
          </p:blipFill>
          <p:spPr>
            <a:xfrm>
              <a:off x="7462844" y="5541115"/>
              <a:ext cx="477776" cy="390262"/>
            </a:xfrm>
            <a:prstGeom prst="rect">
              <a:avLst/>
            </a:prstGeom>
          </p:spPr>
        </p:pic>
        <p:pic>
          <p:nvPicPr>
            <p:cNvPr id="36" name="图片 35"/>
            <p:cNvPicPr>
              <a:picLocks noChangeAspect="1"/>
            </p:cNvPicPr>
            <p:nvPr/>
          </p:nvPicPr>
          <p:blipFill rotWithShape="1">
            <a:blip r:embed="rId13"/>
            <a:srcRect b="5418"/>
            <a:stretch>
              <a:fillRect/>
            </a:stretch>
          </p:blipFill>
          <p:spPr>
            <a:xfrm>
              <a:off x="7606163" y="4974309"/>
              <a:ext cx="169513" cy="390804"/>
            </a:xfrm>
            <a:prstGeom prst="rect">
              <a:avLst/>
            </a:prstGeom>
          </p:spPr>
        </p:pic>
        <p:sp>
          <p:nvSpPr>
            <p:cNvPr id="37" name="文本框 36"/>
            <p:cNvSpPr txBox="1"/>
            <p:nvPr/>
          </p:nvSpPr>
          <p:spPr>
            <a:xfrm>
              <a:off x="7488739" y="5346035"/>
              <a:ext cx="507523"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闸门</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38" name="文本框 37"/>
            <p:cNvSpPr txBox="1"/>
            <p:nvPr/>
          </p:nvSpPr>
          <p:spPr>
            <a:xfrm>
              <a:off x="7416607" y="5922304"/>
              <a:ext cx="58558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闸位计</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39" name="图片 38" descr="图片包含 图形用户界面&#10;&#10;描述已自动生成"/>
            <p:cNvPicPr>
              <a:picLocks noChangeAspect="1"/>
            </p:cNvPicPr>
            <p:nvPr/>
          </p:nvPicPr>
          <p:blipFill>
            <a:blip r:embed="rId14"/>
            <a:stretch>
              <a:fillRect/>
            </a:stretch>
          </p:blipFill>
          <p:spPr>
            <a:xfrm>
              <a:off x="9126330" y="5561839"/>
              <a:ext cx="314248" cy="466059"/>
            </a:xfrm>
            <a:prstGeom prst="rect">
              <a:avLst/>
            </a:prstGeom>
          </p:spPr>
        </p:pic>
        <p:sp>
          <p:nvSpPr>
            <p:cNvPr id="40" name="文本框 39"/>
            <p:cNvSpPr txBox="1"/>
            <p:nvPr/>
          </p:nvSpPr>
          <p:spPr>
            <a:xfrm>
              <a:off x="8899074" y="5938510"/>
              <a:ext cx="76875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墒情传感器</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41" name="图片 40" descr="桌子上的雕塑&#10;&#10;低可信度描述已自动生成"/>
            <p:cNvPicPr>
              <a:picLocks noChangeAspect="1"/>
            </p:cNvPicPr>
            <p:nvPr/>
          </p:nvPicPr>
          <p:blipFill>
            <a:blip r:embed="rId15"/>
            <a:stretch>
              <a:fillRect/>
            </a:stretch>
          </p:blipFill>
          <p:spPr>
            <a:xfrm>
              <a:off x="9073827" y="5007761"/>
              <a:ext cx="333990" cy="333991"/>
            </a:xfrm>
            <a:prstGeom prst="rect">
              <a:avLst/>
            </a:prstGeom>
          </p:spPr>
        </p:pic>
        <p:sp>
          <p:nvSpPr>
            <p:cNvPr id="42" name="文本框 41"/>
            <p:cNvSpPr txBox="1"/>
            <p:nvPr/>
          </p:nvSpPr>
          <p:spPr>
            <a:xfrm>
              <a:off x="8818119" y="5371465"/>
              <a:ext cx="948731" cy="2308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温湿度传感器</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43" name="图片 42"/>
            <p:cNvPicPr>
              <a:picLocks noChangeAspect="1"/>
            </p:cNvPicPr>
            <p:nvPr/>
          </p:nvPicPr>
          <p:blipFill>
            <a:blip r:embed="rId16"/>
            <a:srcRect/>
            <a:stretch>
              <a:fillRect/>
            </a:stretch>
          </p:blipFill>
          <p:spPr>
            <a:xfrm>
              <a:off x="9793765" y="5033161"/>
              <a:ext cx="165199" cy="282577"/>
            </a:xfrm>
            <a:prstGeom prst="rect">
              <a:avLst/>
            </a:prstGeom>
          </p:spPr>
        </p:pic>
        <p:sp>
          <p:nvSpPr>
            <p:cNvPr id="44" name="文本框 43"/>
            <p:cNvSpPr txBox="1"/>
            <p:nvPr/>
          </p:nvSpPr>
          <p:spPr>
            <a:xfrm>
              <a:off x="9655249" y="5369946"/>
              <a:ext cx="583166" cy="2304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雨量计</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45" name="文本框 44"/>
            <p:cNvSpPr txBox="1"/>
            <p:nvPr/>
          </p:nvSpPr>
          <p:spPr>
            <a:xfrm>
              <a:off x="10878161" y="5402228"/>
              <a:ext cx="583166" cy="23049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摄像头</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46" name="图片 45"/>
            <p:cNvPicPr>
              <a:picLocks noChangeAspect="1"/>
            </p:cNvPicPr>
            <p:nvPr/>
          </p:nvPicPr>
          <p:blipFill>
            <a:blip r:embed="rId17"/>
            <a:srcRect l="44357" t="30848"/>
            <a:stretch>
              <a:fillRect/>
            </a:stretch>
          </p:blipFill>
          <p:spPr>
            <a:xfrm>
              <a:off x="9793765" y="5573847"/>
              <a:ext cx="271104" cy="286412"/>
            </a:xfrm>
            <a:prstGeom prst="rect">
              <a:avLst/>
            </a:prstGeom>
          </p:spPr>
        </p:pic>
        <p:sp>
          <p:nvSpPr>
            <p:cNvPr id="47" name="文本框 46"/>
            <p:cNvSpPr txBox="1"/>
            <p:nvPr/>
          </p:nvSpPr>
          <p:spPr>
            <a:xfrm>
              <a:off x="9593691" y="5868150"/>
              <a:ext cx="644724"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风速风向传感器</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48" name="图片 47"/>
            <p:cNvPicPr>
              <a:picLocks noChangeAspect="1"/>
            </p:cNvPicPr>
            <p:nvPr/>
          </p:nvPicPr>
          <p:blipFill>
            <a:blip r:embed="rId18"/>
            <a:stretch>
              <a:fillRect/>
            </a:stretch>
          </p:blipFill>
          <p:spPr>
            <a:xfrm>
              <a:off x="6244367" y="5574618"/>
              <a:ext cx="197401" cy="368829"/>
            </a:xfrm>
            <a:prstGeom prst="rect">
              <a:avLst/>
            </a:prstGeom>
          </p:spPr>
        </p:pic>
        <p:sp>
          <p:nvSpPr>
            <p:cNvPr id="49" name="文本框 48"/>
            <p:cNvSpPr txBox="1"/>
            <p:nvPr/>
          </p:nvSpPr>
          <p:spPr>
            <a:xfrm>
              <a:off x="6055206" y="5926553"/>
              <a:ext cx="62810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PLC</a:t>
              </a: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柜</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50" name="图片 49"/>
            <p:cNvPicPr>
              <a:picLocks noChangeAspect="1"/>
            </p:cNvPicPr>
            <p:nvPr/>
          </p:nvPicPr>
          <p:blipFill>
            <a:blip r:embed="rId19"/>
            <a:stretch>
              <a:fillRect/>
            </a:stretch>
          </p:blipFill>
          <p:spPr>
            <a:xfrm>
              <a:off x="8382693" y="5610453"/>
              <a:ext cx="187624" cy="350561"/>
            </a:xfrm>
            <a:prstGeom prst="rect">
              <a:avLst/>
            </a:prstGeom>
          </p:spPr>
        </p:pic>
        <p:sp>
          <p:nvSpPr>
            <p:cNvPr id="51" name="文本框 50"/>
            <p:cNvSpPr txBox="1"/>
            <p:nvPr/>
          </p:nvSpPr>
          <p:spPr>
            <a:xfrm>
              <a:off x="8223005" y="5946167"/>
              <a:ext cx="62810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PLC</a:t>
              </a: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柜</a:t>
              </a:r>
              <a:endPar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52" name="图片 51" descr="图片包含 乐高, 游戏机, 玩具, 桌子&#10;&#10;描述已自动生成"/>
            <p:cNvPicPr>
              <a:picLocks noChangeAspect="1"/>
            </p:cNvPicPr>
            <p:nvPr/>
          </p:nvPicPr>
          <p:blipFill rotWithShape="1">
            <a:blip r:embed="rId20"/>
            <a:srcRect t="42791"/>
            <a:stretch>
              <a:fillRect/>
            </a:stretch>
          </p:blipFill>
          <p:spPr>
            <a:xfrm>
              <a:off x="5329208" y="3756054"/>
              <a:ext cx="1344496" cy="576880"/>
            </a:xfrm>
            <a:prstGeom prst="rect">
              <a:avLst/>
            </a:prstGeom>
          </p:spPr>
        </p:pic>
        <p:sp>
          <p:nvSpPr>
            <p:cNvPr id="53" name="文本框 52"/>
            <p:cNvSpPr txBox="1"/>
            <p:nvPr/>
          </p:nvSpPr>
          <p:spPr>
            <a:xfrm>
              <a:off x="3514560" y="4271012"/>
              <a:ext cx="1567198"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水情监测终端</a:t>
              </a:r>
              <a:endPar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54" name="文本框 53"/>
            <p:cNvSpPr txBox="1"/>
            <p:nvPr/>
          </p:nvSpPr>
          <p:spPr>
            <a:xfrm>
              <a:off x="5271607" y="4255875"/>
              <a:ext cx="1567198"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量测水终端</a:t>
              </a:r>
              <a:endPar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55" name="文本框 54"/>
            <p:cNvSpPr txBox="1"/>
            <p:nvPr/>
          </p:nvSpPr>
          <p:spPr>
            <a:xfrm>
              <a:off x="6744007" y="4272386"/>
              <a:ext cx="1567198"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泵站监控终端</a:t>
              </a:r>
              <a:endPar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56" name="文本框 55"/>
            <p:cNvSpPr txBox="1"/>
            <p:nvPr/>
          </p:nvSpPr>
          <p:spPr>
            <a:xfrm>
              <a:off x="8143965" y="4263726"/>
              <a:ext cx="1567198"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智能闸门控制柜</a:t>
              </a:r>
              <a:endPar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57" name="图片 56" descr="C:/Users/Administrator/Desktop/图片3.png图片3"/>
            <p:cNvPicPr>
              <a:picLocks noChangeAspect="1"/>
            </p:cNvPicPr>
            <p:nvPr/>
          </p:nvPicPr>
          <p:blipFill rotWithShape="1">
            <a:blip r:embed="rId21"/>
            <a:srcRect l="14579" r="14181"/>
            <a:stretch>
              <a:fillRect/>
            </a:stretch>
          </p:blipFill>
          <p:spPr>
            <a:xfrm>
              <a:off x="9938962" y="3766839"/>
              <a:ext cx="694806" cy="549962"/>
            </a:xfrm>
            <a:prstGeom prst="rect">
              <a:avLst/>
            </a:prstGeom>
          </p:spPr>
        </p:pic>
        <p:sp>
          <p:nvSpPr>
            <p:cNvPr id="58" name="文本框 57"/>
            <p:cNvSpPr txBox="1"/>
            <p:nvPr/>
          </p:nvSpPr>
          <p:spPr>
            <a:xfrm>
              <a:off x="9522875" y="4255835"/>
              <a:ext cx="1567198"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气象</a:t>
              </a:r>
              <a:r>
                <a:rPr kumimoji="0" lang="en-US" altLang="zh-CN"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墒情监测终端</a:t>
              </a:r>
              <a:endPar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59" name="箭头: 上 58"/>
            <p:cNvSpPr/>
            <p:nvPr/>
          </p:nvSpPr>
          <p:spPr>
            <a:xfrm>
              <a:off x="6969009" y="2988648"/>
              <a:ext cx="1032932" cy="338076"/>
            </a:xfrm>
            <a:prstGeom prst="upArrow">
              <a:avLst/>
            </a:prstGeom>
            <a:gradFill>
              <a:gsLst>
                <a:gs pos="0">
                  <a:srgbClr val="10BDCD">
                    <a:alpha val="0"/>
                  </a:srgbClr>
                </a:gs>
                <a:gs pos="100000">
                  <a:srgbClr val="0C7BDC">
                    <a:alpha val="52000"/>
                  </a:srgbClr>
                </a:gs>
              </a:gsLst>
              <a:lin ang="162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0" name="文本框 59"/>
            <p:cNvSpPr txBox="1"/>
            <p:nvPr/>
          </p:nvSpPr>
          <p:spPr>
            <a:xfrm>
              <a:off x="6185656" y="3239026"/>
              <a:ext cx="2554375"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solidFill>
                    <a:srgbClr val="0C7BDC"/>
                  </a:solidFill>
                  <a:effectLst/>
                  <a:uLnTx/>
                  <a:uFillTx/>
                  <a:latin typeface="Arial" panose="020B0604020202020204"/>
                  <a:ea typeface="微软雅黑" panose="020B0503020204020204" pitchFamily="34" charset="-122"/>
                </a:rPr>
                <a:t>4G/5G/</a:t>
              </a:r>
              <a:r>
                <a:rPr kumimoji="0" lang="zh-CN" altLang="en-US" sz="1200" b="0" i="0" u="none" strike="noStrike" kern="0" cap="none" spc="0" normalizeH="0" baseline="0" noProof="0" dirty="0">
                  <a:ln>
                    <a:noFill/>
                  </a:ln>
                  <a:solidFill>
                    <a:srgbClr val="0C7BDC"/>
                  </a:solidFill>
                  <a:effectLst/>
                  <a:uLnTx/>
                  <a:uFillTx/>
                  <a:latin typeface="Arial" panose="020B0604020202020204"/>
                  <a:ea typeface="微软雅黑" panose="020B0503020204020204" pitchFamily="34" charset="-122"/>
                </a:rPr>
                <a:t>光纤丨标准水资源</a:t>
              </a:r>
              <a:r>
                <a:rPr kumimoji="0" lang="en-US" altLang="zh-CN" sz="1200" b="0" i="0" u="none" strike="noStrike" kern="0" cap="none" spc="0" normalizeH="0" baseline="0" noProof="0" dirty="0">
                  <a:ln>
                    <a:noFill/>
                  </a:ln>
                  <a:solidFill>
                    <a:srgbClr val="0C7BDC"/>
                  </a:solidFill>
                  <a:effectLst/>
                  <a:uLnTx/>
                  <a:uFillTx/>
                  <a:latin typeface="Arial" panose="020B0604020202020204"/>
                  <a:ea typeface="微软雅黑" panose="020B0503020204020204" pitchFamily="34" charset="-122"/>
                </a:rPr>
                <a:t>/</a:t>
              </a:r>
              <a:r>
                <a:rPr kumimoji="0" lang="zh-CN" altLang="en-US" sz="1200" b="0" i="0" u="none" strike="noStrike" kern="0" cap="none" spc="0" normalizeH="0" baseline="0" noProof="0" dirty="0">
                  <a:ln>
                    <a:noFill/>
                  </a:ln>
                  <a:solidFill>
                    <a:srgbClr val="0C7BDC"/>
                  </a:solidFill>
                  <a:effectLst/>
                  <a:uLnTx/>
                  <a:uFillTx/>
                  <a:latin typeface="Arial" panose="020B0604020202020204"/>
                  <a:ea typeface="微软雅黑" panose="020B0503020204020204" pitchFamily="34" charset="-122"/>
                </a:rPr>
                <a:t>水文协议</a:t>
              </a:r>
              <a:endParaRPr kumimoji="0" lang="zh-CN" altLang="en-US" sz="1200" b="0" i="0" u="none" strike="noStrike" kern="0" cap="none" spc="0" normalizeH="0" baseline="0" noProof="0" dirty="0">
                <a:ln>
                  <a:noFill/>
                </a:ln>
                <a:solidFill>
                  <a:srgbClr val="0C7BDC"/>
                </a:solidFill>
                <a:effectLst/>
                <a:uLnTx/>
                <a:uFillTx/>
                <a:latin typeface="Arial" panose="020B0604020202020204"/>
                <a:ea typeface="微软雅黑" panose="020B0503020204020204" pitchFamily="34" charset="-122"/>
              </a:endParaRPr>
            </a:p>
          </p:txBody>
        </p:sp>
        <p:grpSp>
          <p:nvGrpSpPr>
            <p:cNvPr id="61" name="组合 60"/>
            <p:cNvGrpSpPr/>
            <p:nvPr/>
          </p:nvGrpSpPr>
          <p:grpSpPr>
            <a:xfrm>
              <a:off x="7224564" y="1430233"/>
              <a:ext cx="1320307" cy="1320307"/>
              <a:chOff x="4842901" y="1198023"/>
              <a:chExt cx="1320307" cy="1320307"/>
            </a:xfrm>
          </p:grpSpPr>
          <p:pic>
            <p:nvPicPr>
              <p:cNvPr id="69" name="图片 68" descr="电脑显示屏&#10;&#10;中度可信度描述已自动生成"/>
              <p:cNvPicPr>
                <a:picLocks noChangeAspect="1"/>
              </p:cNvPicPr>
              <p:nvPr/>
            </p:nvPicPr>
            <p:blipFill>
              <a:blip r:embed="rId22"/>
              <a:stretch>
                <a:fillRect/>
              </a:stretch>
            </p:blipFill>
            <p:spPr>
              <a:xfrm>
                <a:off x="4842901" y="1198023"/>
                <a:ext cx="1320307" cy="1320307"/>
              </a:xfrm>
              <a:prstGeom prst="rect">
                <a:avLst/>
              </a:prstGeom>
            </p:spPr>
          </p:pic>
          <p:pic>
            <p:nvPicPr>
              <p:cNvPr id="70" name="图片 69" descr="图形用户界面&#10;&#10;描述已自动生成"/>
              <p:cNvPicPr>
                <a:picLocks noChangeAspect="1"/>
              </p:cNvPicPr>
              <p:nvPr/>
            </p:nvPicPr>
            <p:blipFill>
              <a:blip r:embed="rId23"/>
              <a:stretch>
                <a:fillRect/>
              </a:stretch>
            </p:blipFill>
            <p:spPr>
              <a:xfrm>
                <a:off x="4953188" y="1451152"/>
                <a:ext cx="1092473" cy="604398"/>
              </a:xfrm>
              <a:prstGeom prst="rect">
                <a:avLst/>
              </a:prstGeom>
            </p:spPr>
          </p:pic>
        </p:grpSp>
        <p:sp>
          <p:nvSpPr>
            <p:cNvPr id="62" name="文本框 61"/>
            <p:cNvSpPr txBox="1"/>
            <p:nvPr/>
          </p:nvSpPr>
          <p:spPr>
            <a:xfrm>
              <a:off x="6742554" y="2681333"/>
              <a:ext cx="2382455"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50000"/>
                      <a:lumOff val="50000"/>
                    </a:schemeClr>
                  </a:solidFill>
                  <a:effectLst/>
                  <a:uLnTx/>
                  <a:uFillTx/>
                  <a:latin typeface="Arial" panose="020B0604020202020204"/>
                  <a:ea typeface="微软雅黑" panose="020B0503020204020204" pitchFamily="34" charset="-122"/>
                </a:rPr>
                <a:t>灌区管理站</a:t>
              </a:r>
              <a:r>
                <a:rPr kumimoji="0" lang="en-US" altLang="zh-CN" sz="1050" b="0" i="0" u="none" strike="noStrike" kern="0" cap="none" spc="0" normalizeH="0" baseline="0" noProof="0" dirty="0">
                  <a:ln>
                    <a:noFill/>
                  </a:ln>
                  <a:solidFill>
                    <a:schemeClr val="tx1">
                      <a:lumMod val="50000"/>
                      <a:lumOff val="50000"/>
                    </a:schemeClr>
                  </a:solidFill>
                  <a:effectLst/>
                  <a:uLnTx/>
                  <a:uFillTx/>
                  <a:latin typeface="Arial" panose="020B0604020202020204"/>
                  <a:ea typeface="微软雅黑" panose="020B0503020204020204" pitchFamily="34" charset="-122"/>
                </a:rPr>
                <a:t>/</a:t>
              </a:r>
              <a:r>
                <a:rPr kumimoji="0" lang="zh-CN" altLang="en-US" sz="1050" b="0" i="0" u="none" strike="noStrike" kern="0" cap="none" spc="0" normalizeH="0" baseline="0" noProof="0" dirty="0">
                  <a:ln>
                    <a:noFill/>
                  </a:ln>
                  <a:solidFill>
                    <a:schemeClr val="tx1">
                      <a:lumMod val="50000"/>
                      <a:lumOff val="50000"/>
                    </a:schemeClr>
                  </a:solidFill>
                  <a:effectLst/>
                  <a:uLnTx/>
                  <a:uFillTx/>
                  <a:latin typeface="Arial" panose="020B0604020202020204"/>
                  <a:ea typeface="微软雅黑" panose="020B0503020204020204" pitchFamily="34" charset="-122"/>
                </a:rPr>
                <a:t>管理所</a:t>
              </a:r>
              <a:r>
                <a:rPr kumimoji="0" lang="en-US" altLang="zh-CN"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灌区信息化平台</a:t>
              </a:r>
              <a:endPar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63" name="图片 62" descr="E:/ouleok/2025-12/智慧水利ppt软件用图/智慧水利ppt软件用图/智慧水利.png智慧水利"/>
            <p:cNvPicPr>
              <a:picLocks noChangeAspect="1"/>
            </p:cNvPicPr>
            <p:nvPr/>
          </p:nvPicPr>
          <p:blipFill>
            <a:blip r:embed="rId24"/>
            <a:srcRect t="2652" b="2652"/>
            <a:stretch>
              <a:fillRect/>
            </a:stretch>
          </p:blipFill>
          <p:spPr>
            <a:xfrm>
              <a:off x="4796735" y="1722446"/>
              <a:ext cx="1595280" cy="849765"/>
            </a:xfrm>
            <a:prstGeom prst="rect">
              <a:avLst/>
            </a:prstGeom>
            <a:ln w="60325">
              <a:solidFill>
                <a:schemeClr val="bg1">
                  <a:lumMod val="85000"/>
                </a:schemeClr>
              </a:solidFill>
            </a:ln>
          </p:spPr>
        </p:pic>
        <p:pic>
          <p:nvPicPr>
            <p:cNvPr id="64" name="图片 63" descr="屏幕上有个手机&#10;&#10;描述已自动生成"/>
            <p:cNvPicPr>
              <a:picLocks noChangeAspect="1"/>
            </p:cNvPicPr>
            <p:nvPr/>
          </p:nvPicPr>
          <p:blipFill>
            <a:blip r:embed="rId25"/>
            <a:stretch>
              <a:fillRect/>
            </a:stretch>
          </p:blipFill>
          <p:spPr>
            <a:xfrm>
              <a:off x="9023268" y="1849967"/>
              <a:ext cx="966450" cy="714809"/>
            </a:xfrm>
            <a:prstGeom prst="rect">
              <a:avLst/>
            </a:prstGeom>
          </p:spPr>
        </p:pic>
        <p:sp>
          <p:nvSpPr>
            <p:cNvPr id="65" name="文本框 64"/>
            <p:cNvSpPr txBox="1"/>
            <p:nvPr/>
          </p:nvSpPr>
          <p:spPr>
            <a:xfrm>
              <a:off x="4605614" y="2665327"/>
              <a:ext cx="1953629"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chemeClr val="tx1">
                      <a:lumMod val="50000"/>
                      <a:lumOff val="50000"/>
                    </a:schemeClr>
                  </a:solidFill>
                  <a:effectLst/>
                  <a:uLnTx/>
                  <a:uFillTx/>
                  <a:latin typeface="Arial" panose="020B0604020202020204"/>
                  <a:ea typeface="微软雅黑" panose="020B0503020204020204" pitchFamily="34" charset="-122"/>
                </a:rPr>
                <a:t>水利厅</a:t>
              </a:r>
              <a:r>
                <a:rPr kumimoji="0" lang="en-US" altLang="zh-CN" sz="1050" b="0" i="0" u="none" strike="noStrike" kern="0" cap="none" spc="0" normalizeH="0" baseline="0" noProof="0" dirty="0">
                  <a:ln>
                    <a:noFill/>
                  </a:ln>
                  <a:solidFill>
                    <a:schemeClr val="tx1">
                      <a:lumMod val="50000"/>
                      <a:lumOff val="50000"/>
                    </a:schemeClr>
                  </a:solidFill>
                  <a:effectLst/>
                  <a:uLnTx/>
                  <a:uFillTx/>
                  <a:latin typeface="Arial" panose="020B0604020202020204"/>
                  <a:ea typeface="微软雅黑" panose="020B0503020204020204" pitchFamily="34" charset="-122"/>
                </a:rPr>
                <a:t>/</a:t>
              </a:r>
              <a:r>
                <a:rPr kumimoji="0" lang="zh-CN" altLang="en-US" sz="1050" b="0" i="0" u="none" strike="noStrike" kern="0" cap="none" spc="0" normalizeH="0" baseline="0" noProof="0" dirty="0">
                  <a:ln>
                    <a:noFill/>
                  </a:ln>
                  <a:solidFill>
                    <a:schemeClr val="tx1">
                      <a:lumMod val="50000"/>
                      <a:lumOff val="50000"/>
                    </a:schemeClr>
                  </a:solidFill>
                  <a:effectLst/>
                  <a:uLnTx/>
                  <a:uFillTx/>
                  <a:latin typeface="Arial" panose="020B0604020202020204"/>
                  <a:ea typeface="微软雅黑" panose="020B0503020204020204" pitchFamily="34" charset="-122"/>
                </a:rPr>
                <a:t>水利局</a:t>
              </a:r>
              <a:r>
                <a:rPr kumimoji="0" lang="en-US" altLang="zh-CN"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智慧水利平台</a:t>
              </a:r>
              <a:endPar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66" name="文本框 65"/>
            <p:cNvSpPr txBox="1"/>
            <p:nvPr/>
          </p:nvSpPr>
          <p:spPr>
            <a:xfrm>
              <a:off x="9062806" y="2690672"/>
              <a:ext cx="966450"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手机</a:t>
              </a:r>
              <a:r>
                <a:rPr kumimoji="0" lang="en-US" altLang="zh-CN"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APP</a:t>
              </a:r>
              <a:endParaRPr kumimoji="0" lang="zh-CN" altLang="en-US" sz="105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67" name="图片 66"/>
            <p:cNvPicPr>
              <a:picLocks noChangeAspect="1"/>
            </p:cNvPicPr>
            <p:nvPr/>
          </p:nvPicPr>
          <p:blipFill>
            <a:blip r:embed="rId26"/>
            <a:stretch>
              <a:fillRect/>
            </a:stretch>
          </p:blipFill>
          <p:spPr>
            <a:xfrm>
              <a:off x="10870509" y="4869914"/>
              <a:ext cx="481865" cy="573593"/>
            </a:xfrm>
            <a:prstGeom prst="rect">
              <a:avLst/>
            </a:prstGeom>
          </p:spPr>
        </p:pic>
        <p:pic>
          <p:nvPicPr>
            <p:cNvPr id="68" name="图片 67" descr="冰箱的门&#10;&#10;中度可信度描述已自动生成"/>
            <p:cNvPicPr>
              <a:picLocks noChangeAspect="1"/>
            </p:cNvPicPr>
            <p:nvPr/>
          </p:nvPicPr>
          <p:blipFill>
            <a:blip r:embed="rId27"/>
            <a:srcRect l="19470" r="23055"/>
            <a:stretch>
              <a:fillRect/>
            </a:stretch>
          </p:blipFill>
          <p:spPr>
            <a:xfrm>
              <a:off x="7171504" y="3578792"/>
              <a:ext cx="696511" cy="681361"/>
            </a:xfrm>
            <a:prstGeom prst="rect">
              <a:avLst/>
            </a:prstGeom>
          </p:spPr>
        </p:pic>
        <p:grpSp>
          <p:nvGrpSpPr>
            <p:cNvPr id="96" name="组合 95"/>
            <p:cNvGrpSpPr/>
            <p:nvPr/>
          </p:nvGrpSpPr>
          <p:grpSpPr>
            <a:xfrm>
              <a:off x="441774" y="1461873"/>
              <a:ext cx="2306266" cy="4975943"/>
              <a:chOff x="441774" y="1461873"/>
              <a:chExt cx="2306266" cy="4975943"/>
            </a:xfrm>
          </p:grpSpPr>
          <p:sp>
            <p:nvSpPr>
              <p:cNvPr id="88" name="矩形: 圆角 87"/>
              <p:cNvSpPr/>
              <p:nvPr/>
            </p:nvSpPr>
            <p:spPr>
              <a:xfrm>
                <a:off x="441774" y="1591733"/>
                <a:ext cx="2306266" cy="4607405"/>
              </a:xfrm>
              <a:prstGeom prst="roundRect">
                <a:avLst>
                  <a:gd name="adj" fmla="val 2064"/>
                </a:avLst>
              </a:prstGeom>
              <a:solidFill>
                <a:schemeClr val="bg1"/>
              </a:solidFill>
              <a:ln>
                <a:noFill/>
              </a:ln>
              <a:effectLst>
                <a:outerShdw blurRad="139700" dist="38100" dir="5400000" algn="t" rotWithShape="0">
                  <a:srgbClr val="0C7BDC">
                    <a:alpha val="19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5" name="组合 94"/>
              <p:cNvGrpSpPr/>
              <p:nvPr/>
            </p:nvGrpSpPr>
            <p:grpSpPr>
              <a:xfrm>
                <a:off x="441774" y="1461873"/>
                <a:ext cx="2306266" cy="419735"/>
                <a:chOff x="441774" y="1461873"/>
                <a:chExt cx="2306266" cy="419735"/>
              </a:xfrm>
            </p:grpSpPr>
            <p:sp>
              <p:nvSpPr>
                <p:cNvPr id="87" name="矩形: 圆角 86"/>
                <p:cNvSpPr/>
                <p:nvPr/>
              </p:nvSpPr>
              <p:spPr>
                <a:xfrm>
                  <a:off x="441774" y="1461873"/>
                  <a:ext cx="2306266" cy="419735"/>
                </a:xfrm>
                <a:prstGeom prst="roundRect">
                  <a:avLst>
                    <a:gd name="adj" fmla="val 28241"/>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文本框 88"/>
                <p:cNvSpPr txBox="1"/>
                <p:nvPr/>
              </p:nvSpPr>
              <p:spPr>
                <a:xfrm>
                  <a:off x="954957" y="1480844"/>
                  <a:ext cx="1200771" cy="369332"/>
                </a:xfrm>
                <a:prstGeom prst="rect">
                  <a:avLst/>
                </a:prstGeom>
                <a:noFill/>
              </p:spPr>
              <p:txBody>
                <a:bodyPr wrap="square" rtlCol="0">
                  <a:spAutoFit/>
                </a:bodyPr>
                <a:lstStyle/>
                <a:p>
                  <a:pPr algn="dist"/>
                  <a:r>
                    <a:rPr lang="zh-CN" altLang="en-US" b="1" dirty="0">
                      <a:solidFill>
                        <a:schemeClr val="bg1"/>
                      </a:solidFill>
                      <a:latin typeface="微软雅黑" panose="020B0503020204020204" pitchFamily="34" charset="-122"/>
                      <a:ea typeface="微软雅黑" panose="020B0503020204020204" pitchFamily="34" charset="-122"/>
                    </a:rPr>
                    <a:t>系统概述</a:t>
                  </a:r>
                  <a:endParaRPr lang="zh-CN" altLang="en-US" b="1" dirty="0">
                    <a:solidFill>
                      <a:schemeClr val="bg1"/>
                    </a:solidFill>
                    <a:latin typeface="微软雅黑" panose="020B0503020204020204" pitchFamily="34" charset="-122"/>
                    <a:ea typeface="微软雅黑" panose="020B0503020204020204" pitchFamily="34" charset="-122"/>
                  </a:endParaRPr>
                </a:p>
              </p:txBody>
            </p:sp>
          </p:grpSp>
          <p:sp>
            <p:nvSpPr>
              <p:cNvPr id="94" name="文本框 93"/>
              <p:cNvSpPr txBox="1"/>
              <p:nvPr/>
            </p:nvSpPr>
            <p:spPr>
              <a:xfrm>
                <a:off x="602746" y="1992497"/>
                <a:ext cx="2048674" cy="4445319"/>
              </a:xfrm>
              <a:prstGeom prst="rect">
                <a:avLst/>
              </a:prstGeom>
              <a:noFill/>
            </p:spPr>
            <p:txBody>
              <a:bodyPr wrap="square" rtlCol="0">
                <a:spAutoFit/>
              </a:bodyPr>
              <a:lstStyle/>
              <a:p>
                <a:pPr algn="just">
                  <a:lnSpc>
                    <a:spcPct val="200000"/>
                  </a:lnSpc>
                </a:pPr>
                <a:r>
                  <a:rPr lang="zh-CN" altLang="en-US" sz="1200" b="1"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rPr>
                  <a:t>智慧灌区信息化管理系统</a:t>
                </a:r>
                <a:r>
                  <a:rPr lang="zh-CN" altLang="en-US" sz="1200"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rPr>
                  <a:t>主要对对灌区的</a:t>
                </a:r>
                <a:r>
                  <a:rPr lang="zh-CN" altLang="en-US" sz="1200" b="1"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rPr>
                  <a:t>水情、雨情、土壤墒情、气象</a:t>
                </a:r>
                <a:r>
                  <a:rPr lang="zh-CN" altLang="en-US" sz="1200"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rPr>
                  <a:t>等信息进行监测，对重点区域进行</a:t>
                </a:r>
                <a:r>
                  <a:rPr lang="zh-CN" altLang="en-US" sz="1200" b="1"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rPr>
                  <a:t>视频监控</a:t>
                </a:r>
                <a:r>
                  <a:rPr lang="zh-CN" altLang="en-US" sz="1200"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rPr>
                  <a:t>，同时对</a:t>
                </a:r>
                <a:r>
                  <a:rPr lang="zh-CN" altLang="en-US" sz="1200" b="1"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rPr>
                  <a:t>泵站、闸门进行远程控制</a:t>
                </a:r>
                <a:r>
                  <a:rPr lang="zh-CN" altLang="en-US" sz="1200"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rPr>
                  <a:t>，实现了信息的测量、统计、分析、控制、调度等功能。为灌区管理部门科学决策提供了依据，提升灌区的管理效能，实现农业灌区的现代化。</a:t>
                </a:r>
                <a:endParaRPr lang="zh-CN" altLang="en-US" sz="1200" dirty="0">
                  <a:gradFill flip="none" rotWithShape="1">
                    <a:gsLst>
                      <a:gs pos="0">
                        <a:srgbClr val="10BDCD"/>
                      </a:gs>
                      <a:gs pos="100000">
                        <a:srgbClr val="0C7BDC"/>
                      </a:gs>
                    </a:gsLst>
                    <a:lin ang="16200000" scaled="1"/>
                    <a:tileRect/>
                  </a:gradFill>
                  <a:latin typeface="微软雅黑" panose="020B0503020204020204" pitchFamily="34" charset="-122"/>
                  <a:ea typeface="微软雅黑" panose="020B0503020204020204" pitchFamily="34" charset="-122"/>
                </a:endParaRPr>
              </a:p>
              <a:p>
                <a:pPr>
                  <a:lnSpc>
                    <a:spcPct val="150000"/>
                  </a:lnSpc>
                </a:pPr>
                <a:endParaRPr lang="zh-CN" altLang="en-US" sz="1400" dirty="0"/>
              </a:p>
            </p:txBody>
          </p:sp>
        </p:grpSp>
        <p:grpSp>
          <p:nvGrpSpPr>
            <p:cNvPr id="3" name="组合 2"/>
            <p:cNvGrpSpPr/>
            <p:nvPr/>
          </p:nvGrpSpPr>
          <p:grpSpPr>
            <a:xfrm>
              <a:off x="369174" y="327695"/>
              <a:ext cx="3928985" cy="523220"/>
              <a:chOff x="365889" y="365090"/>
              <a:chExt cx="3928985" cy="523220"/>
            </a:xfrm>
          </p:grpSpPr>
          <p:sp>
            <p:nvSpPr>
              <p:cNvPr id="4" name="文本框 3"/>
              <p:cNvSpPr txBox="1"/>
              <p:nvPr/>
            </p:nvSpPr>
            <p:spPr>
              <a:xfrm>
                <a:off x="777310" y="365090"/>
                <a:ext cx="3517564"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灌区信息化系统方案</a:t>
                </a:r>
                <a:endParaRPr lang="zh-CN" altLang="en-US" sz="2800" b="1" dirty="0">
                  <a:latin typeface="微软雅黑" panose="020B0503020204020204" pitchFamily="34" charset="-122"/>
                  <a:ea typeface="微软雅黑" panose="020B0503020204020204" pitchFamily="34" charset="-122"/>
                </a:endParaRPr>
              </a:p>
            </p:txBody>
          </p:sp>
          <p:grpSp>
            <p:nvGrpSpPr>
              <p:cNvPr id="90" name="组合 89"/>
              <p:cNvGrpSpPr/>
              <p:nvPr/>
            </p:nvGrpSpPr>
            <p:grpSpPr>
              <a:xfrm>
                <a:off x="365889" y="413972"/>
                <a:ext cx="448087" cy="411421"/>
                <a:chOff x="1311800" y="841058"/>
                <a:chExt cx="566501" cy="520146"/>
              </a:xfrm>
            </p:grpSpPr>
            <p:sp>
              <p:nvSpPr>
                <p:cNvPr id="91" name="椭圆 90"/>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椭圆 91"/>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98" name="图片 97" descr="12.9 LOGO"/>
          <p:cNvPicPr>
            <a:picLocks noChangeAspect="1"/>
          </p:cNvPicPr>
          <p:nvPr/>
        </p:nvPicPr>
        <p:blipFill>
          <a:blip r:embed="rId28"/>
          <a:stretch>
            <a:fillRect/>
          </a:stretch>
        </p:blipFill>
        <p:spPr>
          <a:xfrm>
            <a:off x="10771505" y="163830"/>
            <a:ext cx="720000" cy="7200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1999" cy="6858001"/>
            <a:chOff x="0" y="-1"/>
            <a:chExt cx="12191999" cy="6858001"/>
          </a:xfrm>
        </p:grpSpPr>
        <p:pic>
          <p:nvPicPr>
            <p:cNvPr id="93" name="图片 92"/>
            <p:cNvPicPr>
              <a:picLocks noChangeAspect="1"/>
            </p:cNvPicPr>
            <p:nvPr/>
          </p:nvPicPr>
          <p:blipFill>
            <a:blip r:embed="rId1"/>
            <a:srcRect b="15730"/>
            <a:stretch>
              <a:fillRect/>
            </a:stretch>
          </p:blipFill>
          <p:spPr>
            <a:xfrm>
              <a:off x="0" y="-1"/>
              <a:ext cx="12191999" cy="6858001"/>
            </a:xfrm>
            <a:prstGeom prst="rect">
              <a:avLst/>
            </a:prstGeom>
            <a:ln>
              <a:noFill/>
            </a:ln>
          </p:spPr>
        </p:pic>
        <p:sp>
          <p:nvSpPr>
            <p:cNvPr id="50" name="矩形: 圆角 49"/>
            <p:cNvSpPr/>
            <p:nvPr/>
          </p:nvSpPr>
          <p:spPr>
            <a:xfrm>
              <a:off x="404694" y="1015643"/>
              <a:ext cx="1217850" cy="5553587"/>
            </a:xfrm>
            <a:prstGeom prst="roundRect">
              <a:avLst>
                <a:gd name="adj" fmla="val 7521"/>
              </a:avLst>
            </a:prstGeom>
            <a:solidFill>
              <a:srgbClr val="D0E7F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6" name="组合 75"/>
            <p:cNvGrpSpPr/>
            <p:nvPr/>
          </p:nvGrpSpPr>
          <p:grpSpPr>
            <a:xfrm>
              <a:off x="235013" y="1315131"/>
              <a:ext cx="1483671" cy="508333"/>
              <a:chOff x="238303" y="1558171"/>
              <a:chExt cx="1483671" cy="508333"/>
            </a:xfrm>
          </p:grpSpPr>
          <p:sp>
            <p:nvSpPr>
              <p:cNvPr id="29" name="矩形: 圆角 28"/>
              <p:cNvSpPr/>
              <p:nvPr/>
            </p:nvSpPr>
            <p:spPr>
              <a:xfrm>
                <a:off x="404654" y="1558171"/>
                <a:ext cx="1253359" cy="405935"/>
              </a:xfrm>
              <a:prstGeom prst="roundRect">
                <a:avLst>
                  <a:gd name="adj" fmla="val 0"/>
                </a:avLst>
              </a:prstGeom>
              <a:solidFill>
                <a:srgbClr val="EBF5FE"/>
              </a:solidFill>
              <a:ln w="9525">
                <a:noFill/>
              </a:ln>
              <a:effectLst>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文本框 31"/>
              <p:cNvSpPr txBox="1"/>
              <p:nvPr/>
            </p:nvSpPr>
            <p:spPr>
              <a:xfrm>
                <a:off x="663687" y="1584240"/>
                <a:ext cx="1058287" cy="338554"/>
              </a:xfrm>
              <a:prstGeom prst="rect">
                <a:avLst/>
              </a:prstGeom>
              <a:noFill/>
            </p:spPr>
            <p:txBody>
              <a:bodyPr wrap="square" rtlCol="0">
                <a:spAutoFit/>
              </a:bodyPr>
              <a:lstStyle/>
              <a:p>
                <a:r>
                  <a:rPr lang="zh-CN" altLang="en-US" sz="1600" b="1" dirty="0">
                    <a:gradFill>
                      <a:gsLst>
                        <a:gs pos="0">
                          <a:srgbClr val="10BDCD"/>
                        </a:gs>
                        <a:gs pos="100000">
                          <a:srgbClr val="0C7BDC"/>
                        </a:gs>
                      </a:gsLst>
                      <a:lin ang="5400000" scaled="1"/>
                    </a:gradFill>
                    <a:latin typeface="微软雅黑" panose="020B0503020204020204" pitchFamily="34" charset="-122"/>
                    <a:ea typeface="微软雅黑" panose="020B0503020204020204" pitchFamily="34" charset="-122"/>
                  </a:rPr>
                  <a:t>核心功能</a:t>
                </a:r>
                <a:endParaRPr lang="zh-CN" altLang="en-US" sz="1600" b="1" dirty="0">
                  <a:gradFill>
                    <a:gsLst>
                      <a:gs pos="0">
                        <a:srgbClr val="10BDCD"/>
                      </a:gs>
                      <a:gs pos="100000">
                        <a:srgbClr val="0C7BDC"/>
                      </a:gs>
                    </a:gsLst>
                    <a:lin ang="5400000" scaled="1"/>
                  </a:gradFill>
                  <a:latin typeface="微软雅黑" panose="020B0503020204020204" pitchFamily="34" charset="-122"/>
                  <a:ea typeface="微软雅黑" panose="020B0503020204020204" pitchFamily="34" charset="-122"/>
                </a:endParaRPr>
              </a:p>
            </p:txBody>
          </p:sp>
          <p:sp>
            <p:nvSpPr>
              <p:cNvPr id="69" name="流程图: 延期 68"/>
              <p:cNvSpPr/>
              <p:nvPr/>
            </p:nvSpPr>
            <p:spPr>
              <a:xfrm>
                <a:off x="238303" y="1566691"/>
                <a:ext cx="464430" cy="405936"/>
              </a:xfrm>
              <a:prstGeom prst="flowChartDelay">
                <a:avLst/>
              </a:prstGeom>
              <a:gradFill flip="none" rotWithShape="1">
                <a:gsLst>
                  <a:gs pos="0">
                    <a:srgbClr val="10BDCD"/>
                  </a:gs>
                  <a:gs pos="91000">
                    <a:srgbClr val="0C7BDC"/>
                  </a:gs>
                </a:gsLst>
                <a:lin ang="10800000" scaled="1"/>
                <a:tileRect/>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直角三角形 70"/>
              <p:cNvSpPr/>
              <p:nvPr/>
            </p:nvSpPr>
            <p:spPr>
              <a:xfrm rot="10800000">
                <a:off x="238303" y="1972627"/>
                <a:ext cx="169228" cy="93877"/>
              </a:xfrm>
              <a:prstGeom prst="rtTriangle">
                <a:avLst/>
              </a:prstGeom>
              <a:solidFill>
                <a:srgbClr val="0A64B6"/>
              </a:soli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75" name="图片 74" descr="图标&#10;&#10;AI 生成的内容可能不正确。"/>
              <p:cNvPicPr>
                <a:picLocks noChangeAspect="1"/>
              </p:cNvPicPr>
              <p:nvPr/>
            </p:nvPicPr>
            <p:blipFill>
              <a:blip r:embed="rId2"/>
              <a:stretch>
                <a:fillRect/>
              </a:stretch>
            </p:blipFill>
            <p:spPr>
              <a:xfrm>
                <a:off x="318197" y="1652950"/>
                <a:ext cx="252476" cy="243938"/>
              </a:xfrm>
              <a:prstGeom prst="rect">
                <a:avLst/>
              </a:prstGeom>
            </p:spPr>
          </p:pic>
        </p:grpSp>
        <p:grpSp>
          <p:nvGrpSpPr>
            <p:cNvPr id="77" name="组合 76"/>
            <p:cNvGrpSpPr/>
            <p:nvPr/>
          </p:nvGrpSpPr>
          <p:grpSpPr>
            <a:xfrm>
              <a:off x="236540" y="3442028"/>
              <a:ext cx="1483671" cy="508333"/>
              <a:chOff x="238303" y="1558171"/>
              <a:chExt cx="1483671" cy="508333"/>
            </a:xfrm>
          </p:grpSpPr>
          <p:sp>
            <p:nvSpPr>
              <p:cNvPr id="78" name="矩形: 圆角 77"/>
              <p:cNvSpPr/>
              <p:nvPr/>
            </p:nvSpPr>
            <p:spPr>
              <a:xfrm>
                <a:off x="404654" y="1558171"/>
                <a:ext cx="1253359" cy="405935"/>
              </a:xfrm>
              <a:prstGeom prst="roundRect">
                <a:avLst>
                  <a:gd name="adj" fmla="val 0"/>
                </a:avLst>
              </a:prstGeom>
              <a:solidFill>
                <a:srgbClr val="EBF5FE"/>
              </a:solidFill>
              <a:ln w="9525">
                <a:noFill/>
              </a:ln>
              <a:effectLst>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663687" y="1584240"/>
                <a:ext cx="1058287" cy="338554"/>
              </a:xfrm>
              <a:prstGeom prst="rect">
                <a:avLst/>
              </a:prstGeom>
              <a:noFill/>
            </p:spPr>
            <p:txBody>
              <a:bodyPr wrap="square" rtlCol="0">
                <a:spAutoFit/>
              </a:bodyPr>
              <a:lstStyle/>
              <a:p>
                <a:r>
                  <a:rPr lang="zh-CN" altLang="en-US" sz="1600" b="1" dirty="0">
                    <a:gradFill>
                      <a:gsLst>
                        <a:gs pos="0">
                          <a:srgbClr val="10BDCD"/>
                        </a:gs>
                        <a:gs pos="100000">
                          <a:srgbClr val="0C7BDC"/>
                        </a:gs>
                      </a:gsLst>
                      <a:lin ang="5400000" scaled="1"/>
                    </a:gradFill>
                    <a:latin typeface="微软雅黑" panose="020B0503020204020204" pitchFamily="34" charset="-122"/>
                    <a:ea typeface="微软雅黑" panose="020B0503020204020204" pitchFamily="34" charset="-122"/>
                  </a:rPr>
                  <a:t>软件产品</a:t>
                </a:r>
                <a:endParaRPr lang="zh-CN" altLang="en-US" sz="1600" b="1" dirty="0">
                  <a:gradFill>
                    <a:gsLst>
                      <a:gs pos="0">
                        <a:srgbClr val="10BDCD"/>
                      </a:gs>
                      <a:gs pos="100000">
                        <a:srgbClr val="0C7BDC"/>
                      </a:gs>
                    </a:gsLst>
                    <a:lin ang="5400000" scaled="1"/>
                  </a:gradFill>
                  <a:latin typeface="微软雅黑" panose="020B0503020204020204" pitchFamily="34" charset="-122"/>
                  <a:ea typeface="微软雅黑" panose="020B0503020204020204" pitchFamily="34" charset="-122"/>
                </a:endParaRPr>
              </a:p>
            </p:txBody>
          </p:sp>
          <p:sp>
            <p:nvSpPr>
              <p:cNvPr id="80" name="流程图: 延期 79"/>
              <p:cNvSpPr/>
              <p:nvPr/>
            </p:nvSpPr>
            <p:spPr>
              <a:xfrm>
                <a:off x="238303" y="1566691"/>
                <a:ext cx="464430" cy="405936"/>
              </a:xfrm>
              <a:prstGeom prst="flowChartDelay">
                <a:avLst/>
              </a:prstGeom>
              <a:gradFill flip="none" rotWithShape="1">
                <a:gsLst>
                  <a:gs pos="0">
                    <a:srgbClr val="10BDCD"/>
                  </a:gs>
                  <a:gs pos="91000">
                    <a:srgbClr val="0C7BDC"/>
                  </a:gs>
                </a:gsLst>
                <a:lin ang="10800000" scaled="1"/>
                <a:tileRect/>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1" name="直角三角形 80"/>
              <p:cNvSpPr/>
              <p:nvPr/>
            </p:nvSpPr>
            <p:spPr>
              <a:xfrm rot="10800000">
                <a:off x="238303" y="1972627"/>
                <a:ext cx="169228" cy="93877"/>
              </a:xfrm>
              <a:prstGeom prst="rtTriangle">
                <a:avLst/>
              </a:prstGeom>
              <a:solidFill>
                <a:srgbClr val="0A64B6"/>
              </a:soli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2" name="图片 81"/>
              <p:cNvPicPr>
                <a:picLocks noChangeAspect="1"/>
              </p:cNvPicPr>
              <p:nvPr/>
            </p:nvPicPr>
            <p:blipFill>
              <a:blip r:embed="rId3"/>
              <a:srcRect/>
              <a:stretch>
                <a:fillRect/>
              </a:stretch>
            </p:blipFill>
            <p:spPr>
              <a:xfrm>
                <a:off x="318197" y="1671483"/>
                <a:ext cx="252476" cy="206871"/>
              </a:xfrm>
              <a:prstGeom prst="rect">
                <a:avLst/>
              </a:prstGeom>
            </p:spPr>
          </p:pic>
        </p:grpSp>
        <p:grpSp>
          <p:nvGrpSpPr>
            <p:cNvPr id="83" name="组合 82"/>
            <p:cNvGrpSpPr/>
            <p:nvPr/>
          </p:nvGrpSpPr>
          <p:grpSpPr>
            <a:xfrm>
              <a:off x="249097" y="5377443"/>
              <a:ext cx="1483671" cy="508333"/>
              <a:chOff x="238303" y="1558171"/>
              <a:chExt cx="1483671" cy="508333"/>
            </a:xfrm>
          </p:grpSpPr>
          <p:sp>
            <p:nvSpPr>
              <p:cNvPr id="84" name="矩形: 圆角 83"/>
              <p:cNvSpPr/>
              <p:nvPr/>
            </p:nvSpPr>
            <p:spPr>
              <a:xfrm>
                <a:off x="404654" y="1558171"/>
                <a:ext cx="1253359" cy="405935"/>
              </a:xfrm>
              <a:prstGeom prst="roundRect">
                <a:avLst>
                  <a:gd name="adj" fmla="val 0"/>
                </a:avLst>
              </a:prstGeom>
              <a:solidFill>
                <a:srgbClr val="EBF5FE"/>
              </a:solidFill>
              <a:ln w="9525">
                <a:noFill/>
              </a:ln>
              <a:effectLst>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663687" y="1584240"/>
                <a:ext cx="1058287" cy="338554"/>
              </a:xfrm>
              <a:prstGeom prst="rect">
                <a:avLst/>
              </a:prstGeom>
              <a:noFill/>
            </p:spPr>
            <p:txBody>
              <a:bodyPr wrap="square" rtlCol="0">
                <a:spAutoFit/>
              </a:bodyPr>
              <a:lstStyle/>
              <a:p>
                <a:r>
                  <a:rPr lang="zh-CN" altLang="en-US" sz="1600" b="1" dirty="0">
                    <a:gradFill>
                      <a:gsLst>
                        <a:gs pos="0">
                          <a:srgbClr val="10BDCD"/>
                        </a:gs>
                        <a:gs pos="100000">
                          <a:srgbClr val="0C7BDC"/>
                        </a:gs>
                      </a:gsLst>
                      <a:lin ang="5400000" scaled="1"/>
                    </a:gradFill>
                    <a:latin typeface="微软雅黑" panose="020B0503020204020204" pitchFamily="34" charset="-122"/>
                    <a:ea typeface="微软雅黑" panose="020B0503020204020204" pitchFamily="34" charset="-122"/>
                  </a:rPr>
                  <a:t>智能终端</a:t>
                </a:r>
                <a:endParaRPr lang="zh-CN" altLang="en-US" sz="1600" b="1" dirty="0">
                  <a:gradFill>
                    <a:gsLst>
                      <a:gs pos="0">
                        <a:srgbClr val="10BDCD"/>
                      </a:gs>
                      <a:gs pos="100000">
                        <a:srgbClr val="0C7BDC"/>
                      </a:gs>
                    </a:gsLst>
                    <a:lin ang="5400000" scaled="1"/>
                  </a:gradFill>
                  <a:latin typeface="微软雅黑" panose="020B0503020204020204" pitchFamily="34" charset="-122"/>
                  <a:ea typeface="微软雅黑" panose="020B0503020204020204" pitchFamily="34" charset="-122"/>
                </a:endParaRPr>
              </a:p>
            </p:txBody>
          </p:sp>
          <p:sp>
            <p:nvSpPr>
              <p:cNvPr id="86" name="流程图: 延期 85"/>
              <p:cNvSpPr/>
              <p:nvPr/>
            </p:nvSpPr>
            <p:spPr>
              <a:xfrm>
                <a:off x="238303" y="1566691"/>
                <a:ext cx="464430" cy="405936"/>
              </a:xfrm>
              <a:prstGeom prst="flowChartDelay">
                <a:avLst/>
              </a:prstGeom>
              <a:gradFill flip="none" rotWithShape="1">
                <a:gsLst>
                  <a:gs pos="0">
                    <a:srgbClr val="10BDCD"/>
                  </a:gs>
                  <a:gs pos="91000">
                    <a:srgbClr val="0C7BDC"/>
                  </a:gs>
                </a:gsLst>
                <a:lin ang="10800000" scaled="1"/>
                <a:tileRect/>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直角三角形 86"/>
              <p:cNvSpPr/>
              <p:nvPr/>
            </p:nvSpPr>
            <p:spPr>
              <a:xfrm rot="10800000">
                <a:off x="238303" y="1972627"/>
                <a:ext cx="169228" cy="93877"/>
              </a:xfrm>
              <a:prstGeom prst="rtTriangle">
                <a:avLst/>
              </a:prstGeom>
              <a:solidFill>
                <a:srgbClr val="0A64B6"/>
              </a:soli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1985034" y="5355951"/>
              <a:ext cx="9686605" cy="1073006"/>
              <a:chOff x="1989667" y="5456261"/>
              <a:chExt cx="9686605" cy="1073006"/>
            </a:xfrm>
          </p:grpSpPr>
          <p:sp>
            <p:nvSpPr>
              <p:cNvPr id="92" name="矩形: 圆角 91"/>
              <p:cNvSpPr/>
              <p:nvPr/>
            </p:nvSpPr>
            <p:spPr>
              <a:xfrm>
                <a:off x="1989667" y="5456261"/>
                <a:ext cx="9686605" cy="1053341"/>
              </a:xfrm>
              <a:prstGeom prst="roundRect">
                <a:avLst>
                  <a:gd name="adj" fmla="val 8942"/>
                </a:avLst>
              </a:prstGeom>
              <a:noFill/>
              <a:ln w="6350">
                <a:gradFill>
                  <a:gsLst>
                    <a:gs pos="0">
                      <a:srgbClr val="10BDCD"/>
                    </a:gs>
                    <a:gs pos="100000">
                      <a:srgbClr val="0C7BDC"/>
                    </a:gs>
                  </a:gsLst>
                  <a:lin ang="5400000" scaled="1"/>
                </a:gra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0" name="图片 89" descr="C:/Users/Administrator/Desktop/图片2.png图片2"/>
              <p:cNvPicPr>
                <a:picLocks noChangeAspect="1"/>
              </p:cNvPicPr>
              <p:nvPr/>
            </p:nvPicPr>
            <p:blipFill>
              <a:blip r:embed="rId4"/>
              <a:srcRect t="95" b="95"/>
              <a:stretch>
                <a:fillRect/>
              </a:stretch>
            </p:blipFill>
            <p:spPr>
              <a:xfrm>
                <a:off x="2367788" y="5550347"/>
                <a:ext cx="884962" cy="704287"/>
              </a:xfrm>
              <a:prstGeom prst="rect">
                <a:avLst/>
              </a:prstGeom>
            </p:spPr>
          </p:pic>
          <p:pic>
            <p:nvPicPr>
              <p:cNvPr id="91" name="图片 90" descr="图片包含 乐高, 游戏机, 玩具, 桌子&#10;&#10;描述已自动生成"/>
              <p:cNvPicPr>
                <a:picLocks noChangeAspect="1"/>
              </p:cNvPicPr>
              <p:nvPr/>
            </p:nvPicPr>
            <p:blipFill rotWithShape="1">
              <a:blip r:embed="rId5"/>
              <a:srcRect t="42791"/>
              <a:stretch>
                <a:fillRect/>
              </a:stretch>
            </p:blipFill>
            <p:spPr>
              <a:xfrm>
                <a:off x="3952982" y="5659573"/>
                <a:ext cx="1344496" cy="576880"/>
              </a:xfrm>
              <a:prstGeom prst="rect">
                <a:avLst/>
              </a:prstGeom>
            </p:spPr>
          </p:pic>
          <p:pic>
            <p:nvPicPr>
              <p:cNvPr id="94" name="图片 93" descr="冰箱的门&#10;&#10;中度可信度描述已自动生成"/>
              <p:cNvPicPr>
                <a:picLocks noChangeAspect="1"/>
              </p:cNvPicPr>
              <p:nvPr/>
            </p:nvPicPr>
            <p:blipFill>
              <a:blip r:embed="rId6"/>
              <a:srcRect l="19470" r="23055"/>
              <a:stretch>
                <a:fillRect/>
              </a:stretch>
            </p:blipFill>
            <p:spPr>
              <a:xfrm>
                <a:off x="6287132" y="5495147"/>
                <a:ext cx="789687" cy="772510"/>
              </a:xfrm>
              <a:prstGeom prst="rect">
                <a:avLst/>
              </a:prstGeom>
            </p:spPr>
          </p:pic>
          <p:sp>
            <p:nvSpPr>
              <p:cNvPr id="95" name="文本框 94"/>
              <p:cNvSpPr txBox="1"/>
              <p:nvPr/>
            </p:nvSpPr>
            <p:spPr>
              <a:xfrm>
                <a:off x="2239678" y="6221375"/>
                <a:ext cx="1209327"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水情遥测终端机</a:t>
                </a:r>
                <a:endParaRPr lang="zh-CN" altLang="en-US" sz="1100" dirty="0">
                  <a:latin typeface="微软雅黑" panose="020B0503020204020204" pitchFamily="34" charset="-122"/>
                  <a:ea typeface="微软雅黑" panose="020B0503020204020204" pitchFamily="34" charset="-122"/>
                </a:endParaRPr>
              </a:p>
            </p:txBody>
          </p:sp>
          <p:sp>
            <p:nvSpPr>
              <p:cNvPr id="96" name="文本框 95"/>
              <p:cNvSpPr txBox="1"/>
              <p:nvPr/>
            </p:nvSpPr>
            <p:spPr>
              <a:xfrm>
                <a:off x="4258910" y="6267657"/>
                <a:ext cx="1005987"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量测水终端</a:t>
                </a:r>
                <a:endParaRPr lang="zh-CN" altLang="en-US" sz="1100" dirty="0">
                  <a:latin typeface="微软雅黑" panose="020B0503020204020204" pitchFamily="34" charset="-122"/>
                  <a:ea typeface="微软雅黑" panose="020B0503020204020204" pitchFamily="34" charset="-122"/>
                </a:endParaRPr>
              </a:p>
            </p:txBody>
          </p:sp>
          <p:sp>
            <p:nvSpPr>
              <p:cNvPr id="104" name="文本框 103"/>
              <p:cNvSpPr txBox="1"/>
              <p:nvPr/>
            </p:nvSpPr>
            <p:spPr>
              <a:xfrm>
                <a:off x="6147919" y="6247992"/>
                <a:ext cx="1209327"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泵站控制终端</a:t>
                </a:r>
                <a:endParaRPr lang="zh-CN" altLang="en-US" sz="1100" dirty="0">
                  <a:latin typeface="微软雅黑" panose="020B0503020204020204" pitchFamily="34" charset="-122"/>
                  <a:ea typeface="微软雅黑" panose="020B0503020204020204" pitchFamily="34" charset="-122"/>
                </a:endParaRPr>
              </a:p>
            </p:txBody>
          </p:sp>
          <p:cxnSp>
            <p:nvCxnSpPr>
              <p:cNvPr id="106" name="直接连接符 105"/>
              <p:cNvCxnSpPr/>
              <p:nvPr/>
            </p:nvCxnSpPr>
            <p:spPr>
              <a:xfrm>
                <a:off x="3667125" y="5659573"/>
                <a:ext cx="0" cy="676788"/>
              </a:xfrm>
              <a:prstGeom prst="line">
                <a:avLst/>
              </a:prstGeom>
              <a:ln w="635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cxnSp>
            <p:nvCxnSpPr>
              <p:cNvPr id="107" name="直接连接符 106"/>
              <p:cNvCxnSpPr/>
              <p:nvPr/>
            </p:nvCxnSpPr>
            <p:spPr>
              <a:xfrm>
                <a:off x="5592153" y="5635026"/>
                <a:ext cx="0" cy="676788"/>
              </a:xfrm>
              <a:prstGeom prst="line">
                <a:avLst/>
              </a:prstGeom>
              <a:ln w="635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cxnSp>
            <p:nvCxnSpPr>
              <p:cNvPr id="108" name="直接连接符 107"/>
              <p:cNvCxnSpPr/>
              <p:nvPr/>
            </p:nvCxnSpPr>
            <p:spPr>
              <a:xfrm>
                <a:off x="7668603" y="5635026"/>
                <a:ext cx="0" cy="676788"/>
              </a:xfrm>
              <a:prstGeom prst="line">
                <a:avLst/>
              </a:prstGeom>
              <a:ln w="635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sp>
            <p:nvSpPr>
              <p:cNvPr id="110" name="文本框 109"/>
              <p:cNvSpPr txBox="1"/>
              <p:nvPr/>
            </p:nvSpPr>
            <p:spPr>
              <a:xfrm>
                <a:off x="8145875" y="6254634"/>
                <a:ext cx="1209327"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闸门控制终端</a:t>
                </a:r>
                <a:endParaRPr lang="zh-CN" altLang="en-US" sz="1100" dirty="0">
                  <a:latin typeface="微软雅黑" panose="020B0503020204020204" pitchFamily="34" charset="-122"/>
                  <a:ea typeface="微软雅黑" panose="020B0503020204020204" pitchFamily="34" charset="-122"/>
                </a:endParaRPr>
              </a:p>
            </p:txBody>
          </p:sp>
          <p:grpSp>
            <p:nvGrpSpPr>
              <p:cNvPr id="118" name="组合 117"/>
              <p:cNvGrpSpPr/>
              <p:nvPr/>
            </p:nvGrpSpPr>
            <p:grpSpPr>
              <a:xfrm>
                <a:off x="7825297" y="5550347"/>
                <a:ext cx="1755436" cy="723531"/>
                <a:chOff x="7747957" y="5550347"/>
                <a:chExt cx="1755436" cy="723531"/>
              </a:xfrm>
            </p:grpSpPr>
            <p:pic>
              <p:nvPicPr>
                <p:cNvPr id="109" name="图片 108" descr="图片包含 图形用户界面&#10;&#10;描述已自动生成"/>
                <p:cNvPicPr>
                  <a:picLocks noChangeAspect="1"/>
                </p:cNvPicPr>
                <p:nvPr/>
              </p:nvPicPr>
              <p:blipFill>
                <a:blip r:embed="rId7"/>
                <a:srcRect l="33916" r="38266"/>
                <a:stretch>
                  <a:fillRect/>
                </a:stretch>
              </p:blipFill>
              <p:spPr>
                <a:xfrm>
                  <a:off x="8326062" y="5564284"/>
                  <a:ext cx="375543" cy="690350"/>
                </a:xfrm>
                <a:prstGeom prst="rect">
                  <a:avLst/>
                </a:prstGeom>
              </p:spPr>
            </p:pic>
            <p:pic>
              <p:nvPicPr>
                <p:cNvPr id="112" name="图片 111" descr="电脑主机&#10;&#10;AI 生成的内容可能不正确。"/>
                <p:cNvPicPr>
                  <a:picLocks noChangeAspect="1"/>
                </p:cNvPicPr>
                <p:nvPr/>
              </p:nvPicPr>
              <p:blipFill>
                <a:blip r:embed="rId8"/>
                <a:srcRect t="14109"/>
                <a:stretch>
                  <a:fillRect/>
                </a:stretch>
              </p:blipFill>
              <p:spPr>
                <a:xfrm>
                  <a:off x="7747957" y="5778397"/>
                  <a:ext cx="650124" cy="470750"/>
                </a:xfrm>
                <a:prstGeom prst="rect">
                  <a:avLst/>
                </a:prstGeom>
              </p:spPr>
            </p:pic>
            <p:pic>
              <p:nvPicPr>
                <p:cNvPr id="114" name="图片 113" descr="微波炉的门&#10;&#10;AI 生成的内容可能不正确。"/>
                <p:cNvPicPr>
                  <a:picLocks noChangeAspect="1"/>
                </p:cNvPicPr>
                <p:nvPr/>
              </p:nvPicPr>
              <p:blipFill>
                <a:blip r:embed="rId9"/>
                <a:stretch>
                  <a:fillRect/>
                </a:stretch>
              </p:blipFill>
              <p:spPr>
                <a:xfrm>
                  <a:off x="8730246" y="5580290"/>
                  <a:ext cx="419086" cy="693588"/>
                </a:xfrm>
                <a:prstGeom prst="rect">
                  <a:avLst/>
                </a:prstGeom>
              </p:spPr>
            </p:pic>
            <p:pic>
              <p:nvPicPr>
                <p:cNvPr id="116" name="图片 115" descr="银色的微波炉里&#10;&#10;AI 生成的内容可能不正确。"/>
                <p:cNvPicPr>
                  <a:picLocks noChangeAspect="1"/>
                </p:cNvPicPr>
                <p:nvPr/>
              </p:nvPicPr>
              <p:blipFill>
                <a:blip r:embed="rId10"/>
                <a:stretch>
                  <a:fillRect/>
                </a:stretch>
              </p:blipFill>
              <p:spPr>
                <a:xfrm>
                  <a:off x="9157228" y="5550347"/>
                  <a:ext cx="346165" cy="717310"/>
                </a:xfrm>
                <a:prstGeom prst="rect">
                  <a:avLst/>
                </a:prstGeom>
              </p:spPr>
            </p:pic>
          </p:grpSp>
          <p:cxnSp>
            <p:nvCxnSpPr>
              <p:cNvPr id="117" name="直接连接符 116"/>
              <p:cNvCxnSpPr/>
              <p:nvPr/>
            </p:nvCxnSpPr>
            <p:spPr>
              <a:xfrm>
                <a:off x="9830778" y="5635026"/>
                <a:ext cx="0" cy="676788"/>
              </a:xfrm>
              <a:prstGeom prst="line">
                <a:avLst/>
              </a:prstGeom>
              <a:ln w="635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pic>
            <p:nvPicPr>
              <p:cNvPr id="122" name="图片 121" descr="C:/Users/Administrator/Desktop/图片3.png图片3"/>
              <p:cNvPicPr>
                <a:picLocks noChangeAspect="1"/>
              </p:cNvPicPr>
              <p:nvPr/>
            </p:nvPicPr>
            <p:blipFill>
              <a:blip r:embed="rId11"/>
              <a:srcRect t="410"/>
              <a:stretch>
                <a:fillRect/>
              </a:stretch>
            </p:blipFill>
            <p:spPr>
              <a:xfrm>
                <a:off x="10068889" y="5509303"/>
                <a:ext cx="1392963" cy="783542"/>
              </a:xfrm>
              <a:prstGeom prst="rect">
                <a:avLst/>
              </a:prstGeom>
            </p:spPr>
          </p:pic>
          <p:sp>
            <p:nvSpPr>
              <p:cNvPr id="123" name="文本框 122"/>
              <p:cNvSpPr txBox="1"/>
              <p:nvPr/>
            </p:nvSpPr>
            <p:spPr>
              <a:xfrm>
                <a:off x="10075873" y="6237597"/>
                <a:ext cx="1403619"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气象</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墒情监测终端</a:t>
                </a:r>
                <a:endParaRPr lang="zh-CN" altLang="en-US" sz="1100" dirty="0">
                  <a:latin typeface="微软雅黑" panose="020B0503020204020204" pitchFamily="34" charset="-122"/>
                  <a:ea typeface="微软雅黑" panose="020B0503020204020204" pitchFamily="34" charset="-122"/>
                </a:endParaRPr>
              </a:p>
            </p:txBody>
          </p:sp>
        </p:grpSp>
        <p:sp>
          <p:nvSpPr>
            <p:cNvPr id="130" name="矩形: 圆角 129"/>
            <p:cNvSpPr/>
            <p:nvPr/>
          </p:nvSpPr>
          <p:spPr>
            <a:xfrm>
              <a:off x="2036438" y="1832810"/>
              <a:ext cx="9686605" cy="3494194"/>
            </a:xfrm>
            <a:prstGeom prst="roundRect">
              <a:avLst>
                <a:gd name="adj" fmla="val 4499"/>
              </a:avLst>
            </a:prstGeom>
            <a:gradFill flip="none" rotWithShape="1">
              <a:gsLst>
                <a:gs pos="0">
                  <a:srgbClr val="8CC5F8">
                    <a:alpha val="0"/>
                  </a:srgbClr>
                </a:gs>
                <a:gs pos="100000">
                  <a:srgbClr val="4DA5F5">
                    <a:alpha val="39000"/>
                  </a:srgbClr>
                </a:gs>
              </a:gsLst>
              <a:lin ang="16200000" scaled="1"/>
              <a:tileRect/>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8" name="图片 47" descr="地图, 雷达图&#10;&#10;AI 生成的内容可能不正确。"/>
            <p:cNvPicPr>
              <a:picLocks noChangeAspect="1"/>
            </p:cNvPicPr>
            <p:nvPr/>
          </p:nvPicPr>
          <p:blipFill>
            <a:blip r:embed="rId12"/>
            <a:srcRect r="24799"/>
            <a:stretch>
              <a:fillRect/>
            </a:stretch>
          </p:blipFill>
          <p:spPr>
            <a:xfrm>
              <a:off x="8077880" y="2068401"/>
              <a:ext cx="3152914" cy="1439587"/>
            </a:xfrm>
            <a:prstGeom prst="roundRect">
              <a:avLst>
                <a:gd name="adj" fmla="val 5111"/>
              </a:avLst>
            </a:prstGeom>
            <a:ln w="12700">
              <a:solidFill>
                <a:schemeClr val="bg1"/>
              </a:solidFill>
            </a:ln>
          </p:spPr>
        </p:pic>
        <p:sp>
          <p:nvSpPr>
            <p:cNvPr id="131" name="矩形: 圆角 130"/>
            <p:cNvSpPr/>
            <p:nvPr/>
          </p:nvSpPr>
          <p:spPr>
            <a:xfrm>
              <a:off x="2080257" y="1933648"/>
              <a:ext cx="9476493" cy="3525095"/>
            </a:xfrm>
            <a:prstGeom prst="roundRect">
              <a:avLst>
                <a:gd name="adj" fmla="val 4499"/>
              </a:avLst>
            </a:prstGeom>
            <a:noFill/>
            <a:ln w="6350">
              <a:gradFill flip="none" rotWithShape="1">
                <a:gsLst>
                  <a:gs pos="0">
                    <a:schemeClr val="accent1">
                      <a:lumMod val="5000"/>
                      <a:lumOff val="95000"/>
                      <a:alpha val="0"/>
                    </a:schemeClr>
                  </a:gs>
                  <a:gs pos="100000">
                    <a:schemeClr val="bg1"/>
                  </a:gs>
                </a:gsLst>
                <a:lin ang="16200000" scaled="1"/>
                <a:tileRect/>
              </a:gra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0" name="图片 39" descr="图形用户界面, 应用程序, 网站, PowerPoint&#10;&#10;AI 生成的内容可能不正确。"/>
            <p:cNvPicPr>
              <a:picLocks noChangeAspect="1"/>
            </p:cNvPicPr>
            <p:nvPr/>
          </p:nvPicPr>
          <p:blipFill>
            <a:blip r:embed="rId13"/>
            <a:srcRect l="4726" b="4390"/>
            <a:stretch>
              <a:fillRect/>
            </a:stretch>
          </p:blipFill>
          <p:spPr>
            <a:xfrm>
              <a:off x="8399779" y="3666322"/>
              <a:ext cx="2861604" cy="1308866"/>
            </a:xfrm>
            <a:prstGeom prst="roundRect">
              <a:avLst>
                <a:gd name="adj" fmla="val 5111"/>
              </a:avLst>
            </a:prstGeom>
            <a:ln w="12700">
              <a:solidFill>
                <a:schemeClr val="bg1"/>
              </a:solidFill>
            </a:ln>
          </p:spPr>
        </p:pic>
        <p:pic>
          <p:nvPicPr>
            <p:cNvPr id="42" name="图片 41" descr="图形用户界面, 文本, 应用程序, 电子邮件&#10;&#10;AI 生成的内容可能不正确。"/>
            <p:cNvPicPr>
              <a:picLocks noChangeAspect="1"/>
            </p:cNvPicPr>
            <p:nvPr/>
          </p:nvPicPr>
          <p:blipFill>
            <a:blip r:embed="rId14"/>
            <a:stretch>
              <a:fillRect/>
            </a:stretch>
          </p:blipFill>
          <p:spPr>
            <a:xfrm>
              <a:off x="5496658" y="3707773"/>
              <a:ext cx="2620706" cy="1312788"/>
            </a:xfrm>
            <a:prstGeom prst="roundRect">
              <a:avLst>
                <a:gd name="adj" fmla="val 5111"/>
              </a:avLst>
            </a:prstGeom>
            <a:ln w="12700">
              <a:solidFill>
                <a:schemeClr val="bg1"/>
              </a:solidFill>
            </a:ln>
          </p:spPr>
        </p:pic>
        <p:pic>
          <p:nvPicPr>
            <p:cNvPr id="125" name="图片 124" descr="图形用户界面, 应用程序, 表格, Excel&#10;&#10;AI 生成的内容可能不正确。"/>
            <p:cNvPicPr>
              <a:picLocks noChangeAspect="1"/>
            </p:cNvPicPr>
            <p:nvPr/>
          </p:nvPicPr>
          <p:blipFill>
            <a:blip r:embed="rId15"/>
            <a:srcRect t="2096" r="-293" b="6281"/>
            <a:stretch>
              <a:fillRect/>
            </a:stretch>
          </p:blipFill>
          <p:spPr>
            <a:xfrm>
              <a:off x="2365319" y="3765041"/>
              <a:ext cx="2943824" cy="1239611"/>
            </a:xfrm>
            <a:prstGeom prst="roundRect">
              <a:avLst>
                <a:gd name="adj" fmla="val 5111"/>
              </a:avLst>
            </a:prstGeom>
            <a:ln w="12700">
              <a:solidFill>
                <a:schemeClr val="bg1"/>
              </a:solidFill>
            </a:ln>
          </p:spPr>
        </p:pic>
        <p:pic>
          <p:nvPicPr>
            <p:cNvPr id="137" name="图片 136" descr="图标&#10;&#10;AI 生成的内容可能不正确。"/>
            <p:cNvPicPr>
              <a:picLocks noChangeAspect="1"/>
            </p:cNvPicPr>
            <p:nvPr/>
          </p:nvPicPr>
          <p:blipFill>
            <a:blip r:embed="rId16"/>
            <a:stretch>
              <a:fillRect/>
            </a:stretch>
          </p:blipFill>
          <p:spPr>
            <a:xfrm>
              <a:off x="302900" y="5429243"/>
              <a:ext cx="302333" cy="302333"/>
            </a:xfrm>
            <a:prstGeom prst="rect">
              <a:avLst/>
            </a:prstGeom>
          </p:spPr>
        </p:pic>
        <p:sp>
          <p:nvSpPr>
            <p:cNvPr id="37" name="矩形: 圆角 36"/>
            <p:cNvSpPr/>
            <p:nvPr/>
          </p:nvSpPr>
          <p:spPr>
            <a:xfrm>
              <a:off x="1997575" y="1030942"/>
              <a:ext cx="9674064" cy="609804"/>
            </a:xfrm>
            <a:prstGeom prst="roundRect">
              <a:avLst>
                <a:gd name="adj" fmla="val 22152"/>
              </a:avLst>
            </a:prstGeom>
            <a:gradFill flip="none" rotWithShape="1">
              <a:gsLst>
                <a:gs pos="0">
                  <a:srgbClr val="E2F1FE"/>
                </a:gs>
                <a:gs pos="100000">
                  <a:srgbClr val="E2F1FE"/>
                </a:gs>
              </a:gsLst>
              <a:lin ang="0" scaled="1"/>
              <a:tileRect/>
            </a:gradFill>
            <a:ln>
              <a:noFill/>
            </a:ln>
            <a:effectLst>
              <a:outerShdw blurRad="50800" dist="38100" dir="5400000" algn="t" rotWithShape="0">
                <a:srgbClr val="0C7BDC">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2019330" y="1010831"/>
              <a:ext cx="9652309" cy="46738"/>
            </a:xfrm>
            <a:prstGeom prst="rect">
              <a:avLst/>
            </a:prstGeom>
            <a:solidFill>
              <a:srgbClr val="3D9DF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8" name="组合 37"/>
            <p:cNvGrpSpPr/>
            <p:nvPr/>
          </p:nvGrpSpPr>
          <p:grpSpPr>
            <a:xfrm>
              <a:off x="2243017" y="1142002"/>
              <a:ext cx="9195719" cy="460589"/>
              <a:chOff x="2185115" y="1100533"/>
              <a:chExt cx="9195719" cy="460589"/>
            </a:xfrm>
          </p:grpSpPr>
          <p:sp>
            <p:nvSpPr>
              <p:cNvPr id="97" name="文本框 96"/>
              <p:cNvSpPr txBox="1"/>
              <p:nvPr/>
            </p:nvSpPr>
            <p:spPr>
              <a:xfrm>
                <a:off x="2185115" y="1160551"/>
                <a:ext cx="1016333" cy="338554"/>
              </a:xfrm>
              <a:prstGeom prst="rect">
                <a:avLst/>
              </a:prstGeom>
              <a:noFill/>
            </p:spPr>
            <p:txBody>
              <a:bodyPr wrap="square" rtlCol="0">
                <a:spAutoFit/>
              </a:bodyPr>
              <a:lstStyle/>
              <a:p>
                <a:pPr algn="dist"/>
                <a:r>
                  <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rPr>
                  <a:t>水情监测</a:t>
                </a:r>
                <a:endPar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endParaRPr>
              </a:p>
            </p:txBody>
          </p:sp>
          <p:sp>
            <p:nvSpPr>
              <p:cNvPr id="11" name="文本框 10"/>
              <p:cNvSpPr txBox="1"/>
              <p:nvPr/>
            </p:nvSpPr>
            <p:spPr>
              <a:xfrm>
                <a:off x="3394184" y="1160551"/>
                <a:ext cx="1043654" cy="338554"/>
              </a:xfrm>
              <a:prstGeom prst="rect">
                <a:avLst/>
              </a:prstGeom>
              <a:noFill/>
            </p:spPr>
            <p:txBody>
              <a:bodyPr wrap="square" rtlCol="0">
                <a:spAutoFit/>
              </a:bodyPr>
              <a:lstStyle/>
              <a:p>
                <a:pPr algn="dist"/>
                <a:r>
                  <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rPr>
                  <a:t>数字孪生</a:t>
                </a:r>
                <a:endPar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endParaRPr>
              </a:p>
            </p:txBody>
          </p:sp>
          <p:sp>
            <p:nvSpPr>
              <p:cNvPr id="14" name="文本框 13"/>
              <p:cNvSpPr txBox="1"/>
              <p:nvPr/>
            </p:nvSpPr>
            <p:spPr>
              <a:xfrm>
                <a:off x="4630574" y="1160551"/>
                <a:ext cx="812248" cy="338554"/>
              </a:xfrm>
              <a:prstGeom prst="rect">
                <a:avLst/>
              </a:prstGeom>
              <a:noFill/>
            </p:spPr>
            <p:txBody>
              <a:bodyPr wrap="square" rtlCol="0">
                <a:spAutoFit/>
              </a:bodyPr>
              <a:lstStyle/>
              <a:p>
                <a:pPr algn="dist"/>
                <a:r>
                  <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rPr>
                  <a:t>量测水</a:t>
                </a:r>
                <a:endPar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endParaRPr>
              </a:p>
            </p:txBody>
          </p:sp>
          <p:sp>
            <p:nvSpPr>
              <p:cNvPr id="17" name="文本框 16"/>
              <p:cNvSpPr txBox="1"/>
              <p:nvPr/>
            </p:nvSpPr>
            <p:spPr>
              <a:xfrm>
                <a:off x="5632044" y="1160551"/>
                <a:ext cx="1016334" cy="338554"/>
              </a:xfrm>
              <a:prstGeom prst="rect">
                <a:avLst/>
              </a:prstGeom>
              <a:noFill/>
            </p:spPr>
            <p:txBody>
              <a:bodyPr wrap="square" rtlCol="0">
                <a:spAutoFit/>
              </a:bodyPr>
              <a:lstStyle/>
              <a:p>
                <a:pPr algn="dist"/>
                <a:r>
                  <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rPr>
                  <a:t>闸门控制</a:t>
                </a:r>
                <a:endPar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endParaRPr>
              </a:p>
            </p:txBody>
          </p:sp>
          <p:sp>
            <p:nvSpPr>
              <p:cNvPr id="20" name="文本框 19"/>
              <p:cNvSpPr txBox="1"/>
              <p:nvPr/>
            </p:nvSpPr>
            <p:spPr>
              <a:xfrm>
                <a:off x="6839007" y="1160551"/>
                <a:ext cx="1064996" cy="338554"/>
              </a:xfrm>
              <a:prstGeom prst="rect">
                <a:avLst/>
              </a:prstGeom>
              <a:noFill/>
            </p:spPr>
            <p:txBody>
              <a:bodyPr wrap="square" rtlCol="0">
                <a:spAutoFit/>
              </a:bodyPr>
              <a:lstStyle/>
              <a:p>
                <a:pPr algn="dist"/>
                <a:r>
                  <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rPr>
                  <a:t>泵闸监控</a:t>
                </a:r>
                <a:endPar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endParaRPr>
              </a:p>
            </p:txBody>
          </p:sp>
          <p:sp>
            <p:nvSpPr>
              <p:cNvPr id="24" name="文本框 23"/>
              <p:cNvSpPr txBox="1"/>
              <p:nvPr/>
            </p:nvSpPr>
            <p:spPr>
              <a:xfrm>
                <a:off x="8046613" y="1156834"/>
                <a:ext cx="1016334" cy="338554"/>
              </a:xfrm>
              <a:prstGeom prst="rect">
                <a:avLst/>
              </a:prstGeom>
              <a:noFill/>
            </p:spPr>
            <p:txBody>
              <a:bodyPr wrap="square" rtlCol="0">
                <a:spAutoFit/>
              </a:bodyPr>
              <a:lstStyle/>
              <a:p>
                <a:pPr algn="dist"/>
                <a:r>
                  <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rPr>
                  <a:t>视频监控</a:t>
                </a:r>
                <a:endPar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endParaRPr>
              </a:p>
            </p:txBody>
          </p:sp>
          <p:sp>
            <p:nvSpPr>
              <p:cNvPr id="27" name="文本框 26"/>
              <p:cNvSpPr txBox="1"/>
              <p:nvPr/>
            </p:nvSpPr>
            <p:spPr>
              <a:xfrm>
                <a:off x="9205557" y="1155820"/>
                <a:ext cx="1016333" cy="338554"/>
              </a:xfrm>
              <a:prstGeom prst="rect">
                <a:avLst/>
              </a:prstGeom>
              <a:noFill/>
            </p:spPr>
            <p:txBody>
              <a:bodyPr wrap="square" rtlCol="0">
                <a:spAutoFit/>
              </a:bodyPr>
              <a:lstStyle/>
              <a:p>
                <a:pPr algn="dist"/>
                <a:r>
                  <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rPr>
                  <a:t>水费计收</a:t>
                </a:r>
                <a:endPar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endParaRPr>
              </a:p>
            </p:txBody>
          </p:sp>
          <p:sp>
            <p:nvSpPr>
              <p:cNvPr id="36" name="文本框 35"/>
              <p:cNvSpPr txBox="1"/>
              <p:nvPr/>
            </p:nvSpPr>
            <p:spPr>
              <a:xfrm>
                <a:off x="10364500" y="1159885"/>
                <a:ext cx="1016334" cy="338554"/>
              </a:xfrm>
              <a:prstGeom prst="rect">
                <a:avLst/>
              </a:prstGeom>
              <a:noFill/>
            </p:spPr>
            <p:txBody>
              <a:bodyPr wrap="square" rtlCol="0">
                <a:spAutoFit/>
              </a:bodyPr>
              <a:lstStyle/>
              <a:p>
                <a:pPr algn="dist"/>
                <a:r>
                  <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rPr>
                  <a:t>巡检管理</a:t>
                </a:r>
                <a:endParaRPr lang="zh-CN" altLang="en-US" sz="1600" b="1" dirty="0">
                  <a:gradFill>
                    <a:gsLst>
                      <a:gs pos="0">
                        <a:srgbClr val="10BDCD"/>
                      </a:gs>
                      <a:gs pos="100000">
                        <a:srgbClr val="0C7BDC"/>
                      </a:gs>
                    </a:gsLst>
                    <a:lin ang="0" scaled="1"/>
                  </a:gradFill>
                  <a:latin typeface="微软雅黑" panose="020B0503020204020204" pitchFamily="34" charset="-122"/>
                  <a:ea typeface="微软雅黑" panose="020B0503020204020204" pitchFamily="34" charset="-122"/>
                </a:endParaRPr>
              </a:p>
            </p:txBody>
          </p:sp>
          <p:cxnSp>
            <p:nvCxnSpPr>
              <p:cNvPr id="5" name="直接连接符 4"/>
              <p:cNvCxnSpPr/>
              <p:nvPr/>
            </p:nvCxnSpPr>
            <p:spPr>
              <a:xfrm>
                <a:off x="3252750" y="1100533"/>
                <a:ext cx="0" cy="460589"/>
              </a:xfrm>
              <a:prstGeom prst="line">
                <a:avLst/>
              </a:prstGeom>
              <a:ln w="1270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grpSp>
        <p:cxnSp>
          <p:nvCxnSpPr>
            <p:cNvPr id="43" name="直接连接符 42"/>
            <p:cNvCxnSpPr/>
            <p:nvPr/>
          </p:nvCxnSpPr>
          <p:spPr>
            <a:xfrm>
              <a:off x="4581733" y="1142002"/>
              <a:ext cx="0" cy="460589"/>
            </a:xfrm>
            <a:prstGeom prst="line">
              <a:avLst/>
            </a:prstGeom>
            <a:ln w="1270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cxnSp>
          <p:nvCxnSpPr>
            <p:cNvPr id="45" name="直接连接符 44"/>
            <p:cNvCxnSpPr/>
            <p:nvPr/>
          </p:nvCxnSpPr>
          <p:spPr>
            <a:xfrm>
              <a:off x="5600061" y="1142002"/>
              <a:ext cx="0" cy="460589"/>
            </a:xfrm>
            <a:prstGeom prst="line">
              <a:avLst/>
            </a:prstGeom>
            <a:ln w="1270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cxnSp>
          <p:nvCxnSpPr>
            <p:cNvPr id="47" name="直接连接符 46"/>
            <p:cNvCxnSpPr/>
            <p:nvPr/>
          </p:nvCxnSpPr>
          <p:spPr>
            <a:xfrm>
              <a:off x="6786835" y="1142002"/>
              <a:ext cx="0" cy="460589"/>
            </a:xfrm>
            <a:prstGeom prst="line">
              <a:avLst/>
            </a:prstGeom>
            <a:ln w="1270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cxnSp>
          <p:nvCxnSpPr>
            <p:cNvPr id="49" name="直接连接符 48"/>
            <p:cNvCxnSpPr/>
            <p:nvPr/>
          </p:nvCxnSpPr>
          <p:spPr>
            <a:xfrm>
              <a:off x="8064351" y="1142002"/>
              <a:ext cx="0" cy="460589"/>
            </a:xfrm>
            <a:prstGeom prst="line">
              <a:avLst/>
            </a:prstGeom>
            <a:ln w="1270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cxnSp>
          <p:nvCxnSpPr>
            <p:cNvPr id="51" name="直接连接符 50"/>
            <p:cNvCxnSpPr/>
            <p:nvPr/>
          </p:nvCxnSpPr>
          <p:spPr>
            <a:xfrm>
              <a:off x="9234580" y="1142002"/>
              <a:ext cx="0" cy="460589"/>
            </a:xfrm>
            <a:prstGeom prst="line">
              <a:avLst/>
            </a:prstGeom>
            <a:ln w="1270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cxnSp>
          <p:nvCxnSpPr>
            <p:cNvPr id="52" name="直接连接符 51"/>
            <p:cNvCxnSpPr/>
            <p:nvPr/>
          </p:nvCxnSpPr>
          <p:spPr>
            <a:xfrm>
              <a:off x="10347888" y="1142002"/>
              <a:ext cx="0" cy="460589"/>
            </a:xfrm>
            <a:prstGeom prst="line">
              <a:avLst/>
            </a:prstGeom>
            <a:ln w="12700">
              <a:gradFill>
                <a:gsLst>
                  <a:gs pos="0">
                    <a:srgbClr val="10BDCD">
                      <a:alpha val="0"/>
                    </a:srgbClr>
                  </a:gs>
                  <a:gs pos="60000">
                    <a:srgbClr val="0C7BDC"/>
                  </a:gs>
                  <a:gs pos="100000">
                    <a:srgbClr val="10BDCD">
                      <a:alpha val="0"/>
                    </a:srgbClr>
                  </a:gs>
                </a:gsLst>
                <a:lin ang="5400000" scaled="1"/>
              </a:gradFill>
            </a:ln>
          </p:spPr>
          <p:style>
            <a:lnRef idx="2">
              <a:schemeClr val="accent1"/>
            </a:lnRef>
            <a:fillRef idx="0">
              <a:schemeClr val="accent1"/>
            </a:fillRef>
            <a:effectRef idx="1">
              <a:schemeClr val="accent1"/>
            </a:effectRef>
            <a:fontRef idx="minor">
              <a:schemeClr val="tx1"/>
            </a:fontRef>
          </p:style>
        </p:cxnSp>
        <p:grpSp>
          <p:nvGrpSpPr>
            <p:cNvPr id="3" name="组合 2"/>
            <p:cNvGrpSpPr/>
            <p:nvPr/>
          </p:nvGrpSpPr>
          <p:grpSpPr>
            <a:xfrm>
              <a:off x="369174" y="327695"/>
              <a:ext cx="3928985" cy="523220"/>
              <a:chOff x="365889" y="365090"/>
              <a:chExt cx="3928985" cy="523220"/>
            </a:xfrm>
          </p:grpSpPr>
          <p:sp>
            <p:nvSpPr>
              <p:cNvPr id="4" name="文本框 3"/>
              <p:cNvSpPr txBox="1"/>
              <p:nvPr/>
            </p:nvSpPr>
            <p:spPr>
              <a:xfrm>
                <a:off x="777310" y="365090"/>
                <a:ext cx="3517564"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灌区信息化系统方案</a:t>
                </a:r>
                <a:endParaRPr lang="zh-CN" altLang="en-US" sz="2800"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365889" y="413972"/>
                <a:ext cx="448087" cy="411421"/>
                <a:chOff x="1311800" y="841058"/>
                <a:chExt cx="566501" cy="520146"/>
              </a:xfrm>
            </p:grpSpPr>
            <p:sp>
              <p:nvSpPr>
                <p:cNvPr id="7" name="椭圆 6"/>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9" name="图片 8" descr="12.9 LOGO"/>
          <p:cNvPicPr>
            <a:picLocks noChangeAspect="1"/>
          </p:cNvPicPr>
          <p:nvPr/>
        </p:nvPicPr>
        <p:blipFill>
          <a:blip r:embed="rId17"/>
          <a:stretch>
            <a:fillRect/>
          </a:stretch>
        </p:blipFill>
        <p:spPr>
          <a:xfrm>
            <a:off x="10771505" y="163830"/>
            <a:ext cx="720000" cy="720000"/>
          </a:xfrm>
          <a:prstGeom prst="rect">
            <a:avLst/>
          </a:prstGeom>
        </p:spPr>
      </p:pic>
      <p:pic>
        <p:nvPicPr>
          <p:cNvPr id="10" name="图片 9" descr="调亮-项目信息处理"/>
          <p:cNvPicPr>
            <a:picLocks noChangeAspect="1"/>
          </p:cNvPicPr>
          <p:nvPr/>
        </p:nvPicPr>
        <p:blipFill>
          <a:blip r:embed="rId18"/>
          <a:stretch>
            <a:fillRect/>
          </a:stretch>
        </p:blipFill>
        <p:spPr>
          <a:xfrm>
            <a:off x="2451100" y="2016760"/>
            <a:ext cx="2700000" cy="1521072"/>
          </a:xfrm>
          <a:prstGeom prst="flowChartAlternateProcess">
            <a:avLst/>
          </a:prstGeom>
        </p:spPr>
      </p:pic>
      <p:pic>
        <p:nvPicPr>
          <p:cNvPr id="12" name="图片 11" descr="微信截图_20250613162132"/>
          <p:cNvPicPr>
            <a:picLocks noChangeAspect="1"/>
          </p:cNvPicPr>
          <p:nvPr/>
        </p:nvPicPr>
        <p:blipFill>
          <a:blip r:embed="rId19"/>
          <a:stretch>
            <a:fillRect/>
          </a:stretch>
        </p:blipFill>
        <p:spPr>
          <a:xfrm>
            <a:off x="5254625" y="2090420"/>
            <a:ext cx="2700000" cy="1446248"/>
          </a:xfrm>
          <a:prstGeom prst="flowChartAlternateProcess">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1999" cy="6858001"/>
            <a:chOff x="0" y="-1"/>
            <a:chExt cx="12191999" cy="6858001"/>
          </a:xfrm>
        </p:grpSpPr>
        <p:pic>
          <p:nvPicPr>
            <p:cNvPr id="3" name="图片 2"/>
            <p:cNvPicPr>
              <a:picLocks noChangeAspect="1"/>
            </p:cNvPicPr>
            <p:nvPr/>
          </p:nvPicPr>
          <p:blipFill>
            <a:blip r:embed="rId1"/>
            <a:srcRect b="15730"/>
            <a:stretch>
              <a:fillRect/>
            </a:stretch>
          </p:blipFill>
          <p:spPr>
            <a:xfrm flipH="1">
              <a:off x="0" y="-1"/>
              <a:ext cx="12191999" cy="6858001"/>
            </a:xfrm>
            <a:prstGeom prst="rect">
              <a:avLst/>
            </a:prstGeom>
          </p:spPr>
        </p:pic>
        <p:sp>
          <p:nvSpPr>
            <p:cNvPr id="7" name="文本框 6"/>
            <p:cNvSpPr txBox="1"/>
            <p:nvPr/>
          </p:nvSpPr>
          <p:spPr>
            <a:xfrm>
              <a:off x="382737" y="1471158"/>
              <a:ext cx="4919417" cy="1148135"/>
            </a:xfrm>
            <a:prstGeom prst="rect">
              <a:avLst/>
            </a:prstGeom>
            <a:noFill/>
          </p:spPr>
          <p:txBody>
            <a:bodyPr wrap="square" rtlCol="0">
              <a:spAutoFit/>
            </a:bodyPr>
            <a:lstStyle/>
            <a:p>
              <a:pPr algn="just">
                <a:lnSpc>
                  <a:spcPct val="200000"/>
                </a:lnSpc>
              </a:pPr>
              <a:r>
                <a:rPr lang="zh-CN" altLang="en-US" sz="1200" dirty="0">
                  <a:latin typeface="微软雅黑" panose="020B0503020204020204" pitchFamily="34" charset="-122"/>
                  <a:ea typeface="微软雅黑" panose="020B0503020204020204" pitchFamily="34" charset="-122"/>
                </a:rPr>
                <a:t>      本系统集</a:t>
              </a:r>
              <a:r>
                <a:rPr lang="zh-CN" altLang="en-US" sz="1200" b="1" dirty="0">
                  <a:latin typeface="微软雅黑" panose="020B0503020204020204" pitchFamily="34" charset="-122"/>
                  <a:ea typeface="微软雅黑" panose="020B0503020204020204" pitchFamily="34" charset="-122"/>
                </a:rPr>
                <a:t>智能控制、精准计量与预付费管理</a:t>
              </a:r>
              <a:r>
                <a:rPr lang="zh-CN" altLang="en-US" sz="1200" dirty="0">
                  <a:latin typeface="微软雅黑" panose="020B0503020204020204" pitchFamily="34" charset="-122"/>
                  <a:ea typeface="微软雅黑" panose="020B0503020204020204" pitchFamily="34" charset="-122"/>
                </a:rPr>
                <a:t>于一体，支持</a:t>
              </a:r>
              <a:r>
                <a:rPr lang="zh-CN" altLang="en-US" sz="1200" b="1" dirty="0">
                  <a:latin typeface="微软雅黑" panose="020B0503020204020204" pitchFamily="34" charset="-122"/>
                  <a:ea typeface="微软雅黑" panose="020B0503020204020204" pitchFamily="34" charset="-122"/>
                </a:rPr>
                <a:t>刷卡、扫码或</a:t>
              </a:r>
              <a:r>
                <a:rPr lang="en-US" altLang="zh-CN" sz="1200" b="1" dirty="0">
                  <a:latin typeface="微软雅黑" panose="020B0503020204020204" pitchFamily="34" charset="-122"/>
                  <a:ea typeface="微软雅黑" panose="020B0503020204020204" pitchFamily="34" charset="-122"/>
                </a:rPr>
                <a:t>APP</a:t>
              </a:r>
              <a:r>
                <a:rPr lang="zh-CN" altLang="en-US" sz="1200" dirty="0">
                  <a:latin typeface="微软雅黑" panose="020B0503020204020204" pitchFamily="34" charset="-122"/>
                  <a:ea typeface="微软雅黑" panose="020B0503020204020204" pitchFamily="34" charset="-122"/>
                </a:rPr>
                <a:t>等多种取水方案。系统自动完成用水计量与扣费，适用于农业、工业区、城市公共取水点等多样场景。</a:t>
              </a:r>
              <a:endParaRPr lang="zh-CN" altLang="en-US" sz="1400" dirty="0"/>
            </a:p>
          </p:txBody>
        </p:sp>
        <p:grpSp>
          <p:nvGrpSpPr>
            <p:cNvPr id="63" name="组合 62"/>
            <p:cNvGrpSpPr/>
            <p:nvPr/>
          </p:nvGrpSpPr>
          <p:grpSpPr>
            <a:xfrm>
              <a:off x="5936221" y="1066400"/>
              <a:ext cx="5764985" cy="5334399"/>
              <a:chOff x="4433555" y="1243891"/>
              <a:chExt cx="5764985" cy="5334399"/>
            </a:xfrm>
          </p:grpSpPr>
          <p:sp>
            <p:nvSpPr>
              <p:cNvPr id="64" name="矩形 63"/>
              <p:cNvSpPr/>
              <p:nvPr/>
            </p:nvSpPr>
            <p:spPr>
              <a:xfrm>
                <a:off x="4449272" y="3146963"/>
                <a:ext cx="5729106" cy="1497268"/>
              </a:xfrm>
              <a:prstGeom prst="rect">
                <a:avLst/>
              </a:prstGeom>
              <a:solidFill>
                <a:srgbClr val="D0E7FC">
                  <a:alpha val="33000"/>
                </a:srgbClr>
              </a:soli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64"/>
              <p:cNvSpPr/>
              <p:nvPr/>
            </p:nvSpPr>
            <p:spPr>
              <a:xfrm>
                <a:off x="4449272" y="4635932"/>
                <a:ext cx="5729107" cy="1497268"/>
              </a:xfrm>
              <a:prstGeom prst="rect">
                <a:avLst/>
              </a:prstGeom>
              <a:solidFill>
                <a:srgbClr val="D0E7FC">
                  <a:alpha val="33000"/>
                </a:srgbClr>
              </a:soli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449271" y="3869505"/>
                <a:ext cx="5729107" cy="1364793"/>
                <a:chOff x="2309818" y="3159326"/>
                <a:chExt cx="5474604" cy="1304165"/>
              </a:xfrm>
            </p:grpSpPr>
            <p:grpSp>
              <p:nvGrpSpPr>
                <p:cNvPr id="95" name="组合 94"/>
                <p:cNvGrpSpPr/>
                <p:nvPr/>
              </p:nvGrpSpPr>
              <p:grpSpPr>
                <a:xfrm>
                  <a:off x="2309818" y="3485490"/>
                  <a:ext cx="5474604" cy="786714"/>
                  <a:chOff x="2495590" y="3073785"/>
                  <a:chExt cx="5474604" cy="786714"/>
                </a:xfrm>
              </p:grpSpPr>
              <p:sp>
                <p:nvSpPr>
                  <p:cNvPr id="100" name="椭圆 99"/>
                  <p:cNvSpPr/>
                  <p:nvPr/>
                </p:nvSpPr>
                <p:spPr>
                  <a:xfrm>
                    <a:off x="2495590" y="3073785"/>
                    <a:ext cx="5474604" cy="786714"/>
                  </a:xfrm>
                  <a:prstGeom prst="ellipse">
                    <a:avLst/>
                  </a:prstGeom>
                  <a:gradFill flip="none" rotWithShape="1">
                    <a:gsLst>
                      <a:gs pos="0">
                        <a:srgbClr val="D0E7FC">
                          <a:alpha val="0"/>
                        </a:srgbClr>
                      </a:gs>
                      <a:gs pos="100000">
                        <a:srgbClr val="8CC5F8">
                          <a:alpha val="69000"/>
                        </a:srgbClr>
                      </a:gs>
                    </a:gsLst>
                    <a:lin ang="5400000" scaled="1"/>
                    <a:tileRect/>
                  </a:gradFill>
                  <a:ln w="12700">
                    <a:gradFill>
                      <a:gsLst>
                        <a:gs pos="0">
                          <a:schemeClr val="accent1">
                            <a:lumMod val="5000"/>
                            <a:lumOff val="95000"/>
                            <a:alpha val="0"/>
                          </a:schemeClr>
                        </a:gs>
                        <a:gs pos="100000">
                          <a:srgbClr val="0C7BDC"/>
                        </a:gs>
                      </a:gsLst>
                      <a:lin ang="5400000" scaled="1"/>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1" name="椭圆 100"/>
                  <p:cNvSpPr/>
                  <p:nvPr/>
                </p:nvSpPr>
                <p:spPr>
                  <a:xfrm>
                    <a:off x="2859579" y="3118601"/>
                    <a:ext cx="4798329" cy="583410"/>
                  </a:xfrm>
                  <a:prstGeom prst="ellipse">
                    <a:avLst/>
                  </a:prstGeom>
                  <a:solidFill>
                    <a:schemeClr val="bg1"/>
                  </a:solidFill>
                  <a:ln w="12700">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96" name="图片 95" descr="图片包含 建筑, 桌子, 盒子, 小&#10;&#10;描述已自动生成"/>
                <p:cNvPicPr>
                  <a:picLocks noChangeAspect="1"/>
                </p:cNvPicPr>
                <p:nvPr/>
              </p:nvPicPr>
              <p:blipFill>
                <a:blip r:embed="rId2"/>
                <a:stretch>
                  <a:fillRect/>
                </a:stretch>
              </p:blipFill>
              <p:spPr>
                <a:xfrm>
                  <a:off x="5723756" y="3159326"/>
                  <a:ext cx="625103" cy="937655"/>
                </a:xfrm>
                <a:prstGeom prst="rect">
                  <a:avLst/>
                </a:prstGeom>
              </p:spPr>
            </p:pic>
            <p:pic>
              <p:nvPicPr>
                <p:cNvPr id="97" name="图片 96" descr="C:/Users/Administrator/Desktop/图片5.png图片5"/>
                <p:cNvPicPr>
                  <a:picLocks noChangeAspect="1"/>
                </p:cNvPicPr>
                <p:nvPr/>
              </p:nvPicPr>
              <p:blipFill>
                <a:blip r:embed="rId3"/>
                <a:srcRect l="210" r="210"/>
                <a:stretch>
                  <a:fillRect/>
                </a:stretch>
              </p:blipFill>
              <p:spPr>
                <a:xfrm>
                  <a:off x="4971471" y="3369832"/>
                  <a:ext cx="566929" cy="622148"/>
                </a:xfrm>
                <a:prstGeom prst="rect">
                  <a:avLst/>
                </a:prstGeom>
              </p:spPr>
            </p:pic>
            <p:pic>
              <p:nvPicPr>
                <p:cNvPr id="98" name="图片 97" descr="C:/Users/Administrator/Desktop/图片4.png图片4"/>
                <p:cNvPicPr>
                  <a:picLocks noChangeAspect="1"/>
                </p:cNvPicPr>
                <p:nvPr/>
              </p:nvPicPr>
              <p:blipFill rotWithShape="1">
                <a:blip r:embed="rId4"/>
                <a:srcRect l="195"/>
                <a:stretch>
                  <a:fillRect/>
                </a:stretch>
              </p:blipFill>
              <p:spPr>
                <a:xfrm>
                  <a:off x="3488543" y="3219301"/>
                  <a:ext cx="878732" cy="732004"/>
                </a:xfrm>
                <a:prstGeom prst="rect">
                  <a:avLst/>
                </a:prstGeom>
                <a:effectLst/>
              </p:spPr>
            </p:pic>
            <p:sp>
              <p:nvSpPr>
                <p:cNvPr id="99" name="任意多边形: 形状 98"/>
                <p:cNvSpPr/>
                <p:nvPr/>
              </p:nvSpPr>
              <p:spPr bwMode="auto">
                <a:xfrm>
                  <a:off x="2309818" y="3860663"/>
                  <a:ext cx="5474604" cy="602828"/>
                </a:xfrm>
                <a:custGeom>
                  <a:avLst/>
                  <a:gdLst>
                    <a:gd name="connsiteX0" fmla="*/ 0 w 5664200"/>
                    <a:gd name="connsiteY0" fmla="*/ 0 h 602828"/>
                    <a:gd name="connsiteX1" fmla="*/ 2832100 w 5664200"/>
                    <a:gd name="connsiteY1" fmla="*/ 425979 h 602828"/>
                    <a:gd name="connsiteX2" fmla="*/ 5664200 w 5664200"/>
                    <a:gd name="connsiteY2" fmla="*/ 0 h 602828"/>
                    <a:gd name="connsiteX3" fmla="*/ 5664200 w 5664200"/>
                    <a:gd name="connsiteY3" fmla="*/ 176849 h 602828"/>
                    <a:gd name="connsiteX4" fmla="*/ 2832100 w 5664200"/>
                    <a:gd name="connsiteY4" fmla="*/ 602828 h 602828"/>
                    <a:gd name="connsiteX5" fmla="*/ 0 w 5664200"/>
                    <a:gd name="connsiteY5" fmla="*/ 176849 h 60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64200" h="602828">
                      <a:moveTo>
                        <a:pt x="0" y="0"/>
                      </a:moveTo>
                      <a:cubicBezTo>
                        <a:pt x="0" y="235279"/>
                        <a:pt x="1268005" y="425979"/>
                        <a:pt x="2832100" y="425979"/>
                      </a:cubicBezTo>
                      <a:cubicBezTo>
                        <a:pt x="4396386" y="425979"/>
                        <a:pt x="5664200" y="235279"/>
                        <a:pt x="5664200" y="0"/>
                      </a:cubicBezTo>
                      <a:lnTo>
                        <a:pt x="5664200" y="176849"/>
                      </a:lnTo>
                      <a:cubicBezTo>
                        <a:pt x="5664200" y="412128"/>
                        <a:pt x="4396386" y="602828"/>
                        <a:pt x="2832100" y="602828"/>
                      </a:cubicBezTo>
                      <a:cubicBezTo>
                        <a:pt x="1268005" y="602828"/>
                        <a:pt x="0" y="412128"/>
                        <a:pt x="0" y="176849"/>
                      </a:cubicBezTo>
                      <a:close/>
                    </a:path>
                  </a:pathLst>
                </a:custGeom>
                <a:gradFill>
                  <a:gsLst>
                    <a:gs pos="0">
                      <a:srgbClr val="10BDCD"/>
                    </a:gs>
                    <a:gs pos="100000">
                      <a:srgbClr val="0C7BDC"/>
                    </a:gs>
                  </a:gsLst>
                  <a:lin ang="5400000" scaled="1"/>
                </a:gradFill>
                <a:ln w="0">
                  <a:noFill/>
                  <a:prstDash val="solid"/>
                  <a:round/>
                </a:ln>
              </p:spPr>
              <p:txBody>
                <a:bodyPr vert="horz" wrap="square" lIns="91440" tIns="45720" rIns="91440" bIns="45720" numCol="1" anchor="t" anchorCtr="0" compatLnSpc="1">
                  <a:noAutofit/>
                </a:bodyPr>
                <a:lstStyle/>
                <a:p>
                  <a:endParaRPr lang="zh-CN" altLang="en-US"/>
                </a:p>
              </p:txBody>
            </p:sp>
          </p:grpSp>
          <p:grpSp>
            <p:nvGrpSpPr>
              <p:cNvPr id="67" name="组合 66"/>
              <p:cNvGrpSpPr/>
              <p:nvPr/>
            </p:nvGrpSpPr>
            <p:grpSpPr>
              <a:xfrm>
                <a:off x="4449272" y="5321209"/>
                <a:ext cx="5729110" cy="1257081"/>
                <a:chOff x="2165841" y="4796275"/>
                <a:chExt cx="5664201" cy="1242839"/>
              </a:xfrm>
            </p:grpSpPr>
            <p:grpSp>
              <p:nvGrpSpPr>
                <p:cNvPr id="84" name="组合 83"/>
                <p:cNvGrpSpPr/>
                <p:nvPr/>
              </p:nvGrpSpPr>
              <p:grpSpPr>
                <a:xfrm>
                  <a:off x="2165842" y="4796275"/>
                  <a:ext cx="5664200" cy="1061492"/>
                  <a:chOff x="3136900" y="2727730"/>
                  <a:chExt cx="5664200" cy="1061492"/>
                </a:xfrm>
              </p:grpSpPr>
              <p:sp>
                <p:nvSpPr>
                  <p:cNvPr id="87" name="Oval 10"/>
                  <p:cNvSpPr>
                    <a:spLocks noChangeArrowheads="1"/>
                  </p:cNvSpPr>
                  <p:nvPr/>
                </p:nvSpPr>
                <p:spPr bwMode="auto">
                  <a:xfrm>
                    <a:off x="3136900" y="2936734"/>
                    <a:ext cx="5664200" cy="852488"/>
                  </a:xfrm>
                  <a:prstGeom prst="ellipse">
                    <a:avLst/>
                  </a:prstGeom>
                  <a:solidFill>
                    <a:srgbClr val="8CC5F8"/>
                  </a:solidFill>
                  <a:ln w="0">
                    <a:noFill/>
                    <a:prstDash val="solid"/>
                    <a:round/>
                  </a:ln>
                </p:spPr>
                <p:txBody>
                  <a:bodyPr vert="horz" wrap="square" lIns="91440" tIns="45720" rIns="91440" bIns="45720" numCol="1" anchor="t" anchorCtr="0" compatLnSpc="1"/>
                  <a:lstStyle/>
                  <a:p>
                    <a:endParaRPr lang="zh-CN" altLang="en-US"/>
                  </a:p>
                </p:txBody>
              </p:sp>
              <p:sp>
                <p:nvSpPr>
                  <p:cNvPr id="88" name="Oval 10"/>
                  <p:cNvSpPr>
                    <a:spLocks noChangeArrowheads="1"/>
                  </p:cNvSpPr>
                  <p:nvPr/>
                </p:nvSpPr>
                <p:spPr bwMode="auto">
                  <a:xfrm>
                    <a:off x="3403600" y="3043655"/>
                    <a:ext cx="5071533" cy="602828"/>
                  </a:xfrm>
                  <a:prstGeom prst="ellipse">
                    <a:avLst/>
                  </a:prstGeom>
                  <a:solidFill>
                    <a:srgbClr val="D0E7FC"/>
                  </a:solidFill>
                  <a:ln w="0">
                    <a:noFill/>
                    <a:prstDash val="solid"/>
                    <a:round/>
                  </a:ln>
                </p:spPr>
                <p:txBody>
                  <a:bodyPr vert="horz" wrap="square" lIns="91440" tIns="45720" rIns="91440" bIns="45720" numCol="1" anchor="t" anchorCtr="0" compatLnSpc="1"/>
                  <a:lstStyle/>
                  <a:p>
                    <a:endParaRPr lang="zh-CN" altLang="en-US"/>
                  </a:p>
                </p:txBody>
              </p:sp>
              <p:pic>
                <p:nvPicPr>
                  <p:cNvPr id="89" name="图片 88" descr="银色的照相机&#10;&#10;描述已自动生成"/>
                  <p:cNvPicPr>
                    <a:picLocks noChangeAspect="1"/>
                  </p:cNvPicPr>
                  <p:nvPr/>
                </p:nvPicPr>
                <p:blipFill>
                  <a:blip r:embed="rId5"/>
                  <a:stretch>
                    <a:fillRect/>
                  </a:stretch>
                </p:blipFill>
                <p:spPr>
                  <a:xfrm>
                    <a:off x="4660985" y="2853527"/>
                    <a:ext cx="413307" cy="628604"/>
                  </a:xfrm>
                  <a:prstGeom prst="rect">
                    <a:avLst/>
                  </a:prstGeom>
                </p:spPr>
              </p:pic>
              <p:pic>
                <p:nvPicPr>
                  <p:cNvPr id="90" name="图片 89" descr="图形用户界面&#10;&#10;描述已自动生成"/>
                  <p:cNvPicPr>
                    <a:picLocks noChangeAspect="1"/>
                  </p:cNvPicPr>
                  <p:nvPr/>
                </p:nvPicPr>
                <p:blipFill>
                  <a:blip r:embed="rId6"/>
                  <a:stretch>
                    <a:fillRect/>
                  </a:stretch>
                </p:blipFill>
                <p:spPr>
                  <a:xfrm>
                    <a:off x="5355580" y="3040479"/>
                    <a:ext cx="619770" cy="484195"/>
                  </a:xfrm>
                  <a:prstGeom prst="rect">
                    <a:avLst/>
                  </a:prstGeom>
                </p:spPr>
              </p:pic>
              <p:pic>
                <p:nvPicPr>
                  <p:cNvPr id="91" name="图片 90" descr="图片包含 杯子, 桌子, 游戏机, 灯光&#10;&#10;描述已自动生成"/>
                  <p:cNvPicPr>
                    <a:picLocks noChangeAspect="1"/>
                  </p:cNvPicPr>
                  <p:nvPr/>
                </p:nvPicPr>
                <p:blipFill>
                  <a:blip r:embed="rId7"/>
                  <a:stretch>
                    <a:fillRect/>
                  </a:stretch>
                </p:blipFill>
                <p:spPr>
                  <a:xfrm>
                    <a:off x="6786803" y="2854561"/>
                    <a:ext cx="317675" cy="651234"/>
                  </a:xfrm>
                  <a:prstGeom prst="rect">
                    <a:avLst/>
                  </a:prstGeom>
                </p:spPr>
              </p:pic>
              <p:pic>
                <p:nvPicPr>
                  <p:cNvPr id="92" name="图片 91" descr="图片包含 游戏机&#10;&#10;描述已自动生成"/>
                  <p:cNvPicPr>
                    <a:picLocks noChangeAspect="1"/>
                  </p:cNvPicPr>
                  <p:nvPr/>
                </p:nvPicPr>
                <p:blipFill>
                  <a:blip r:embed="rId8"/>
                  <a:stretch>
                    <a:fillRect/>
                  </a:stretch>
                </p:blipFill>
                <p:spPr>
                  <a:xfrm>
                    <a:off x="7397769" y="2987778"/>
                    <a:ext cx="690876" cy="537748"/>
                  </a:xfrm>
                  <a:prstGeom prst="rect">
                    <a:avLst/>
                  </a:prstGeom>
                </p:spPr>
              </p:pic>
              <p:pic>
                <p:nvPicPr>
                  <p:cNvPr id="93" name="图片 92" descr="图片包含 室内, 绿色, 蓝色, 瓶子&#10;&#10;描述已自动生成"/>
                  <p:cNvPicPr>
                    <a:picLocks noChangeAspect="1"/>
                  </p:cNvPicPr>
                  <p:nvPr/>
                </p:nvPicPr>
                <p:blipFill>
                  <a:blip r:embed="rId9"/>
                  <a:stretch>
                    <a:fillRect/>
                  </a:stretch>
                </p:blipFill>
                <p:spPr>
                  <a:xfrm flipH="1">
                    <a:off x="6265817" y="2727730"/>
                    <a:ext cx="211474" cy="811991"/>
                  </a:xfrm>
                  <a:prstGeom prst="rect">
                    <a:avLst/>
                  </a:prstGeom>
                </p:spPr>
              </p:pic>
              <p:pic>
                <p:nvPicPr>
                  <p:cNvPr id="94" name="图片 93" descr="图片包含 蓝色, 桌子, 塑料, 水&#10;&#10;描述已自动生成"/>
                  <p:cNvPicPr>
                    <a:picLocks noChangeAspect="1"/>
                  </p:cNvPicPr>
                  <p:nvPr/>
                </p:nvPicPr>
                <p:blipFill rotWithShape="1">
                  <a:blip r:embed="rId10"/>
                  <a:srcRect l="11353" t="1" b="-4259"/>
                  <a:stretch>
                    <a:fillRect/>
                  </a:stretch>
                </p:blipFill>
                <p:spPr>
                  <a:xfrm>
                    <a:off x="3850716" y="2909057"/>
                    <a:ext cx="456473" cy="542242"/>
                  </a:xfrm>
                  <a:prstGeom prst="rect">
                    <a:avLst/>
                  </a:prstGeom>
                </p:spPr>
              </p:pic>
            </p:grpSp>
            <p:sp>
              <p:nvSpPr>
                <p:cNvPr id="85" name="文本框 84"/>
                <p:cNvSpPr txBox="1"/>
                <p:nvPr/>
              </p:nvSpPr>
              <p:spPr>
                <a:xfrm>
                  <a:off x="2608706" y="5159965"/>
                  <a:ext cx="4863430" cy="601147"/>
                </a:xfrm>
                <a:prstGeom prst="rect">
                  <a:avLst/>
                </a:prstGeom>
                <a:noFill/>
              </p:spPr>
              <p:txBody>
                <a:bodyPr wrap="square" rtlCol="0">
                  <a:prstTxWarp prst="textArchDown">
                    <a:avLst>
                      <a:gd name="adj" fmla="val 125854"/>
                    </a:avLst>
                  </a:prstTxWarp>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超声波流量计           电磁阀门              电表                水泵        压力变送器          投入式水位计</a:t>
                  </a:r>
                  <a:endParaRPr kumimoji="0" lang="zh-CN" altLang="en-US" sz="11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6" name="任意多边形: 形状 85"/>
                <p:cNvSpPr/>
                <p:nvPr/>
              </p:nvSpPr>
              <p:spPr bwMode="auto">
                <a:xfrm>
                  <a:off x="2165841" y="5436286"/>
                  <a:ext cx="5664199" cy="602828"/>
                </a:xfrm>
                <a:custGeom>
                  <a:avLst/>
                  <a:gdLst>
                    <a:gd name="connsiteX0" fmla="*/ 0 w 5664200"/>
                    <a:gd name="connsiteY0" fmla="*/ 0 h 602828"/>
                    <a:gd name="connsiteX1" fmla="*/ 2832100 w 5664200"/>
                    <a:gd name="connsiteY1" fmla="*/ 425979 h 602828"/>
                    <a:gd name="connsiteX2" fmla="*/ 5664200 w 5664200"/>
                    <a:gd name="connsiteY2" fmla="*/ 0 h 602828"/>
                    <a:gd name="connsiteX3" fmla="*/ 5664200 w 5664200"/>
                    <a:gd name="connsiteY3" fmla="*/ 176849 h 602828"/>
                    <a:gd name="connsiteX4" fmla="*/ 2832100 w 5664200"/>
                    <a:gd name="connsiteY4" fmla="*/ 602828 h 602828"/>
                    <a:gd name="connsiteX5" fmla="*/ 0 w 5664200"/>
                    <a:gd name="connsiteY5" fmla="*/ 176849 h 6028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664200" h="602828">
                      <a:moveTo>
                        <a:pt x="0" y="0"/>
                      </a:moveTo>
                      <a:cubicBezTo>
                        <a:pt x="0" y="235279"/>
                        <a:pt x="1268005" y="425979"/>
                        <a:pt x="2832100" y="425979"/>
                      </a:cubicBezTo>
                      <a:cubicBezTo>
                        <a:pt x="4396386" y="425979"/>
                        <a:pt x="5664200" y="235279"/>
                        <a:pt x="5664200" y="0"/>
                      </a:cubicBezTo>
                      <a:lnTo>
                        <a:pt x="5664200" y="176849"/>
                      </a:lnTo>
                      <a:cubicBezTo>
                        <a:pt x="5664200" y="412128"/>
                        <a:pt x="4396386" y="602828"/>
                        <a:pt x="2832100" y="602828"/>
                      </a:cubicBezTo>
                      <a:cubicBezTo>
                        <a:pt x="1268005" y="602828"/>
                        <a:pt x="0" y="412128"/>
                        <a:pt x="0" y="176849"/>
                      </a:cubicBezTo>
                      <a:close/>
                    </a:path>
                  </a:pathLst>
                </a:custGeom>
                <a:gradFill>
                  <a:gsLst>
                    <a:gs pos="0">
                      <a:srgbClr val="10BDCD"/>
                    </a:gs>
                    <a:gs pos="100000">
                      <a:srgbClr val="0C7BDC"/>
                    </a:gs>
                  </a:gsLst>
                  <a:lin ang="5400000" scaled="1"/>
                </a:gradFill>
                <a:ln w="0">
                  <a:noFill/>
                  <a:prstDash val="solid"/>
                  <a:round/>
                </a:ln>
              </p:spPr>
              <p:txBody>
                <a:bodyPr vert="horz" wrap="square" lIns="91440" tIns="45720" rIns="91440" bIns="45720" numCol="1" anchor="t" anchorCtr="0" compatLnSpc="1">
                  <a:noAutofit/>
                </a:bodyPr>
                <a:lstStyle/>
                <a:p>
                  <a:endParaRPr lang="zh-CN" altLang="en-US"/>
                </a:p>
              </p:txBody>
            </p:sp>
          </p:grpSp>
          <p:grpSp>
            <p:nvGrpSpPr>
              <p:cNvPr id="68" name="组合 67"/>
              <p:cNvGrpSpPr/>
              <p:nvPr/>
            </p:nvGrpSpPr>
            <p:grpSpPr>
              <a:xfrm>
                <a:off x="4433555" y="1243891"/>
                <a:ext cx="5764985" cy="2532701"/>
                <a:chOff x="4568078" y="1229764"/>
                <a:chExt cx="5504344" cy="2418195"/>
              </a:xfrm>
            </p:grpSpPr>
            <p:grpSp>
              <p:nvGrpSpPr>
                <p:cNvPr id="73" name="组合 72"/>
                <p:cNvGrpSpPr/>
                <p:nvPr/>
              </p:nvGrpSpPr>
              <p:grpSpPr>
                <a:xfrm>
                  <a:off x="4568078" y="2812943"/>
                  <a:ext cx="5504344" cy="835016"/>
                  <a:chOff x="2227831" y="2449443"/>
                  <a:chExt cx="5480954" cy="835016"/>
                </a:xfrm>
                <a:gradFill flip="none" rotWithShape="1">
                  <a:gsLst>
                    <a:gs pos="53800">
                      <a:srgbClr val="8CC5F8"/>
                    </a:gs>
                    <a:gs pos="0">
                      <a:srgbClr val="8CC5F8">
                        <a:alpha val="0"/>
                      </a:srgbClr>
                    </a:gs>
                    <a:gs pos="100000">
                      <a:srgbClr val="8CC5F8"/>
                    </a:gs>
                  </a:gsLst>
                  <a:lin ang="16200000" scaled="1"/>
                  <a:tileRect/>
                </a:gradFill>
              </p:grpSpPr>
              <p:sp>
                <p:nvSpPr>
                  <p:cNvPr id="81" name="任意多边形: 形状 80"/>
                  <p:cNvSpPr/>
                  <p:nvPr/>
                </p:nvSpPr>
                <p:spPr bwMode="auto">
                  <a:xfrm>
                    <a:off x="2227831" y="2449443"/>
                    <a:ext cx="5480954" cy="835016"/>
                  </a:xfrm>
                  <a:custGeom>
                    <a:avLst/>
                    <a:gdLst>
                      <a:gd name="connsiteX0" fmla="*/ 0 w 5480954"/>
                      <a:gd name="connsiteY0" fmla="*/ 0 h 835016"/>
                      <a:gd name="connsiteX1" fmla="*/ 12101 w 5480954"/>
                      <a:gd name="connsiteY1" fmla="*/ 37251 h 835016"/>
                      <a:gd name="connsiteX2" fmla="*/ 2738429 w 5480954"/>
                      <a:gd name="connsiteY2" fmla="*/ 419673 h 835016"/>
                      <a:gd name="connsiteX3" fmla="*/ 5464759 w 5480954"/>
                      <a:gd name="connsiteY3" fmla="*/ 37251 h 835016"/>
                      <a:gd name="connsiteX4" fmla="*/ 5465301 w 5480954"/>
                      <a:gd name="connsiteY4" fmla="*/ 35580 h 835016"/>
                      <a:gd name="connsiteX5" fmla="*/ 5480954 w 5480954"/>
                      <a:gd name="connsiteY5" fmla="*/ 35580 h 835016"/>
                      <a:gd name="connsiteX6" fmla="*/ 5480954 w 5480954"/>
                      <a:gd name="connsiteY6" fmla="*/ 409037 h 835016"/>
                      <a:gd name="connsiteX7" fmla="*/ 2740477 w 5480954"/>
                      <a:gd name="connsiteY7" fmla="*/ 835016 h 835016"/>
                      <a:gd name="connsiteX8" fmla="*/ 0 w 5480954"/>
                      <a:gd name="connsiteY8" fmla="*/ 409037 h 8350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80954" h="835016">
                        <a:moveTo>
                          <a:pt x="0" y="0"/>
                        </a:moveTo>
                        <a:lnTo>
                          <a:pt x="12101" y="37251"/>
                        </a:lnTo>
                        <a:cubicBezTo>
                          <a:pt x="152444" y="252066"/>
                          <a:pt x="1319528" y="419673"/>
                          <a:pt x="2738429" y="419673"/>
                        </a:cubicBezTo>
                        <a:cubicBezTo>
                          <a:pt x="4157503" y="419673"/>
                          <a:pt x="5324435" y="252066"/>
                          <a:pt x="5464759" y="37251"/>
                        </a:cubicBezTo>
                        <a:lnTo>
                          <a:pt x="5465301" y="35580"/>
                        </a:lnTo>
                        <a:lnTo>
                          <a:pt x="5480954" y="35580"/>
                        </a:lnTo>
                        <a:lnTo>
                          <a:pt x="5480954" y="409037"/>
                        </a:lnTo>
                        <a:cubicBezTo>
                          <a:pt x="5480954" y="644316"/>
                          <a:pt x="4254156" y="835016"/>
                          <a:pt x="2740477" y="835016"/>
                        </a:cubicBezTo>
                        <a:cubicBezTo>
                          <a:pt x="1226983" y="835016"/>
                          <a:pt x="0" y="644316"/>
                          <a:pt x="0" y="409037"/>
                        </a:cubicBezTo>
                        <a:close/>
                      </a:path>
                    </a:pathLst>
                  </a:custGeom>
                  <a:grpFill/>
                  <a:ln w="0">
                    <a:noFill/>
                    <a:prstDash val="solid"/>
                    <a:round/>
                  </a:ln>
                </p:spPr>
                <p:txBody>
                  <a:bodyPr vert="horz" wrap="square" lIns="91440" tIns="45720" rIns="91440" bIns="45720" numCol="1" anchor="t" anchorCtr="0" compatLnSpc="1">
                    <a:noAutofit/>
                  </a:bodyPr>
                  <a:lstStyle/>
                  <a:p>
                    <a:endParaRPr lang="zh-CN" altLang="en-US"/>
                  </a:p>
                </p:txBody>
              </p:sp>
              <p:cxnSp>
                <p:nvCxnSpPr>
                  <p:cNvPr id="82" name="直接连接符 81"/>
                  <p:cNvCxnSpPr/>
                  <p:nvPr/>
                </p:nvCxnSpPr>
                <p:spPr>
                  <a:xfrm>
                    <a:off x="3689927" y="2824517"/>
                    <a:ext cx="0" cy="419921"/>
                  </a:xfrm>
                  <a:prstGeom prst="line">
                    <a:avLst/>
                  </a:prstGeom>
                  <a:grpFill/>
                  <a:ln w="25400">
                    <a:solidFill>
                      <a:schemeClr val="bg1"/>
                    </a:solidFill>
                  </a:ln>
                </p:spPr>
                <p:style>
                  <a:lnRef idx="2">
                    <a:schemeClr val="accent1"/>
                  </a:lnRef>
                  <a:fillRef idx="0">
                    <a:schemeClr val="accent1"/>
                  </a:fillRef>
                  <a:effectRef idx="1">
                    <a:schemeClr val="accent1"/>
                  </a:effectRef>
                  <a:fontRef idx="minor">
                    <a:schemeClr val="tx1"/>
                  </a:fontRef>
                </p:style>
              </p:cxnSp>
              <p:cxnSp>
                <p:nvCxnSpPr>
                  <p:cNvPr id="83" name="直接连接符 82"/>
                  <p:cNvCxnSpPr/>
                  <p:nvPr/>
                </p:nvCxnSpPr>
                <p:spPr>
                  <a:xfrm>
                    <a:off x="5981509" y="2832985"/>
                    <a:ext cx="0" cy="418218"/>
                  </a:xfrm>
                  <a:prstGeom prst="line">
                    <a:avLst/>
                  </a:prstGeom>
                  <a:grpFill/>
                  <a:ln w="25400">
                    <a:solidFill>
                      <a:schemeClr val="bg1"/>
                    </a:solidFill>
                  </a:ln>
                </p:spPr>
                <p:style>
                  <a:lnRef idx="2">
                    <a:schemeClr val="accent1"/>
                  </a:lnRef>
                  <a:fillRef idx="0">
                    <a:schemeClr val="accent1"/>
                  </a:fillRef>
                  <a:effectRef idx="1">
                    <a:schemeClr val="accent1"/>
                  </a:effectRef>
                  <a:fontRef idx="minor">
                    <a:schemeClr val="tx1"/>
                  </a:fontRef>
                </p:style>
              </p:cxnSp>
            </p:grpSp>
            <p:pic>
              <p:nvPicPr>
                <p:cNvPr id="74" name="图片 73" descr="图形用户界面, 应用程序, Teams&#10;&#10;描述已自动生成"/>
                <p:cNvPicPr>
                  <a:picLocks noChangeAspect="1"/>
                </p:cNvPicPr>
                <p:nvPr/>
              </p:nvPicPr>
              <p:blipFill rotWithShape="1">
                <a:blip r:embed="rId11">
                  <a:extLst>
                    <a:ext uri="{28A0092B-C50C-407E-A947-70E740481C1C}">
                      <a14:useLocalDpi xmlns:a14="http://schemas.microsoft.com/office/drawing/2010/main" val="0"/>
                    </a:ext>
                  </a:extLst>
                </a:blip>
                <a:srcRect l="45969" t="9135" r="46038" b="29967"/>
                <a:stretch>
                  <a:fillRect/>
                </a:stretch>
              </p:blipFill>
              <p:spPr>
                <a:xfrm>
                  <a:off x="5527567" y="1841945"/>
                  <a:ext cx="672273" cy="1093292"/>
                </a:xfrm>
                <a:prstGeom prst="rect">
                  <a:avLst/>
                </a:prstGeom>
              </p:spPr>
            </p:pic>
            <p:pic>
              <p:nvPicPr>
                <p:cNvPr id="75" name="图片 74" descr="图形用户界面, 应用程序, Teams&#10;&#10;描述已自动生成"/>
                <p:cNvPicPr>
                  <a:picLocks noChangeAspect="1"/>
                </p:cNvPicPr>
                <p:nvPr/>
              </p:nvPicPr>
              <p:blipFill rotWithShape="1">
                <a:blip r:embed="rId11">
                  <a:extLst>
                    <a:ext uri="{28A0092B-C50C-407E-A947-70E740481C1C}">
                      <a14:useLocalDpi xmlns:a14="http://schemas.microsoft.com/office/drawing/2010/main" val="0"/>
                    </a:ext>
                  </a:extLst>
                </a:blip>
                <a:srcRect l="77877" r="14102" b="27473"/>
                <a:stretch>
                  <a:fillRect/>
                </a:stretch>
              </p:blipFill>
              <p:spPr>
                <a:xfrm>
                  <a:off x="8432389" y="1654242"/>
                  <a:ext cx="672274" cy="1297339"/>
                </a:xfrm>
                <a:prstGeom prst="rect">
                  <a:avLst/>
                </a:prstGeom>
              </p:spPr>
            </p:pic>
            <p:sp>
              <p:nvSpPr>
                <p:cNvPr id="76" name="椭圆 75"/>
                <p:cNvSpPr/>
                <p:nvPr/>
              </p:nvSpPr>
              <p:spPr>
                <a:xfrm>
                  <a:off x="4582948" y="2434675"/>
                  <a:ext cx="5474604" cy="786714"/>
                </a:xfrm>
                <a:prstGeom prst="ellipse">
                  <a:avLst/>
                </a:prstGeom>
                <a:gradFill flip="none" rotWithShape="1">
                  <a:gsLst>
                    <a:gs pos="0">
                      <a:srgbClr val="D0E7FC">
                        <a:alpha val="0"/>
                      </a:srgbClr>
                    </a:gs>
                    <a:gs pos="100000">
                      <a:srgbClr val="8CC5F8">
                        <a:alpha val="69000"/>
                      </a:srgbClr>
                    </a:gs>
                  </a:gsLst>
                  <a:lin ang="5400000" scaled="1"/>
                  <a:tileRect/>
                </a:gradFill>
                <a:ln w="12700">
                  <a:gradFill>
                    <a:gsLst>
                      <a:gs pos="0">
                        <a:schemeClr val="accent1">
                          <a:lumMod val="5000"/>
                          <a:lumOff val="95000"/>
                          <a:alpha val="0"/>
                        </a:schemeClr>
                      </a:gs>
                      <a:gs pos="100000">
                        <a:srgbClr val="0C7BDC"/>
                      </a:gs>
                    </a:gsLst>
                    <a:lin ang="5400000" scaled="1"/>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5032221" y="2467264"/>
                  <a:ext cx="4524944" cy="605396"/>
                </a:xfrm>
                <a:prstGeom prst="ellipse">
                  <a:avLst/>
                </a:prstGeom>
                <a:gradFill flip="none" rotWithShape="1">
                  <a:gsLst>
                    <a:gs pos="0">
                      <a:srgbClr val="D0E7FC">
                        <a:alpha val="0"/>
                      </a:srgbClr>
                    </a:gs>
                    <a:gs pos="100000">
                      <a:srgbClr val="EBF5FE"/>
                    </a:gs>
                  </a:gsLst>
                  <a:lin ang="5400000" scaled="1"/>
                  <a:tileRect/>
                </a:gradFill>
                <a:ln w="12700">
                  <a:gradFill flip="none" rotWithShape="1">
                    <a:gsLst>
                      <a:gs pos="33000">
                        <a:srgbClr val="12D0E4">
                          <a:alpha val="0"/>
                        </a:srgbClr>
                      </a:gs>
                      <a:gs pos="100000">
                        <a:srgbClr val="0C7BDC"/>
                      </a:gs>
                    </a:gsLst>
                    <a:lin ang="5400000" scaled="1"/>
                    <a:tileRect/>
                  </a:gra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8" name="组合 77"/>
                <p:cNvGrpSpPr/>
                <p:nvPr/>
              </p:nvGrpSpPr>
              <p:grpSpPr>
                <a:xfrm>
                  <a:off x="6328210" y="1229764"/>
                  <a:ext cx="1975809" cy="1975809"/>
                  <a:chOff x="737778" y="329352"/>
                  <a:chExt cx="1975809" cy="1975809"/>
                </a:xfrm>
              </p:grpSpPr>
              <p:pic>
                <p:nvPicPr>
                  <p:cNvPr id="79" name="图片 78" descr="电脑显示屏&#10;&#10;中度可信度描述已自动生成"/>
                  <p:cNvPicPr>
                    <a:picLocks noChangeAspect="1"/>
                  </p:cNvPicPr>
                  <p:nvPr/>
                </p:nvPicPr>
                <p:blipFill>
                  <a:blip r:embed="rId12"/>
                  <a:stretch>
                    <a:fillRect/>
                  </a:stretch>
                </p:blipFill>
                <p:spPr>
                  <a:xfrm>
                    <a:off x="737778" y="329352"/>
                    <a:ext cx="1975809" cy="1975809"/>
                  </a:xfrm>
                  <a:prstGeom prst="rect">
                    <a:avLst/>
                  </a:prstGeom>
                </p:spPr>
              </p:pic>
              <p:pic>
                <p:nvPicPr>
                  <p:cNvPr id="80" name="图片 79" descr="图形用户界面&#10;&#10;描述已自动生成"/>
                  <p:cNvPicPr>
                    <a:picLocks noChangeAspect="1"/>
                  </p:cNvPicPr>
                  <p:nvPr/>
                </p:nvPicPr>
                <p:blipFill>
                  <a:blip r:embed="rId13"/>
                  <a:stretch>
                    <a:fillRect/>
                  </a:stretch>
                </p:blipFill>
                <p:spPr>
                  <a:xfrm>
                    <a:off x="895804" y="731520"/>
                    <a:ext cx="1649880" cy="894835"/>
                  </a:xfrm>
                  <a:prstGeom prst="rect">
                    <a:avLst/>
                  </a:prstGeom>
                </p:spPr>
              </p:pic>
            </p:grpSp>
          </p:grpSp>
          <p:sp>
            <p:nvSpPr>
              <p:cNvPr id="69" name="文本框 68"/>
              <p:cNvSpPr txBox="1"/>
              <p:nvPr/>
            </p:nvSpPr>
            <p:spPr>
              <a:xfrm>
                <a:off x="6872341" y="3436519"/>
                <a:ext cx="1060814"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管理软件平台</a:t>
                </a:r>
                <a:endParaRPr lang="zh-CN" altLang="en-US" sz="1100" dirty="0">
                  <a:latin typeface="微软雅黑" panose="020B0503020204020204" pitchFamily="34" charset="-122"/>
                  <a:ea typeface="微软雅黑" panose="020B0503020204020204" pitchFamily="34" charset="-122"/>
                </a:endParaRPr>
              </a:p>
            </p:txBody>
          </p:sp>
          <p:sp>
            <p:nvSpPr>
              <p:cNvPr id="70" name="文本框 69"/>
              <p:cNvSpPr txBox="1"/>
              <p:nvPr/>
            </p:nvSpPr>
            <p:spPr>
              <a:xfrm rot="576298">
                <a:off x="5137800" y="3393485"/>
                <a:ext cx="1060814"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用户</a:t>
                </a:r>
                <a:r>
                  <a:rPr lang="en-US" altLang="zh-CN" sz="1100" dirty="0">
                    <a:latin typeface="微软雅黑" panose="020B0503020204020204" pitchFamily="34" charset="-122"/>
                    <a:ea typeface="微软雅黑" panose="020B0503020204020204" pitchFamily="34" charset="-122"/>
                  </a:rPr>
                  <a:t>APP</a:t>
                </a:r>
                <a:endParaRPr lang="zh-CN" altLang="en-US" sz="1100" dirty="0">
                  <a:latin typeface="微软雅黑" panose="020B0503020204020204" pitchFamily="34" charset="-122"/>
                  <a:ea typeface="微软雅黑" panose="020B0503020204020204" pitchFamily="34" charset="-122"/>
                </a:endParaRPr>
              </a:p>
            </p:txBody>
          </p:sp>
          <p:sp>
            <p:nvSpPr>
              <p:cNvPr id="71" name="文本框 70"/>
              <p:cNvSpPr txBox="1"/>
              <p:nvPr/>
            </p:nvSpPr>
            <p:spPr>
              <a:xfrm rot="20977830">
                <a:off x="8989291" y="3282973"/>
                <a:ext cx="1060814"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管理</a:t>
                </a:r>
                <a:r>
                  <a:rPr lang="en-US" altLang="zh-CN" sz="1100" dirty="0">
                    <a:latin typeface="微软雅黑" panose="020B0503020204020204" pitchFamily="34" charset="-122"/>
                    <a:ea typeface="微软雅黑" panose="020B0503020204020204" pitchFamily="34" charset="-122"/>
                  </a:rPr>
                  <a:t>APP</a:t>
                </a:r>
                <a:endParaRPr lang="zh-CN" altLang="en-US" sz="1100" dirty="0">
                  <a:latin typeface="微软雅黑" panose="020B0503020204020204" pitchFamily="34" charset="-122"/>
                  <a:ea typeface="微软雅黑" panose="020B0503020204020204" pitchFamily="34" charset="-122"/>
                </a:endParaRPr>
              </a:p>
            </p:txBody>
          </p:sp>
          <p:sp>
            <p:nvSpPr>
              <p:cNvPr id="72" name="文本框 71"/>
              <p:cNvSpPr txBox="1"/>
              <p:nvPr/>
            </p:nvSpPr>
            <p:spPr>
              <a:xfrm>
                <a:off x="6469578" y="4698301"/>
                <a:ext cx="1767892"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智能卡井电双控控制终端</a:t>
                </a:r>
                <a:endParaRPr lang="zh-CN" altLang="en-US" sz="1100" dirty="0">
                  <a:latin typeface="微软雅黑" panose="020B0503020204020204" pitchFamily="34" charset="-122"/>
                  <a:ea typeface="微软雅黑" panose="020B0503020204020204" pitchFamily="34" charset="-122"/>
                </a:endParaRPr>
              </a:p>
            </p:txBody>
          </p:sp>
        </p:grpSp>
        <p:sp>
          <p:nvSpPr>
            <p:cNvPr id="19" name="文本框 18"/>
            <p:cNvSpPr txBox="1"/>
            <p:nvPr/>
          </p:nvSpPr>
          <p:spPr>
            <a:xfrm>
              <a:off x="1527242" y="3405891"/>
              <a:ext cx="3556363" cy="307777"/>
            </a:xfrm>
            <a:prstGeom prst="rect">
              <a:avLst/>
            </a:prstGeom>
            <a:noFill/>
          </p:spPr>
          <p:txBody>
            <a:bodyPr wrap="square" rtlCol="0">
              <a:spAutoFit/>
            </a:bodyPr>
            <a:lstStyle/>
            <a:p>
              <a:r>
                <a:rPr lang="zh-CN" altLang="en-US" sz="1400" dirty="0">
                  <a:latin typeface="微软雅黑" panose="020B0503020204020204" pitchFamily="34" charset="-122"/>
                  <a:ea typeface="微软雅黑" panose="020B0503020204020204" pitchFamily="34" charset="-122"/>
                </a:rPr>
                <a:t>通过电子卡（手机</a:t>
              </a:r>
              <a:r>
                <a:rPr lang="en-US" altLang="zh-CN" sz="1400" dirty="0">
                  <a:latin typeface="微软雅黑" panose="020B0503020204020204" pitchFamily="34" charset="-122"/>
                  <a:ea typeface="微软雅黑" panose="020B0503020204020204" pitchFamily="34" charset="-122"/>
                </a:rPr>
                <a:t>APP</a:t>
              </a:r>
              <a:r>
                <a:rPr lang="zh-CN" altLang="en-US" sz="1400" dirty="0">
                  <a:latin typeface="微软雅黑" panose="020B0503020204020204" pitchFamily="34" charset="-122"/>
                  <a:ea typeface="微软雅黑" panose="020B0503020204020204" pitchFamily="34" charset="-122"/>
                </a:rPr>
                <a:t>或扫码</a:t>
              </a:r>
              <a:endParaRPr lang="zh-CN" altLang="en-US" sz="1400" dirty="0">
                <a:latin typeface="微软雅黑" panose="020B0503020204020204" pitchFamily="34" charset="-122"/>
                <a:ea typeface="微软雅黑" panose="020B0503020204020204" pitchFamily="34" charset="-122"/>
              </a:endParaRPr>
            </a:p>
          </p:txBody>
        </p:sp>
        <p:grpSp>
          <p:nvGrpSpPr>
            <p:cNvPr id="26" name="组合 25"/>
            <p:cNvGrpSpPr/>
            <p:nvPr/>
          </p:nvGrpSpPr>
          <p:grpSpPr>
            <a:xfrm>
              <a:off x="382737" y="2762773"/>
              <a:ext cx="4919417" cy="1797780"/>
              <a:chOff x="480642" y="3488230"/>
              <a:chExt cx="4780007" cy="1324273"/>
            </a:xfrm>
          </p:grpSpPr>
          <p:sp>
            <p:nvSpPr>
              <p:cNvPr id="24" name="矩形: 圆角 23"/>
              <p:cNvSpPr/>
              <p:nvPr/>
            </p:nvSpPr>
            <p:spPr>
              <a:xfrm>
                <a:off x="480642" y="3488230"/>
                <a:ext cx="4780007" cy="1324273"/>
              </a:xfrm>
              <a:prstGeom prst="roundRect">
                <a:avLst>
                  <a:gd name="adj" fmla="val 5321"/>
                </a:avLst>
              </a:prstGeom>
              <a:gradFill flip="none" rotWithShape="1">
                <a:gsLst>
                  <a:gs pos="0">
                    <a:srgbClr val="3D9DF5"/>
                  </a:gs>
                  <a:gs pos="100000">
                    <a:srgbClr val="0C7BDC"/>
                  </a:gs>
                </a:gsLst>
                <a:lin ang="162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圆角 24"/>
              <p:cNvSpPr/>
              <p:nvPr/>
            </p:nvSpPr>
            <p:spPr>
              <a:xfrm>
                <a:off x="531270" y="3804049"/>
                <a:ext cx="4659968" cy="953845"/>
              </a:xfrm>
              <a:prstGeom prst="roundRect">
                <a:avLst>
                  <a:gd name="adj" fmla="val 1002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7" name="组合 26"/>
            <p:cNvGrpSpPr/>
            <p:nvPr/>
          </p:nvGrpSpPr>
          <p:grpSpPr>
            <a:xfrm>
              <a:off x="382737" y="4804448"/>
              <a:ext cx="4915263" cy="1596351"/>
              <a:chOff x="480642" y="3573172"/>
              <a:chExt cx="4780007" cy="1329289"/>
            </a:xfrm>
          </p:grpSpPr>
          <p:sp>
            <p:nvSpPr>
              <p:cNvPr id="28" name="矩形: 圆角 27"/>
              <p:cNvSpPr/>
              <p:nvPr/>
            </p:nvSpPr>
            <p:spPr>
              <a:xfrm>
                <a:off x="480642" y="3573172"/>
                <a:ext cx="4780007" cy="1329289"/>
              </a:xfrm>
              <a:prstGeom prst="roundRect">
                <a:avLst>
                  <a:gd name="adj" fmla="val 5321"/>
                </a:avLst>
              </a:prstGeom>
              <a:gradFill flip="none" rotWithShape="1">
                <a:gsLst>
                  <a:gs pos="0">
                    <a:srgbClr val="1BD9ED"/>
                  </a:gs>
                  <a:gs pos="100000">
                    <a:srgbClr val="10BDCD"/>
                  </a:gs>
                </a:gsLst>
                <a:lin ang="162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p:nvSpPr>
            <p:spPr>
              <a:xfrm>
                <a:off x="521542" y="3882057"/>
                <a:ext cx="4659968" cy="967460"/>
              </a:xfrm>
              <a:prstGeom prst="roundRect">
                <a:avLst>
                  <a:gd name="adj" fmla="val 10020"/>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80641" y="2841028"/>
              <a:ext cx="1136395" cy="338554"/>
            </a:xfrm>
            <a:prstGeom prst="rect">
              <a:avLst/>
            </a:prstGeom>
            <a:noFill/>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方案一</a:t>
              </a:r>
              <a:endParaRPr lang="zh-CN" altLang="en-US" sz="1600" b="1" dirty="0">
                <a:solidFill>
                  <a:schemeClr val="bg1"/>
                </a:solidFill>
              </a:endParaRPr>
            </a:p>
          </p:txBody>
        </p:sp>
        <p:sp>
          <p:nvSpPr>
            <p:cNvPr id="31" name="文本框 30"/>
            <p:cNvSpPr txBox="1"/>
            <p:nvPr/>
          </p:nvSpPr>
          <p:spPr>
            <a:xfrm>
              <a:off x="480640" y="3227991"/>
              <a:ext cx="2924039" cy="377411"/>
            </a:xfrm>
            <a:prstGeom prst="rect">
              <a:avLst/>
            </a:prstGeom>
            <a:noFill/>
          </p:spPr>
          <p:txBody>
            <a:bodyPr wrap="square">
              <a:spAutoFit/>
            </a:bodyPr>
            <a:lstStyle/>
            <a:p>
              <a:pPr>
                <a:lnSpc>
                  <a:spcPct val="150000"/>
                </a:lnSpc>
              </a:pPr>
              <a:r>
                <a:rPr lang="zh-CN" altLang="en-US" sz="1400" b="1" dirty="0">
                  <a:latin typeface="微软雅黑" panose="020B0503020204020204" pitchFamily="34" charset="-122"/>
                  <a:ea typeface="微软雅黑" panose="020B0503020204020204" pitchFamily="34" charset="-122"/>
                </a:rPr>
                <a:t>电子卡</a:t>
              </a:r>
              <a:r>
                <a:rPr lang="zh-CN" altLang="en-US" sz="1200" dirty="0">
                  <a:latin typeface="微软雅黑" panose="020B0503020204020204" pitchFamily="34" charset="-122"/>
                  <a:ea typeface="微软雅黑" panose="020B0503020204020204" pitchFamily="34" charset="-122"/>
                </a:rPr>
                <a:t>（手机</a:t>
              </a:r>
              <a:r>
                <a:rPr lang="en-US" altLang="zh-CN" sz="1200" dirty="0">
                  <a:latin typeface="微软雅黑" panose="020B0503020204020204" pitchFamily="34" charset="-122"/>
                  <a:ea typeface="微软雅黑" panose="020B0503020204020204" pitchFamily="34" charset="-122"/>
                </a:rPr>
                <a:t>APP</a:t>
              </a:r>
              <a:r>
                <a:rPr lang="zh-CN" altLang="en-US" sz="1200" dirty="0">
                  <a:latin typeface="微软雅黑" panose="020B0503020204020204" pitchFamily="34" charset="-122"/>
                  <a:ea typeface="微软雅黑" panose="020B0503020204020204" pitchFamily="34" charset="-122"/>
                </a:rPr>
                <a:t>或扫码）取水</a:t>
              </a:r>
              <a:endParaRPr lang="en-US" altLang="zh-CN" sz="1400" dirty="0">
                <a:latin typeface="微软雅黑" panose="020B0503020204020204" pitchFamily="34" charset="-122"/>
                <a:ea typeface="微软雅黑" panose="020B0503020204020204" pitchFamily="34" charset="-122"/>
              </a:endParaRPr>
            </a:p>
          </p:txBody>
        </p:sp>
        <p:sp>
          <p:nvSpPr>
            <p:cNvPr id="32" name="文本框 31"/>
            <p:cNvSpPr txBox="1"/>
            <p:nvPr/>
          </p:nvSpPr>
          <p:spPr>
            <a:xfrm>
              <a:off x="1195322" y="2846995"/>
              <a:ext cx="1577418" cy="338554"/>
            </a:xfrm>
            <a:prstGeom prst="rect">
              <a:avLst/>
            </a:prstGeom>
            <a:noFill/>
          </p:spPr>
          <p:txBody>
            <a:bodyPr wrap="square">
              <a:spAutoFit/>
            </a:bodyPr>
            <a:lstStyle/>
            <a:p>
              <a:pPr algn="dist"/>
              <a:r>
                <a:rPr lang="en-US" altLang="zh-CN" sz="1600" b="1" dirty="0">
                  <a:solidFill>
                    <a:schemeClr val="bg1">
                      <a:lumMod val="95000"/>
                      <a:alpha val="23000"/>
                    </a:schemeClr>
                  </a:solidFill>
                  <a:latin typeface="微软雅黑" panose="020B0503020204020204" pitchFamily="34" charset="-122"/>
                  <a:ea typeface="微软雅黑" panose="020B0503020204020204" pitchFamily="34" charset="-122"/>
                </a:rPr>
                <a:t>SOLUTION 1</a:t>
              </a:r>
              <a:endParaRPr lang="zh-CN" altLang="en-US" sz="1600" b="1" dirty="0">
                <a:solidFill>
                  <a:schemeClr val="bg1">
                    <a:lumMod val="95000"/>
                    <a:alpha val="23000"/>
                  </a:schemeClr>
                </a:solidFill>
              </a:endParaRPr>
            </a:p>
          </p:txBody>
        </p:sp>
        <p:grpSp>
          <p:nvGrpSpPr>
            <p:cNvPr id="33" name="组合 32"/>
            <p:cNvGrpSpPr/>
            <p:nvPr/>
          </p:nvGrpSpPr>
          <p:grpSpPr>
            <a:xfrm>
              <a:off x="569770" y="3703812"/>
              <a:ext cx="1249649" cy="276999"/>
              <a:chOff x="1503825" y="1408798"/>
              <a:chExt cx="749776" cy="259383"/>
            </a:xfrm>
          </p:grpSpPr>
          <p:sp>
            <p:nvSpPr>
              <p:cNvPr id="34" name="矩形: 圆角 33"/>
              <p:cNvSpPr/>
              <p:nvPr/>
            </p:nvSpPr>
            <p:spPr>
              <a:xfrm>
                <a:off x="1503825" y="1416724"/>
                <a:ext cx="749776" cy="242349"/>
              </a:xfrm>
              <a:prstGeom prst="roundRect">
                <a:avLst>
                  <a:gd name="adj" fmla="val 50000"/>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文本框 34"/>
              <p:cNvSpPr txBox="1"/>
              <p:nvPr/>
            </p:nvSpPr>
            <p:spPr>
              <a:xfrm>
                <a:off x="1520540" y="1408798"/>
                <a:ext cx="721387" cy="259383"/>
              </a:xfrm>
              <a:prstGeom prst="rect">
                <a:avLst/>
              </a:prstGeom>
              <a:noFill/>
            </p:spPr>
            <p:txBody>
              <a:bodyPr wrap="square" rtlCol="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rPr>
                  <a:t>在线开关泵</a:t>
                </a:r>
                <a:r>
                  <a:rPr lang="en-US" altLang="zh-CN" sz="1200" b="1" dirty="0">
                    <a:solidFill>
                      <a:schemeClr val="bg1"/>
                    </a:solidFill>
                    <a:latin typeface="微软雅黑" panose="020B0503020204020204" pitchFamily="34" charset="-122"/>
                    <a:ea typeface="微软雅黑" panose="020B0503020204020204" pitchFamily="34" charset="-122"/>
                  </a:rPr>
                  <a:t>/</a:t>
                </a:r>
                <a:r>
                  <a:rPr lang="zh-CN" altLang="en-US" sz="1200" b="1" dirty="0">
                    <a:solidFill>
                      <a:schemeClr val="bg1"/>
                    </a:solidFill>
                    <a:latin typeface="微软雅黑" panose="020B0503020204020204" pitchFamily="34" charset="-122"/>
                    <a:ea typeface="微软雅黑" panose="020B0503020204020204" pitchFamily="34" charset="-122"/>
                  </a:rPr>
                  <a:t>阀</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1934463" y="3699481"/>
              <a:ext cx="1249649" cy="276999"/>
              <a:chOff x="1503825" y="1408798"/>
              <a:chExt cx="749776" cy="259383"/>
            </a:xfrm>
          </p:grpSpPr>
          <p:sp>
            <p:nvSpPr>
              <p:cNvPr id="37" name="矩形: 圆角 36"/>
              <p:cNvSpPr/>
              <p:nvPr/>
            </p:nvSpPr>
            <p:spPr>
              <a:xfrm>
                <a:off x="1503825" y="1416724"/>
                <a:ext cx="749776" cy="242349"/>
              </a:xfrm>
              <a:prstGeom prst="roundRect">
                <a:avLst>
                  <a:gd name="adj" fmla="val 50000"/>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1520540" y="1408798"/>
                <a:ext cx="721387" cy="259383"/>
              </a:xfrm>
              <a:prstGeom prst="rect">
                <a:avLst/>
              </a:prstGeom>
              <a:noFill/>
            </p:spPr>
            <p:txBody>
              <a:bodyPr wrap="square" rtlCol="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rPr>
                  <a:t>在线充值缴费</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3307558" y="3713910"/>
              <a:ext cx="1485127" cy="461665"/>
              <a:chOff x="1503825" y="1408798"/>
              <a:chExt cx="749776" cy="432305"/>
            </a:xfrm>
          </p:grpSpPr>
          <p:sp>
            <p:nvSpPr>
              <p:cNvPr id="40" name="矩形: 圆角 39"/>
              <p:cNvSpPr/>
              <p:nvPr/>
            </p:nvSpPr>
            <p:spPr>
              <a:xfrm>
                <a:off x="1503825" y="1416724"/>
                <a:ext cx="749776" cy="242349"/>
              </a:xfrm>
              <a:prstGeom prst="roundRect">
                <a:avLst>
                  <a:gd name="adj" fmla="val 50000"/>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文本框 40"/>
              <p:cNvSpPr txBox="1"/>
              <p:nvPr/>
            </p:nvSpPr>
            <p:spPr>
              <a:xfrm>
                <a:off x="1520540" y="1408798"/>
                <a:ext cx="721387" cy="432305"/>
              </a:xfrm>
              <a:prstGeom prst="rect">
                <a:avLst/>
              </a:prstGeom>
              <a:noFill/>
            </p:spPr>
            <p:txBody>
              <a:bodyPr wrap="square" rtlCol="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rPr>
                  <a:t>余额</a:t>
                </a:r>
                <a:r>
                  <a:rPr lang="en-US" altLang="zh-CN" sz="1200" b="1" dirty="0">
                    <a:solidFill>
                      <a:schemeClr val="bg1"/>
                    </a:solidFill>
                    <a:latin typeface="微软雅黑" panose="020B0503020204020204" pitchFamily="34" charset="-122"/>
                    <a:ea typeface="微软雅黑" panose="020B0503020204020204" pitchFamily="34" charset="-122"/>
                  </a:rPr>
                  <a:t>/</a:t>
                </a:r>
                <a:r>
                  <a:rPr lang="zh-CN" altLang="en-US" sz="1200" b="1" dirty="0">
                    <a:solidFill>
                      <a:schemeClr val="bg1"/>
                    </a:solidFill>
                    <a:latin typeface="微软雅黑" panose="020B0503020204020204" pitchFamily="34" charset="-122"/>
                    <a:ea typeface="微软雅黑" panose="020B0503020204020204" pitchFamily="34" charset="-122"/>
                  </a:rPr>
                  <a:t>用水量查询</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44" name="文本框 43"/>
            <p:cNvSpPr txBox="1"/>
            <p:nvPr/>
          </p:nvSpPr>
          <p:spPr>
            <a:xfrm>
              <a:off x="480641" y="4079700"/>
              <a:ext cx="4659968" cy="276999"/>
            </a:xfrm>
            <a:prstGeom prst="rect">
              <a:avLst/>
            </a:prstGeom>
            <a:noFill/>
          </p:spPr>
          <p:txBody>
            <a:bodyPr wrap="square">
              <a:spAutoFit/>
            </a:bodyPr>
            <a:lstStyle/>
            <a:p>
              <a:r>
                <a:rPr lang="zh-CN" altLang="en-US" sz="1200" dirty="0">
                  <a:latin typeface="微软雅黑" panose="020B0503020204020204" pitchFamily="34" charset="-122"/>
                  <a:ea typeface="微软雅黑" panose="020B0503020204020204" pitchFamily="34" charset="-122"/>
                </a:rPr>
                <a:t>此方案更加智能、便捷、安全，解决实体卡易丢失、易破解的弊端。</a:t>
              </a:r>
              <a:endParaRPr lang="zh-CN" altLang="en-US" sz="1200" dirty="0">
                <a:latin typeface="微软雅黑" panose="020B0503020204020204" pitchFamily="34" charset="-122"/>
                <a:ea typeface="微软雅黑" panose="020B0503020204020204" pitchFamily="34" charset="-122"/>
              </a:endParaRPr>
            </a:p>
          </p:txBody>
        </p:sp>
        <p:sp>
          <p:nvSpPr>
            <p:cNvPr id="45" name="文本框 44"/>
            <p:cNvSpPr txBox="1"/>
            <p:nvPr/>
          </p:nvSpPr>
          <p:spPr>
            <a:xfrm>
              <a:off x="480641" y="4824902"/>
              <a:ext cx="1136395" cy="338554"/>
            </a:xfrm>
            <a:prstGeom prst="rect">
              <a:avLst/>
            </a:prstGeom>
            <a:noFill/>
          </p:spPr>
          <p:txBody>
            <a:bodyPr wrap="square">
              <a:spAutoFit/>
            </a:bodyPr>
            <a:lstStyle/>
            <a:p>
              <a:r>
                <a:rPr lang="zh-CN" altLang="en-US" sz="1600" b="1" dirty="0">
                  <a:solidFill>
                    <a:schemeClr val="bg1"/>
                  </a:solidFill>
                  <a:latin typeface="微软雅黑" panose="020B0503020204020204" pitchFamily="34" charset="-122"/>
                  <a:ea typeface="微软雅黑" panose="020B0503020204020204" pitchFamily="34" charset="-122"/>
                </a:rPr>
                <a:t>方案二</a:t>
              </a:r>
              <a:endParaRPr lang="zh-CN" altLang="en-US" sz="1600" b="1" dirty="0">
                <a:solidFill>
                  <a:schemeClr val="bg1"/>
                </a:solidFill>
              </a:endParaRPr>
            </a:p>
          </p:txBody>
        </p:sp>
        <p:sp>
          <p:nvSpPr>
            <p:cNvPr id="46" name="文本框 45"/>
            <p:cNvSpPr txBox="1"/>
            <p:nvPr/>
          </p:nvSpPr>
          <p:spPr>
            <a:xfrm>
              <a:off x="1195322" y="4830869"/>
              <a:ext cx="1577418" cy="338554"/>
            </a:xfrm>
            <a:prstGeom prst="rect">
              <a:avLst/>
            </a:prstGeom>
            <a:noFill/>
          </p:spPr>
          <p:txBody>
            <a:bodyPr wrap="square">
              <a:spAutoFit/>
            </a:bodyPr>
            <a:lstStyle/>
            <a:p>
              <a:pPr algn="dist"/>
              <a:r>
                <a:rPr lang="en-US" altLang="zh-CN" sz="1600" b="1" dirty="0">
                  <a:solidFill>
                    <a:schemeClr val="bg1">
                      <a:lumMod val="95000"/>
                      <a:alpha val="23000"/>
                    </a:schemeClr>
                  </a:solidFill>
                  <a:latin typeface="微软雅黑" panose="020B0503020204020204" pitchFamily="34" charset="-122"/>
                  <a:ea typeface="微软雅黑" panose="020B0503020204020204" pitchFamily="34" charset="-122"/>
                </a:rPr>
                <a:t>SOLUTION 2</a:t>
              </a:r>
              <a:endParaRPr lang="zh-CN" altLang="en-US" sz="1600" b="1" dirty="0">
                <a:solidFill>
                  <a:schemeClr val="bg1">
                    <a:lumMod val="95000"/>
                    <a:alpha val="23000"/>
                  </a:schemeClr>
                </a:solidFill>
              </a:endParaRPr>
            </a:p>
          </p:txBody>
        </p:sp>
        <p:sp>
          <p:nvSpPr>
            <p:cNvPr id="47" name="文本框 46"/>
            <p:cNvSpPr txBox="1"/>
            <p:nvPr/>
          </p:nvSpPr>
          <p:spPr>
            <a:xfrm>
              <a:off x="490794" y="5199334"/>
              <a:ext cx="2300397" cy="377411"/>
            </a:xfrm>
            <a:prstGeom prst="rect">
              <a:avLst/>
            </a:prstGeom>
            <a:noFill/>
          </p:spPr>
          <p:txBody>
            <a:bodyPr wrap="square">
              <a:spAutoFit/>
            </a:bodyPr>
            <a:lstStyle/>
            <a:p>
              <a:pPr>
                <a:lnSpc>
                  <a:spcPct val="150000"/>
                </a:lnSpc>
              </a:pPr>
              <a:r>
                <a:rPr lang="en-US" altLang="zh-CN" sz="1400" b="1" dirty="0">
                  <a:latin typeface="微软雅黑" panose="020B0503020204020204" pitchFamily="34" charset="-122"/>
                  <a:ea typeface="微软雅黑" panose="020B0503020204020204" pitchFamily="34" charset="-122"/>
                </a:rPr>
                <a:t>CPU</a:t>
              </a:r>
              <a:r>
                <a:rPr lang="zh-CN" altLang="en-US" sz="1400" b="1" dirty="0">
                  <a:latin typeface="微软雅黑" panose="020B0503020204020204" pitchFamily="34" charset="-122"/>
                  <a:ea typeface="微软雅黑" panose="020B0503020204020204" pitchFamily="34" charset="-122"/>
                </a:rPr>
                <a:t>卡</a:t>
              </a:r>
              <a:r>
                <a:rPr lang="zh-CN" altLang="en-US" sz="1200" dirty="0">
                  <a:latin typeface="微软雅黑" panose="020B0503020204020204" pitchFamily="34" charset="-122"/>
                  <a:ea typeface="微软雅黑" panose="020B0503020204020204" pitchFamily="34" charset="-122"/>
                </a:rPr>
                <a:t>（实体卡）取水</a:t>
              </a:r>
              <a:endParaRPr lang="en-US" altLang="zh-CN" sz="1400" dirty="0">
                <a:latin typeface="微软雅黑" panose="020B0503020204020204" pitchFamily="34" charset="-122"/>
                <a:ea typeface="微软雅黑" panose="020B0503020204020204" pitchFamily="34" charset="-122"/>
              </a:endParaRPr>
            </a:p>
          </p:txBody>
        </p:sp>
        <p:grpSp>
          <p:nvGrpSpPr>
            <p:cNvPr id="48" name="组合 47"/>
            <p:cNvGrpSpPr/>
            <p:nvPr/>
          </p:nvGrpSpPr>
          <p:grpSpPr>
            <a:xfrm>
              <a:off x="569769" y="5674477"/>
              <a:ext cx="1249649" cy="276999"/>
              <a:chOff x="1503825" y="1408798"/>
              <a:chExt cx="749776" cy="259383"/>
            </a:xfrm>
          </p:grpSpPr>
          <p:sp>
            <p:nvSpPr>
              <p:cNvPr id="49" name="矩形: 圆角 48"/>
              <p:cNvSpPr/>
              <p:nvPr/>
            </p:nvSpPr>
            <p:spPr>
              <a:xfrm>
                <a:off x="1503825" y="1416724"/>
                <a:ext cx="749776" cy="242349"/>
              </a:xfrm>
              <a:prstGeom prst="roundRect">
                <a:avLst>
                  <a:gd name="adj" fmla="val 50000"/>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1520540" y="1408798"/>
                <a:ext cx="721387" cy="259383"/>
              </a:xfrm>
              <a:prstGeom prst="rect">
                <a:avLst/>
              </a:prstGeom>
              <a:noFill/>
            </p:spPr>
            <p:txBody>
              <a:bodyPr wrap="square" rtlCol="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rPr>
                  <a:t>刷卡开关泵</a:t>
                </a:r>
                <a:r>
                  <a:rPr lang="en-US" altLang="zh-CN" sz="1200" b="1" dirty="0">
                    <a:solidFill>
                      <a:schemeClr val="bg1"/>
                    </a:solidFill>
                    <a:latin typeface="微软雅黑" panose="020B0503020204020204" pitchFamily="34" charset="-122"/>
                    <a:ea typeface="微软雅黑" panose="020B0503020204020204" pitchFamily="34" charset="-122"/>
                  </a:rPr>
                  <a:t>/</a:t>
                </a:r>
                <a:r>
                  <a:rPr lang="zh-CN" altLang="en-US" sz="1200" b="1" dirty="0">
                    <a:solidFill>
                      <a:schemeClr val="bg1"/>
                    </a:solidFill>
                    <a:latin typeface="微软雅黑" panose="020B0503020204020204" pitchFamily="34" charset="-122"/>
                    <a:ea typeface="微软雅黑" panose="020B0503020204020204" pitchFamily="34" charset="-122"/>
                  </a:rPr>
                  <a:t>阀</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54" name="组合 53"/>
            <p:cNvGrpSpPr/>
            <p:nvPr/>
          </p:nvGrpSpPr>
          <p:grpSpPr>
            <a:xfrm>
              <a:off x="1934463" y="5682141"/>
              <a:ext cx="934640" cy="276999"/>
              <a:chOff x="1503825" y="1408798"/>
              <a:chExt cx="749776" cy="259383"/>
            </a:xfrm>
          </p:grpSpPr>
          <p:sp>
            <p:nvSpPr>
              <p:cNvPr id="55" name="矩形: 圆角 54"/>
              <p:cNvSpPr/>
              <p:nvPr/>
            </p:nvSpPr>
            <p:spPr>
              <a:xfrm>
                <a:off x="1503825" y="1416724"/>
                <a:ext cx="749776" cy="242349"/>
              </a:xfrm>
              <a:prstGeom prst="roundRect">
                <a:avLst>
                  <a:gd name="adj" fmla="val 50000"/>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文本框 55"/>
              <p:cNvSpPr txBox="1"/>
              <p:nvPr/>
            </p:nvSpPr>
            <p:spPr>
              <a:xfrm>
                <a:off x="1520540" y="1408798"/>
                <a:ext cx="721387" cy="259383"/>
              </a:xfrm>
              <a:prstGeom prst="rect">
                <a:avLst/>
              </a:prstGeom>
              <a:noFill/>
            </p:spPr>
            <p:txBody>
              <a:bodyPr wrap="square" rtlCol="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rPr>
                  <a:t>一井多卡</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2969674" y="5668452"/>
              <a:ext cx="934640" cy="276999"/>
              <a:chOff x="1503825" y="1408798"/>
              <a:chExt cx="749776" cy="259383"/>
            </a:xfrm>
          </p:grpSpPr>
          <p:sp>
            <p:nvSpPr>
              <p:cNvPr id="58" name="矩形: 圆角 57"/>
              <p:cNvSpPr/>
              <p:nvPr/>
            </p:nvSpPr>
            <p:spPr>
              <a:xfrm>
                <a:off x="1503825" y="1416724"/>
                <a:ext cx="749776" cy="242349"/>
              </a:xfrm>
              <a:prstGeom prst="roundRect">
                <a:avLst>
                  <a:gd name="adj" fmla="val 50000"/>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文本框 58"/>
              <p:cNvSpPr txBox="1"/>
              <p:nvPr/>
            </p:nvSpPr>
            <p:spPr>
              <a:xfrm>
                <a:off x="1520540" y="1408798"/>
                <a:ext cx="721387" cy="259383"/>
              </a:xfrm>
              <a:prstGeom prst="rect">
                <a:avLst/>
              </a:prstGeom>
              <a:noFill/>
            </p:spPr>
            <p:txBody>
              <a:bodyPr wrap="square" rtlCol="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rPr>
                  <a:t>一卡多井</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3971564" y="5674476"/>
              <a:ext cx="934640" cy="276999"/>
              <a:chOff x="1503825" y="1408798"/>
              <a:chExt cx="749776" cy="259383"/>
            </a:xfrm>
          </p:grpSpPr>
          <p:sp>
            <p:nvSpPr>
              <p:cNvPr id="61" name="矩形: 圆角 60"/>
              <p:cNvSpPr/>
              <p:nvPr/>
            </p:nvSpPr>
            <p:spPr>
              <a:xfrm>
                <a:off x="1503825" y="1416724"/>
                <a:ext cx="749776" cy="242349"/>
              </a:xfrm>
              <a:prstGeom prst="roundRect">
                <a:avLst>
                  <a:gd name="adj" fmla="val 50000"/>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文本框 61"/>
              <p:cNvSpPr txBox="1"/>
              <p:nvPr/>
            </p:nvSpPr>
            <p:spPr>
              <a:xfrm>
                <a:off x="1520540" y="1408798"/>
                <a:ext cx="721387" cy="259383"/>
              </a:xfrm>
              <a:prstGeom prst="rect">
                <a:avLst/>
              </a:prstGeom>
              <a:noFill/>
            </p:spPr>
            <p:txBody>
              <a:bodyPr wrap="square" rtlCol="0">
                <a:spAutoFit/>
              </a:bodyPr>
              <a:lstStyle/>
              <a:p>
                <a:pPr algn="dist"/>
                <a:r>
                  <a:rPr lang="zh-CN" altLang="en-US" sz="1200" b="1" dirty="0">
                    <a:solidFill>
                      <a:schemeClr val="bg1"/>
                    </a:solidFill>
                    <a:latin typeface="微软雅黑" panose="020B0503020204020204" pitchFamily="34" charset="-122"/>
                    <a:ea typeface="微软雅黑" panose="020B0503020204020204" pitchFamily="34" charset="-122"/>
                  </a:rPr>
                  <a:t>一卡一井</a:t>
                </a:r>
                <a:endParaRPr lang="zh-CN" altLang="en-US" sz="1200" b="1" dirty="0">
                  <a:solidFill>
                    <a:schemeClr val="bg1"/>
                  </a:solidFill>
                  <a:latin typeface="微软雅黑" panose="020B0503020204020204" pitchFamily="34" charset="-122"/>
                  <a:ea typeface="微软雅黑" panose="020B0503020204020204" pitchFamily="34" charset="-122"/>
                </a:endParaRPr>
              </a:p>
            </p:txBody>
          </p:sp>
        </p:grpSp>
        <p:sp>
          <p:nvSpPr>
            <p:cNvPr id="102" name="文本框 101"/>
            <p:cNvSpPr txBox="1"/>
            <p:nvPr/>
          </p:nvSpPr>
          <p:spPr>
            <a:xfrm>
              <a:off x="524566" y="6004958"/>
              <a:ext cx="4659968" cy="276999"/>
            </a:xfrm>
            <a:prstGeom prst="rect">
              <a:avLst/>
            </a:prstGeom>
            <a:noFill/>
          </p:spPr>
          <p:txBody>
            <a:bodyPr wrap="square">
              <a:spAutoFit/>
            </a:bodyPr>
            <a:lstStyle/>
            <a:p>
              <a:r>
                <a:rPr lang="zh-CN" altLang="en-US" sz="1200" dirty="0">
                  <a:latin typeface="微软雅黑" panose="020B0503020204020204" pitchFamily="34" charset="-122"/>
                  <a:ea typeface="微软雅黑" panose="020B0503020204020204" pitchFamily="34" charset="-122"/>
                </a:rPr>
                <a:t>此种方案适用老年人等不会操作智能手机的人群。</a:t>
              </a:r>
              <a:endParaRPr lang="zh-CN" altLang="en-US" sz="12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369174" y="327695"/>
              <a:ext cx="4250451" cy="523220"/>
              <a:chOff x="365889" y="365090"/>
              <a:chExt cx="4250451" cy="523220"/>
            </a:xfrm>
          </p:grpSpPr>
          <p:sp>
            <p:nvSpPr>
              <p:cNvPr id="5" name="文本框 4"/>
              <p:cNvSpPr txBox="1"/>
              <p:nvPr/>
            </p:nvSpPr>
            <p:spPr>
              <a:xfrm>
                <a:off x="777310" y="365090"/>
                <a:ext cx="3839030"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井电双控智能灌溉系统</a:t>
                </a:r>
                <a:endParaRPr lang="zh-CN" altLang="en-US" sz="2800" b="1"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365889" y="413972"/>
                <a:ext cx="448087" cy="411421"/>
                <a:chOff x="1311800" y="841058"/>
                <a:chExt cx="566501" cy="520146"/>
              </a:xfrm>
            </p:grpSpPr>
            <p:sp>
              <p:nvSpPr>
                <p:cNvPr id="11" name="椭圆 10"/>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 name="组合 13"/>
            <p:cNvGrpSpPr/>
            <p:nvPr/>
          </p:nvGrpSpPr>
          <p:grpSpPr>
            <a:xfrm>
              <a:off x="434842" y="1154030"/>
              <a:ext cx="1653997" cy="361919"/>
              <a:chOff x="1746428" y="2628943"/>
              <a:chExt cx="1653997" cy="361919"/>
            </a:xfrm>
          </p:grpSpPr>
          <p:grpSp>
            <p:nvGrpSpPr>
              <p:cNvPr id="15" name="www.pptcool.com3"/>
              <p:cNvGrpSpPr/>
              <p:nvPr/>
            </p:nvGrpSpPr>
            <p:grpSpPr>
              <a:xfrm>
                <a:off x="1746428" y="2628943"/>
                <a:ext cx="1653997" cy="361919"/>
                <a:chOff x="1150844" y="4559112"/>
                <a:chExt cx="3384372" cy="1091545"/>
              </a:xfrm>
            </p:grpSpPr>
            <p:sp>
              <p:nvSpPr>
                <p:cNvPr id="22" name="www.pptcool.com3-5"/>
                <p:cNvSpPr/>
                <p:nvPr/>
              </p:nvSpPr>
              <p:spPr>
                <a:xfrm rot="5400000">
                  <a:off x="3357219" y="4566204"/>
                  <a:ext cx="1084305" cy="1084601"/>
                </a:xfrm>
                <a:prstGeom prst="blockArc">
                  <a:avLst>
                    <a:gd name="adj1" fmla="val 14438544"/>
                    <a:gd name="adj2" fmla="val 18016198"/>
                    <a:gd name="adj3" fmla="val 10979"/>
                  </a:avLst>
                </a:prstGeom>
                <a:solidFill>
                  <a:srgbClr val="FFC0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1032" tIns="55517" rIns="111032" bIns="55517" rtlCol="0" anchor="ctr">
                  <a:noAutofit/>
                </a:bodyPr>
                <a:lstStyle/>
                <a:p>
                  <a:pPr algn="ctr"/>
                  <a:endParaRPr lang="zh-CN" altLang="en-US" sz="2185">
                    <a:latin typeface="+mj-lt"/>
                  </a:endParaRPr>
                </a:p>
              </p:txBody>
            </p:sp>
            <p:sp>
              <p:nvSpPr>
                <p:cNvPr id="23" name="www.pptcool.com3-6"/>
                <p:cNvSpPr txBox="1"/>
                <p:nvPr/>
              </p:nvSpPr>
              <p:spPr>
                <a:xfrm>
                  <a:off x="2086260" y="4571957"/>
                  <a:ext cx="2138583" cy="1048926"/>
                </a:xfrm>
                <a:prstGeom prst="rect">
                  <a:avLst/>
                </a:prstGeom>
                <a:noFill/>
                <a:effectLst/>
              </p:spPr>
              <p:txBody>
                <a:bodyPr wrap="square" lIns="100584" tIns="50292" rIns="100584" bIns="50292" rtlCol="0" anchor="ctr">
                  <a:spAutoFit/>
                </a:bodyPr>
                <a:lstStyle/>
                <a:p>
                  <a:pPr>
                    <a:spcBef>
                      <a:spcPts val="500"/>
                    </a:spcBef>
                  </a:pPr>
                  <a:r>
                    <a:rPr lang="zh-CN" altLang="en-US"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rPr>
                    <a:t>方案概况</a:t>
                  </a:r>
                  <a:endParaRPr lang="en-US" altLang="zh-CN"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endParaRPr>
                </a:p>
              </p:txBody>
            </p:sp>
            <p:sp>
              <p:nvSpPr>
                <p:cNvPr id="30" name="www.pptcool.com3-8"/>
                <p:cNvSpPr/>
                <p:nvPr>
                  <p:custDataLst>
                    <p:tags r:id="rId14"/>
                  </p:custDataLst>
                </p:nvPr>
              </p:nvSpPr>
              <p:spPr>
                <a:xfrm>
                  <a:off x="1150844" y="4559112"/>
                  <a:ext cx="3384372" cy="1074618"/>
                </a:xfrm>
                <a:prstGeom prst="roundRect">
                  <a:avLst>
                    <a:gd name="adj" fmla="val 50000"/>
                  </a:avLst>
                </a:prstGeom>
                <a:noFill/>
                <a:ln w="6350">
                  <a:solidFill>
                    <a:srgbClr val="0D7CDD"/>
                  </a:solidFill>
                </a:ln>
                <a:effectLst>
                  <a:outerShdw blurRad="129235" dist="48463" dir="2699981" algn="tl" rotWithShape="0">
                    <a:schemeClr val="accent1">
                      <a:lumMod val="7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16311" tIns="58156" rIns="116311" bIns="58156" rtlCol="0" anchor="ctr"/>
                <a:lstStyle/>
                <a:p>
                  <a:pPr algn="ctr"/>
                  <a:endParaRPr lang="zh-CN" altLang="en-US" sz="2290" dirty="0"/>
                </a:p>
              </p:txBody>
            </p:sp>
          </p:grpSp>
          <p:grpSp>
            <p:nvGrpSpPr>
              <p:cNvPr id="16" name="组合 15"/>
              <p:cNvGrpSpPr/>
              <p:nvPr/>
            </p:nvGrpSpPr>
            <p:grpSpPr>
              <a:xfrm>
                <a:off x="1746661" y="2632843"/>
                <a:ext cx="487845" cy="356303"/>
                <a:chOff x="3642962" y="4491598"/>
                <a:chExt cx="1399098" cy="1021846"/>
              </a:xfrm>
            </p:grpSpPr>
            <p:sp>
              <p:nvSpPr>
                <p:cNvPr id="20" name="www.pptcool.com3-1"/>
                <p:cNvSpPr/>
                <p:nvPr/>
              </p:nvSpPr>
              <p:spPr>
                <a:xfrm>
                  <a:off x="3642962" y="4491598"/>
                  <a:ext cx="1310408" cy="1012710"/>
                </a:xfrm>
                <a:custGeom>
                  <a:avLst/>
                  <a:gdLst>
                    <a:gd name="connsiteX0" fmla="*/ 422413 w 1030195"/>
                    <a:gd name="connsiteY0" fmla="*/ 0 h 844826"/>
                    <a:gd name="connsiteX1" fmla="*/ 773960 w 1030195"/>
                    <a:gd name="connsiteY1" fmla="*/ 0 h 844826"/>
                    <a:gd name="connsiteX2" fmla="*/ 1030195 w 1030195"/>
                    <a:gd name="connsiteY2" fmla="*/ 422413 h 844826"/>
                    <a:gd name="connsiteX3" fmla="*/ 773960 w 1030195"/>
                    <a:gd name="connsiteY3" fmla="*/ 844826 h 844826"/>
                    <a:gd name="connsiteX4" fmla="*/ 422413 w 1030195"/>
                    <a:gd name="connsiteY4" fmla="*/ 844826 h 844826"/>
                    <a:gd name="connsiteX5" fmla="*/ 0 w 1030195"/>
                    <a:gd name="connsiteY5" fmla="*/ 422413 h 844826"/>
                    <a:gd name="connsiteX6" fmla="*/ 422413 w 1030195"/>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195" h="844826">
                      <a:moveTo>
                        <a:pt x="422413" y="0"/>
                      </a:moveTo>
                      <a:lnTo>
                        <a:pt x="773960" y="0"/>
                      </a:lnTo>
                      <a:lnTo>
                        <a:pt x="1030195" y="422413"/>
                      </a:lnTo>
                      <a:lnTo>
                        <a:pt x="773960" y="844826"/>
                      </a:lnTo>
                      <a:lnTo>
                        <a:pt x="422413" y="844826"/>
                      </a:lnTo>
                      <a:cubicBezTo>
                        <a:pt x="189121" y="844826"/>
                        <a:pt x="0" y="655705"/>
                        <a:pt x="0" y="422413"/>
                      </a:cubicBezTo>
                      <a:cubicBezTo>
                        <a:pt x="0" y="189121"/>
                        <a:pt x="189121" y="0"/>
                        <a:pt x="422413" y="0"/>
                      </a:cubicBezTo>
                      <a:close/>
                    </a:path>
                  </a:pathLst>
                </a:custGeom>
                <a:gradFill>
                  <a:gsLst>
                    <a:gs pos="0">
                      <a:srgbClr val="10BDCD"/>
                    </a:gs>
                    <a:gs pos="80000">
                      <a:srgbClr val="0D7CDD"/>
                    </a:gs>
                  </a:gsLst>
                  <a:path path="circle">
                    <a:fillToRect r="100000" b="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21" name="www.pptcool.com3-2"/>
                <p:cNvSpPr/>
                <p:nvPr/>
              </p:nvSpPr>
              <p:spPr>
                <a:xfrm>
                  <a:off x="4627436" y="4500734"/>
                  <a:ext cx="414624" cy="1012710"/>
                </a:xfrm>
                <a:custGeom>
                  <a:avLst/>
                  <a:gdLst>
                    <a:gd name="connsiteX0" fmla="*/ 0 w 325962"/>
                    <a:gd name="connsiteY0" fmla="*/ 0 h 844826"/>
                    <a:gd name="connsiteX1" fmla="*/ 75083 w 325962"/>
                    <a:gd name="connsiteY1" fmla="*/ 0 h 844826"/>
                    <a:gd name="connsiteX2" fmla="*/ 325962 w 325962"/>
                    <a:gd name="connsiteY2" fmla="*/ 422413 h 844826"/>
                    <a:gd name="connsiteX3" fmla="*/ 75083 w 325962"/>
                    <a:gd name="connsiteY3" fmla="*/ 844826 h 844826"/>
                    <a:gd name="connsiteX4" fmla="*/ 0 w 325962"/>
                    <a:gd name="connsiteY4" fmla="*/ 844826 h 844826"/>
                    <a:gd name="connsiteX5" fmla="*/ 256235 w 325962"/>
                    <a:gd name="connsiteY5" fmla="*/ 422413 h 844826"/>
                    <a:gd name="connsiteX6" fmla="*/ 0 w 325962"/>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62" h="844826">
                      <a:moveTo>
                        <a:pt x="0" y="0"/>
                      </a:moveTo>
                      <a:lnTo>
                        <a:pt x="75083" y="0"/>
                      </a:lnTo>
                      <a:lnTo>
                        <a:pt x="325962" y="422413"/>
                      </a:lnTo>
                      <a:lnTo>
                        <a:pt x="75083" y="844826"/>
                      </a:lnTo>
                      <a:lnTo>
                        <a:pt x="0" y="844826"/>
                      </a:lnTo>
                      <a:lnTo>
                        <a:pt x="256235" y="422413"/>
                      </a:lnTo>
                      <a:lnTo>
                        <a:pt x="0" y="0"/>
                      </a:lnTo>
                      <a:close/>
                    </a:path>
                  </a:pathLst>
                </a:custGeom>
                <a:solidFill>
                  <a:schemeClr val="accent1">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6311" tIns="58156" rIns="116311" bIns="58156" rtlCol="0" anchor="ctr">
                  <a:noAutofit/>
                </a:bodyPr>
                <a:lstStyle/>
                <a:p>
                  <a:pPr algn="ctr"/>
                  <a:endParaRPr lang="zh-CN" altLang="en-US" sz="2290"/>
                </a:p>
              </p:txBody>
            </p:sp>
          </p:grpSp>
          <p:pic>
            <p:nvPicPr>
              <p:cNvPr id="18" name="图片 17" descr="图标&#10;&#10;AI 生成的内容可能不正确。"/>
              <p:cNvPicPr>
                <a:picLocks noChangeAspect="1"/>
              </p:cNvPicPr>
              <p:nvPr/>
            </p:nvPicPr>
            <p:blipFill>
              <a:blip r:embed="rId15"/>
              <a:stretch>
                <a:fillRect/>
              </a:stretch>
            </p:blipFill>
            <p:spPr>
              <a:xfrm>
                <a:off x="1866918" y="2697075"/>
                <a:ext cx="221172" cy="213692"/>
              </a:xfrm>
              <a:prstGeom prst="rect">
                <a:avLst/>
              </a:prstGeom>
            </p:spPr>
          </p:pic>
        </p:grpSp>
      </p:grpSp>
      <p:pic>
        <p:nvPicPr>
          <p:cNvPr id="6" name="图片 5" descr="12.9 LOGO"/>
          <p:cNvPicPr>
            <a:picLocks noChangeAspect="1"/>
          </p:cNvPicPr>
          <p:nvPr/>
        </p:nvPicPr>
        <p:blipFill>
          <a:blip r:embed="rId16"/>
          <a:stretch>
            <a:fillRect/>
          </a:stretch>
        </p:blipFill>
        <p:spPr>
          <a:xfrm>
            <a:off x="10771505" y="163830"/>
            <a:ext cx="720000" cy="72000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1"/>
            <a:ext cx="12191999" cy="6858001"/>
            <a:chOff x="1" y="-1"/>
            <a:chExt cx="12191999" cy="6858001"/>
          </a:xfrm>
        </p:grpSpPr>
        <p:pic>
          <p:nvPicPr>
            <p:cNvPr id="3" name="图片 2"/>
            <p:cNvPicPr>
              <a:picLocks noChangeAspect="1"/>
            </p:cNvPicPr>
            <p:nvPr/>
          </p:nvPicPr>
          <p:blipFill>
            <a:blip r:embed="rId1"/>
            <a:srcRect b="15730"/>
            <a:stretch>
              <a:fillRect/>
            </a:stretch>
          </p:blipFill>
          <p:spPr>
            <a:xfrm flipH="1">
              <a:off x="1" y="-1"/>
              <a:ext cx="12191999" cy="6858001"/>
            </a:xfrm>
            <a:prstGeom prst="rect">
              <a:avLst/>
            </a:prstGeom>
          </p:spPr>
        </p:pic>
        <p:grpSp>
          <p:nvGrpSpPr>
            <p:cNvPr id="166" name="组合 165"/>
            <p:cNvGrpSpPr/>
            <p:nvPr/>
          </p:nvGrpSpPr>
          <p:grpSpPr>
            <a:xfrm>
              <a:off x="444433" y="1723547"/>
              <a:ext cx="5069166" cy="4791731"/>
              <a:chOff x="444433" y="1801368"/>
              <a:chExt cx="5069166" cy="4791731"/>
            </a:xfrm>
          </p:grpSpPr>
          <p:cxnSp>
            <p:nvCxnSpPr>
              <p:cNvPr id="15" name="直接连接符 14"/>
              <p:cNvCxnSpPr/>
              <p:nvPr/>
            </p:nvCxnSpPr>
            <p:spPr>
              <a:xfrm>
                <a:off x="536846" y="1943277"/>
                <a:ext cx="0" cy="4649822"/>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grpSp>
            <p:nvGrpSpPr>
              <p:cNvPr id="103" name="组合 102"/>
              <p:cNvGrpSpPr/>
              <p:nvPr/>
            </p:nvGrpSpPr>
            <p:grpSpPr>
              <a:xfrm>
                <a:off x="444433" y="1872672"/>
                <a:ext cx="184826" cy="184826"/>
                <a:chOff x="6003587" y="2973786"/>
                <a:chExt cx="184826" cy="184826"/>
              </a:xfrm>
            </p:grpSpPr>
            <p:sp>
              <p:nvSpPr>
                <p:cNvPr id="18" name="椭圆 17"/>
                <p:cNvSpPr/>
                <p:nvPr/>
              </p:nvSpPr>
              <p:spPr>
                <a:xfrm>
                  <a:off x="6003587" y="2973786"/>
                  <a:ext cx="184826" cy="184826"/>
                </a:xfrm>
                <a:prstGeom prst="ellipse">
                  <a:avLst/>
                </a:prstGeom>
                <a:solidFill>
                  <a:schemeClr val="bg1"/>
                </a:solidFill>
                <a:ln>
                  <a:noFill/>
                </a:ln>
                <a:effectLst>
                  <a:outerShdw blurRad="63500" sx="102000" sy="102000" algn="ctr" rotWithShape="0">
                    <a:srgbClr val="0C7BDC">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6045740" y="3015939"/>
                  <a:ext cx="100520" cy="100520"/>
                </a:xfrm>
                <a:prstGeom prst="ellipse">
                  <a:avLst/>
                </a:prstGeom>
                <a:gradFill>
                  <a:gsLst>
                    <a:gs pos="0">
                      <a:srgbClr val="10BDCD"/>
                    </a:gs>
                    <a:gs pos="100000">
                      <a:srgbClr val="0C7BDC"/>
                    </a:gs>
                  </a:gsLst>
                  <a:lin ang="1080000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7" name="组合 116"/>
              <p:cNvGrpSpPr/>
              <p:nvPr/>
            </p:nvGrpSpPr>
            <p:grpSpPr>
              <a:xfrm>
                <a:off x="444433" y="4530759"/>
                <a:ext cx="184826" cy="184826"/>
                <a:chOff x="6003587" y="2973786"/>
                <a:chExt cx="184826" cy="184826"/>
              </a:xfrm>
            </p:grpSpPr>
            <p:sp>
              <p:nvSpPr>
                <p:cNvPr id="118" name="椭圆 117"/>
                <p:cNvSpPr/>
                <p:nvPr/>
              </p:nvSpPr>
              <p:spPr>
                <a:xfrm>
                  <a:off x="6003587" y="2973786"/>
                  <a:ext cx="184826" cy="184826"/>
                </a:xfrm>
                <a:prstGeom prst="ellipse">
                  <a:avLst/>
                </a:prstGeom>
                <a:solidFill>
                  <a:schemeClr val="bg1"/>
                </a:solidFill>
                <a:ln>
                  <a:noFill/>
                </a:ln>
                <a:effectLst>
                  <a:outerShdw blurRad="63500" sx="102000" sy="102000" algn="ctr" rotWithShape="0">
                    <a:srgbClr val="0C7BDC">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9" name="椭圆 118"/>
                <p:cNvSpPr/>
                <p:nvPr/>
              </p:nvSpPr>
              <p:spPr>
                <a:xfrm>
                  <a:off x="6045740" y="3015939"/>
                  <a:ext cx="100520" cy="100520"/>
                </a:xfrm>
                <a:prstGeom prst="ellipse">
                  <a:avLst/>
                </a:prstGeom>
                <a:gradFill>
                  <a:gsLst>
                    <a:gs pos="0">
                      <a:srgbClr val="10BDCD"/>
                    </a:gs>
                    <a:gs pos="100000">
                      <a:srgbClr val="0C7BDC"/>
                    </a:gs>
                  </a:gsLst>
                  <a:lin ang="1080000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0" name="组合 119"/>
              <p:cNvGrpSpPr/>
              <p:nvPr/>
            </p:nvGrpSpPr>
            <p:grpSpPr>
              <a:xfrm>
                <a:off x="444433" y="2752638"/>
                <a:ext cx="184826" cy="184826"/>
                <a:chOff x="6003587" y="2973786"/>
                <a:chExt cx="184826" cy="184826"/>
              </a:xfrm>
            </p:grpSpPr>
            <p:sp>
              <p:nvSpPr>
                <p:cNvPr id="121" name="椭圆 120"/>
                <p:cNvSpPr/>
                <p:nvPr/>
              </p:nvSpPr>
              <p:spPr>
                <a:xfrm>
                  <a:off x="6003587" y="2973786"/>
                  <a:ext cx="184826" cy="184826"/>
                </a:xfrm>
                <a:prstGeom prst="ellipse">
                  <a:avLst/>
                </a:prstGeom>
                <a:solidFill>
                  <a:schemeClr val="bg1"/>
                </a:solidFill>
                <a:ln>
                  <a:noFill/>
                </a:ln>
                <a:effectLst>
                  <a:outerShdw blurRad="63500" sx="102000" sy="102000" algn="ctr" rotWithShape="0">
                    <a:srgbClr val="0C7BDC">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椭圆 121"/>
                <p:cNvSpPr/>
                <p:nvPr/>
              </p:nvSpPr>
              <p:spPr>
                <a:xfrm>
                  <a:off x="6045740" y="3015939"/>
                  <a:ext cx="100520" cy="100520"/>
                </a:xfrm>
                <a:prstGeom prst="ellipse">
                  <a:avLst/>
                </a:prstGeom>
                <a:gradFill>
                  <a:gsLst>
                    <a:gs pos="0">
                      <a:srgbClr val="10BDCD"/>
                    </a:gs>
                    <a:gs pos="100000">
                      <a:srgbClr val="0C7BDC"/>
                    </a:gs>
                  </a:gsLst>
                  <a:lin ang="1080000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3" name="组合 122"/>
              <p:cNvGrpSpPr/>
              <p:nvPr/>
            </p:nvGrpSpPr>
            <p:grpSpPr>
              <a:xfrm>
                <a:off x="444433" y="3641248"/>
                <a:ext cx="184826" cy="184826"/>
                <a:chOff x="6003587" y="2973786"/>
                <a:chExt cx="184826" cy="184826"/>
              </a:xfrm>
            </p:grpSpPr>
            <p:sp>
              <p:nvSpPr>
                <p:cNvPr id="124" name="椭圆 123"/>
                <p:cNvSpPr/>
                <p:nvPr/>
              </p:nvSpPr>
              <p:spPr>
                <a:xfrm>
                  <a:off x="6003587" y="2973786"/>
                  <a:ext cx="184826" cy="184826"/>
                </a:xfrm>
                <a:prstGeom prst="ellipse">
                  <a:avLst/>
                </a:prstGeom>
                <a:solidFill>
                  <a:schemeClr val="bg1"/>
                </a:solidFill>
                <a:ln>
                  <a:noFill/>
                </a:ln>
                <a:effectLst>
                  <a:outerShdw blurRad="63500" sx="102000" sy="102000" algn="ctr" rotWithShape="0">
                    <a:srgbClr val="0C7BDC">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5" name="椭圆 124"/>
                <p:cNvSpPr/>
                <p:nvPr/>
              </p:nvSpPr>
              <p:spPr>
                <a:xfrm>
                  <a:off x="6045740" y="3015939"/>
                  <a:ext cx="100520" cy="100520"/>
                </a:xfrm>
                <a:prstGeom prst="ellipse">
                  <a:avLst/>
                </a:prstGeom>
                <a:gradFill>
                  <a:gsLst>
                    <a:gs pos="0">
                      <a:srgbClr val="10BDCD"/>
                    </a:gs>
                    <a:gs pos="100000">
                      <a:srgbClr val="0C7BDC"/>
                    </a:gs>
                  </a:gsLst>
                  <a:lin ang="1080000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26" name="组合 125"/>
              <p:cNvGrpSpPr/>
              <p:nvPr/>
            </p:nvGrpSpPr>
            <p:grpSpPr>
              <a:xfrm>
                <a:off x="452540" y="5648870"/>
                <a:ext cx="184826" cy="184826"/>
                <a:chOff x="6003587" y="2973786"/>
                <a:chExt cx="184826" cy="184826"/>
              </a:xfrm>
            </p:grpSpPr>
            <p:sp>
              <p:nvSpPr>
                <p:cNvPr id="127" name="椭圆 126"/>
                <p:cNvSpPr/>
                <p:nvPr/>
              </p:nvSpPr>
              <p:spPr>
                <a:xfrm>
                  <a:off x="6003587" y="2973786"/>
                  <a:ext cx="184826" cy="184826"/>
                </a:xfrm>
                <a:prstGeom prst="ellipse">
                  <a:avLst/>
                </a:prstGeom>
                <a:solidFill>
                  <a:schemeClr val="bg1"/>
                </a:solidFill>
                <a:ln>
                  <a:noFill/>
                </a:ln>
                <a:effectLst>
                  <a:outerShdw blurRad="63500" sx="102000" sy="102000" algn="ctr" rotWithShape="0">
                    <a:srgbClr val="0C7BDC">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椭圆 127"/>
                <p:cNvSpPr/>
                <p:nvPr/>
              </p:nvSpPr>
              <p:spPr>
                <a:xfrm>
                  <a:off x="6045740" y="3015939"/>
                  <a:ext cx="100520" cy="100520"/>
                </a:xfrm>
                <a:prstGeom prst="ellipse">
                  <a:avLst/>
                </a:prstGeom>
                <a:gradFill>
                  <a:gsLst>
                    <a:gs pos="0">
                      <a:srgbClr val="10BDCD"/>
                    </a:gs>
                    <a:gs pos="100000">
                      <a:srgbClr val="0C7BDC"/>
                    </a:gs>
                  </a:gsLst>
                  <a:lin ang="1080000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0" name="文本框 129"/>
              <p:cNvSpPr txBox="1"/>
              <p:nvPr/>
            </p:nvSpPr>
            <p:spPr>
              <a:xfrm>
                <a:off x="637366" y="1801368"/>
                <a:ext cx="3364666" cy="338554"/>
              </a:xfrm>
              <a:prstGeom prst="rect">
                <a:avLst/>
              </a:prstGeom>
              <a:noFill/>
            </p:spPr>
            <p:txBody>
              <a:bodyPr wrap="square">
                <a:spAutoFit/>
              </a:bodyPr>
              <a:lstStyle/>
              <a:p>
                <a:r>
                  <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rPr>
                  <a:t>多种取水方式可选，满足多种需要</a:t>
                </a:r>
                <a:endPar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endParaRPr>
              </a:p>
            </p:txBody>
          </p:sp>
          <p:sp>
            <p:nvSpPr>
              <p:cNvPr id="131" name="文本框 130"/>
              <p:cNvSpPr txBox="1"/>
              <p:nvPr/>
            </p:nvSpPr>
            <p:spPr>
              <a:xfrm>
                <a:off x="637366" y="2139922"/>
                <a:ext cx="4876233" cy="336695"/>
              </a:xfrm>
              <a:prstGeom prst="rect">
                <a:avLst/>
              </a:prstGeom>
              <a:noFill/>
            </p:spPr>
            <p:txBody>
              <a:bodyPr wrap="square">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支持电子卡（手机</a:t>
                </a:r>
                <a:r>
                  <a:rPr lang="en-US" altLang="zh-CN" sz="1200" dirty="0">
                    <a:latin typeface="微软雅黑" panose="020B0503020204020204" pitchFamily="34" charset="-122"/>
                    <a:ea typeface="微软雅黑" panose="020B0503020204020204" pitchFamily="34" charset="-122"/>
                  </a:rPr>
                  <a:t>APP</a:t>
                </a:r>
                <a:r>
                  <a:rPr lang="zh-CN" altLang="en-US" sz="1200" dirty="0">
                    <a:latin typeface="微软雅黑" panose="020B0503020204020204" pitchFamily="34" charset="-122"/>
                    <a:ea typeface="微软雅黑" panose="020B0503020204020204" pitchFamily="34" charset="-122"/>
                  </a:rPr>
                  <a:t>、智能卡）、实体卡（</a:t>
                </a:r>
                <a:r>
                  <a:rPr lang="en-US" altLang="zh-CN" sz="1200" dirty="0">
                    <a:latin typeface="微软雅黑" panose="020B0503020204020204" pitchFamily="34" charset="-122"/>
                    <a:ea typeface="微软雅黑" panose="020B0503020204020204" pitchFamily="34" charset="-122"/>
                  </a:rPr>
                  <a:t>CPU</a:t>
                </a:r>
                <a:r>
                  <a:rPr lang="zh-CN" altLang="en-US" sz="1200" dirty="0">
                    <a:latin typeface="微软雅黑" panose="020B0503020204020204" pitchFamily="34" charset="-122"/>
                    <a:ea typeface="微软雅黑" panose="020B0503020204020204" pitchFamily="34" charset="-122"/>
                  </a:rPr>
                  <a:t>卡）多种取水方式。</a:t>
                </a:r>
                <a:endParaRPr lang="zh-CN" altLang="en-US" sz="1200" dirty="0">
                  <a:latin typeface="微软雅黑" panose="020B0503020204020204" pitchFamily="34" charset="-122"/>
                  <a:ea typeface="微软雅黑" panose="020B0503020204020204" pitchFamily="34" charset="-122"/>
                </a:endParaRPr>
              </a:p>
            </p:txBody>
          </p:sp>
          <p:grpSp>
            <p:nvGrpSpPr>
              <p:cNvPr id="134" name="组合 133"/>
              <p:cNvGrpSpPr/>
              <p:nvPr/>
            </p:nvGrpSpPr>
            <p:grpSpPr>
              <a:xfrm>
                <a:off x="629259" y="2678431"/>
                <a:ext cx="4848132" cy="690976"/>
                <a:chOff x="862543" y="2751398"/>
                <a:chExt cx="4848132" cy="690976"/>
              </a:xfrm>
            </p:grpSpPr>
            <p:sp>
              <p:nvSpPr>
                <p:cNvPr id="132" name="文本框 131"/>
                <p:cNvSpPr txBox="1"/>
                <p:nvPr/>
              </p:nvSpPr>
              <p:spPr>
                <a:xfrm>
                  <a:off x="862543" y="2751398"/>
                  <a:ext cx="3364666" cy="338554"/>
                </a:xfrm>
                <a:prstGeom prst="rect">
                  <a:avLst/>
                </a:prstGeom>
                <a:noFill/>
              </p:spPr>
              <p:txBody>
                <a:bodyPr wrap="square">
                  <a:spAutoFit/>
                </a:bodyPr>
                <a:lstStyle/>
                <a:p>
                  <a:r>
                    <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rPr>
                    <a:t>丰富的数据接口，标准易用。</a:t>
                  </a:r>
                  <a:endPar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endParaRPr>
                </a:p>
              </p:txBody>
            </p:sp>
            <p:sp>
              <p:nvSpPr>
                <p:cNvPr id="133" name="文本框 132"/>
                <p:cNvSpPr txBox="1"/>
                <p:nvPr/>
              </p:nvSpPr>
              <p:spPr>
                <a:xfrm>
                  <a:off x="862543" y="3105679"/>
                  <a:ext cx="4848132" cy="336695"/>
                </a:xfrm>
                <a:prstGeom prst="rect">
                  <a:avLst/>
                </a:prstGeom>
                <a:noFill/>
              </p:spPr>
              <p:txBody>
                <a:bodyPr wrap="square">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可监测水位、流量、电能等数据，可扩展管道压力、水泵电压等数据。</a:t>
                  </a:r>
                  <a:endParaRPr lang="zh-CN" altLang="en-US" sz="1200" dirty="0">
                    <a:latin typeface="微软雅黑" panose="020B0503020204020204" pitchFamily="34" charset="-122"/>
                    <a:ea typeface="微软雅黑" panose="020B0503020204020204" pitchFamily="34" charset="-122"/>
                  </a:endParaRPr>
                </a:p>
              </p:txBody>
            </p:sp>
          </p:grpSp>
          <p:grpSp>
            <p:nvGrpSpPr>
              <p:cNvPr id="135" name="组合 134"/>
              <p:cNvGrpSpPr/>
              <p:nvPr/>
            </p:nvGrpSpPr>
            <p:grpSpPr>
              <a:xfrm>
                <a:off x="629272" y="3567070"/>
                <a:ext cx="4848132" cy="690976"/>
                <a:chOff x="862543" y="2751398"/>
                <a:chExt cx="4848132" cy="690976"/>
              </a:xfrm>
            </p:grpSpPr>
            <p:sp>
              <p:nvSpPr>
                <p:cNvPr id="136" name="文本框 135"/>
                <p:cNvSpPr txBox="1"/>
                <p:nvPr/>
              </p:nvSpPr>
              <p:spPr>
                <a:xfrm>
                  <a:off x="862543" y="2751398"/>
                  <a:ext cx="3364666" cy="338554"/>
                </a:xfrm>
                <a:prstGeom prst="rect">
                  <a:avLst/>
                </a:prstGeom>
                <a:noFill/>
              </p:spPr>
              <p:txBody>
                <a:bodyPr wrap="square">
                  <a:spAutoFit/>
                </a:bodyPr>
                <a:lstStyle/>
                <a:p>
                  <a:r>
                    <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rPr>
                    <a:t>支持多种计量方式</a:t>
                  </a:r>
                  <a:endPar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endParaRPr>
                </a:p>
              </p:txBody>
            </p:sp>
            <p:sp>
              <p:nvSpPr>
                <p:cNvPr id="137" name="文本框 136"/>
                <p:cNvSpPr txBox="1"/>
                <p:nvPr/>
              </p:nvSpPr>
              <p:spPr>
                <a:xfrm>
                  <a:off x="862543" y="3105679"/>
                  <a:ext cx="4848132" cy="336695"/>
                </a:xfrm>
                <a:prstGeom prst="rect">
                  <a:avLst/>
                </a:prstGeom>
                <a:noFill/>
              </p:spPr>
              <p:txBody>
                <a:bodyPr wrap="square">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支持以电折水，水电双计，水电双控等多种计量方式。</a:t>
                  </a:r>
                  <a:endParaRPr lang="zh-CN" altLang="en-US" sz="1200" dirty="0">
                    <a:latin typeface="微软雅黑" panose="020B0503020204020204" pitchFamily="34" charset="-122"/>
                    <a:ea typeface="微软雅黑" panose="020B0503020204020204" pitchFamily="34" charset="-122"/>
                  </a:endParaRPr>
                </a:p>
              </p:txBody>
            </p:sp>
          </p:grpSp>
          <p:grpSp>
            <p:nvGrpSpPr>
              <p:cNvPr id="138" name="组合 137"/>
              <p:cNvGrpSpPr/>
              <p:nvPr/>
            </p:nvGrpSpPr>
            <p:grpSpPr>
              <a:xfrm>
                <a:off x="637366" y="4447350"/>
                <a:ext cx="4848132" cy="967975"/>
                <a:chOff x="862543" y="2751398"/>
                <a:chExt cx="4848132" cy="967975"/>
              </a:xfrm>
            </p:grpSpPr>
            <p:sp>
              <p:nvSpPr>
                <p:cNvPr id="139" name="文本框 138"/>
                <p:cNvSpPr txBox="1"/>
                <p:nvPr/>
              </p:nvSpPr>
              <p:spPr>
                <a:xfrm>
                  <a:off x="862543" y="2751398"/>
                  <a:ext cx="3364666" cy="338554"/>
                </a:xfrm>
                <a:prstGeom prst="rect">
                  <a:avLst/>
                </a:prstGeom>
                <a:noFill/>
              </p:spPr>
              <p:txBody>
                <a:bodyPr wrap="square">
                  <a:spAutoFit/>
                </a:bodyPr>
                <a:lstStyle/>
                <a:p>
                  <a:r>
                    <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rPr>
                    <a:t>预付费管理，支持在线缴费</a:t>
                  </a:r>
                  <a:endPar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endParaRPr>
                </a:p>
              </p:txBody>
            </p:sp>
            <p:sp>
              <p:nvSpPr>
                <p:cNvPr id="140" name="文本框 139"/>
                <p:cNvSpPr txBox="1"/>
                <p:nvPr/>
              </p:nvSpPr>
              <p:spPr>
                <a:xfrm>
                  <a:off x="862543" y="3105679"/>
                  <a:ext cx="4848132" cy="613694"/>
                </a:xfrm>
                <a:prstGeom prst="rect">
                  <a:avLst/>
                </a:prstGeom>
                <a:noFill/>
              </p:spPr>
              <p:txBody>
                <a:bodyPr wrap="square">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用户预付费购水，管理部门将水量写入实体卡或电子卡。刷卡取水时，水量</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预存费用耗尽后井电双控终端自动关停。并支持在线充值缴费。</a:t>
                  </a:r>
                  <a:endParaRPr lang="zh-CN" altLang="en-US" sz="1200" dirty="0">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637366" y="5552895"/>
                <a:ext cx="4848132" cy="967975"/>
                <a:chOff x="862543" y="2751398"/>
                <a:chExt cx="4848132" cy="967975"/>
              </a:xfrm>
            </p:grpSpPr>
            <p:sp>
              <p:nvSpPr>
                <p:cNvPr id="142" name="文本框 141"/>
                <p:cNvSpPr txBox="1"/>
                <p:nvPr/>
              </p:nvSpPr>
              <p:spPr>
                <a:xfrm>
                  <a:off x="862543" y="2751398"/>
                  <a:ext cx="3364666" cy="338554"/>
                </a:xfrm>
                <a:prstGeom prst="rect">
                  <a:avLst/>
                </a:prstGeom>
                <a:noFill/>
              </p:spPr>
              <p:txBody>
                <a:bodyPr wrap="square">
                  <a:spAutoFit/>
                </a:bodyPr>
                <a:lstStyle/>
                <a:p>
                  <a:r>
                    <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rPr>
                    <a:t>符合水利部标准水文、水资源规约</a:t>
                  </a:r>
                  <a:endPar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endParaRPr>
                </a:p>
              </p:txBody>
            </p:sp>
            <p:sp>
              <p:nvSpPr>
                <p:cNvPr id="143" name="文本框 142"/>
                <p:cNvSpPr txBox="1"/>
                <p:nvPr/>
              </p:nvSpPr>
              <p:spPr>
                <a:xfrm>
                  <a:off x="862543" y="3105679"/>
                  <a:ext cx="4848132" cy="613694"/>
                </a:xfrm>
                <a:prstGeom prst="rect">
                  <a:avLst/>
                </a:prstGeom>
                <a:noFill/>
              </p:spPr>
              <p:txBody>
                <a:bodyPr wrap="square">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水资源（</a:t>
                  </a:r>
                  <a:r>
                    <a:rPr lang="en-US" altLang="zh-CN" sz="1200" dirty="0">
                      <a:latin typeface="微软雅黑" panose="020B0503020204020204" pitchFamily="34" charset="-122"/>
                      <a:ea typeface="微软雅黑" panose="020B0503020204020204" pitchFamily="34" charset="-122"/>
                    </a:rPr>
                    <a:t>SL/T 427-2021 </a:t>
                  </a:r>
                  <a:r>
                    <a:rPr lang="zh-CN" altLang="en-US" sz="1200" dirty="0">
                      <a:latin typeface="微软雅黑" panose="020B0503020204020204" pitchFamily="34" charset="-122"/>
                      <a:ea typeface="微软雅黑" panose="020B0503020204020204" pitchFamily="34" charset="-122"/>
                    </a:rPr>
                    <a:t>）、（</a:t>
                  </a:r>
                  <a:r>
                    <a:rPr lang="en-US" altLang="zh-CN" sz="1200" dirty="0">
                      <a:latin typeface="微软雅黑" panose="020B0503020204020204" pitchFamily="34" charset="-122"/>
                      <a:ea typeface="微软雅黑" panose="020B0503020204020204" pitchFamily="34" charset="-122"/>
                    </a:rPr>
                    <a:t>SZY206-2016</a:t>
                  </a:r>
                  <a:r>
                    <a:rPr lang="zh-CN" altLang="en-US" sz="1200" dirty="0">
                      <a:latin typeface="微软雅黑" panose="020B0503020204020204" pitchFamily="34" charset="-122"/>
                      <a:ea typeface="微软雅黑" panose="020B0503020204020204" pitchFamily="34" charset="-122"/>
                    </a:rPr>
                    <a:t>）以及水文（</a:t>
                  </a:r>
                  <a:r>
                    <a:rPr lang="en-US" altLang="zh-CN" sz="1200" dirty="0">
                      <a:latin typeface="微软雅黑" panose="020B0503020204020204" pitchFamily="34" charset="-122"/>
                      <a:ea typeface="微软雅黑" panose="020B0503020204020204" pitchFamily="34" charset="-122"/>
                    </a:rPr>
                    <a:t>SL651-2014</a:t>
                  </a:r>
                  <a:r>
                    <a:rPr lang="zh-CN" altLang="en-US" sz="1200" dirty="0">
                      <a:latin typeface="微软雅黑" panose="020B0503020204020204" pitchFamily="34" charset="-122"/>
                      <a:ea typeface="微软雅黑" panose="020B0503020204020204" pitchFamily="34" charset="-122"/>
                    </a:rPr>
                    <a:t>）通讯规约。</a:t>
                  </a:r>
                  <a:endParaRPr lang="zh-CN" altLang="en-US" sz="1200" dirty="0">
                    <a:latin typeface="微软雅黑" panose="020B0503020204020204" pitchFamily="34" charset="-122"/>
                    <a:ea typeface="微软雅黑" panose="020B0503020204020204" pitchFamily="34" charset="-122"/>
                  </a:endParaRPr>
                </a:p>
              </p:txBody>
            </p:sp>
          </p:grpSp>
        </p:grpSp>
        <p:grpSp>
          <p:nvGrpSpPr>
            <p:cNvPr id="148" name="组合 147"/>
            <p:cNvGrpSpPr/>
            <p:nvPr/>
          </p:nvGrpSpPr>
          <p:grpSpPr>
            <a:xfrm>
              <a:off x="6600488" y="1113576"/>
              <a:ext cx="184826" cy="1289156"/>
              <a:chOff x="6571237" y="1171022"/>
              <a:chExt cx="184826" cy="1289156"/>
            </a:xfrm>
          </p:grpSpPr>
          <p:cxnSp>
            <p:nvCxnSpPr>
              <p:cNvPr id="144" name="直接连接符 143"/>
              <p:cNvCxnSpPr/>
              <p:nvPr/>
            </p:nvCxnSpPr>
            <p:spPr>
              <a:xfrm>
                <a:off x="6663650" y="1241627"/>
                <a:ext cx="0" cy="1218551"/>
              </a:xfrm>
              <a:prstGeom prst="line">
                <a:avLst/>
              </a:prstGeom>
              <a:ln w="12700">
                <a:prstDash val="sysDot"/>
              </a:ln>
            </p:spPr>
            <p:style>
              <a:lnRef idx="2">
                <a:schemeClr val="accent1"/>
              </a:lnRef>
              <a:fillRef idx="0">
                <a:schemeClr val="accent1"/>
              </a:fillRef>
              <a:effectRef idx="1">
                <a:schemeClr val="accent1"/>
              </a:effectRef>
              <a:fontRef idx="minor">
                <a:schemeClr val="tx1"/>
              </a:fontRef>
            </p:style>
          </p:cxnSp>
          <p:grpSp>
            <p:nvGrpSpPr>
              <p:cNvPr id="145" name="组合 144"/>
              <p:cNvGrpSpPr/>
              <p:nvPr/>
            </p:nvGrpSpPr>
            <p:grpSpPr>
              <a:xfrm>
                <a:off x="6571237" y="1171022"/>
                <a:ext cx="184826" cy="184826"/>
                <a:chOff x="6003587" y="2973786"/>
                <a:chExt cx="184826" cy="184826"/>
              </a:xfrm>
            </p:grpSpPr>
            <p:sp>
              <p:nvSpPr>
                <p:cNvPr id="146" name="椭圆 145"/>
                <p:cNvSpPr/>
                <p:nvPr/>
              </p:nvSpPr>
              <p:spPr>
                <a:xfrm>
                  <a:off x="6003587" y="2973786"/>
                  <a:ext cx="184826" cy="184826"/>
                </a:xfrm>
                <a:prstGeom prst="ellipse">
                  <a:avLst/>
                </a:prstGeom>
                <a:solidFill>
                  <a:schemeClr val="bg1"/>
                </a:solidFill>
                <a:ln>
                  <a:noFill/>
                </a:ln>
                <a:effectLst>
                  <a:outerShdw blurRad="63500" sx="102000" sy="102000" algn="ctr" rotWithShape="0">
                    <a:srgbClr val="0C7BDC">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椭圆 146"/>
                <p:cNvSpPr/>
                <p:nvPr/>
              </p:nvSpPr>
              <p:spPr>
                <a:xfrm>
                  <a:off x="6045740" y="3015939"/>
                  <a:ext cx="100520" cy="100520"/>
                </a:xfrm>
                <a:prstGeom prst="ellipse">
                  <a:avLst/>
                </a:prstGeom>
                <a:gradFill>
                  <a:gsLst>
                    <a:gs pos="0">
                      <a:srgbClr val="10BDCD"/>
                    </a:gs>
                    <a:gs pos="100000">
                      <a:srgbClr val="0C7BDC"/>
                    </a:gs>
                  </a:gsLst>
                  <a:lin ang="1080000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49" name="组合 148"/>
            <p:cNvGrpSpPr/>
            <p:nvPr/>
          </p:nvGrpSpPr>
          <p:grpSpPr>
            <a:xfrm>
              <a:off x="6807021" y="1087221"/>
              <a:ext cx="4898391" cy="1244974"/>
              <a:chOff x="862543" y="2751398"/>
              <a:chExt cx="4848132" cy="1244974"/>
            </a:xfrm>
          </p:grpSpPr>
          <p:sp>
            <p:nvSpPr>
              <p:cNvPr id="150" name="文本框 149"/>
              <p:cNvSpPr txBox="1"/>
              <p:nvPr/>
            </p:nvSpPr>
            <p:spPr>
              <a:xfrm>
                <a:off x="862543" y="2751398"/>
                <a:ext cx="3364666" cy="338554"/>
              </a:xfrm>
              <a:prstGeom prst="rect">
                <a:avLst/>
              </a:prstGeom>
              <a:noFill/>
            </p:spPr>
            <p:txBody>
              <a:bodyPr wrap="square">
                <a:spAutoFit/>
              </a:bodyPr>
              <a:lstStyle/>
              <a:p>
                <a:r>
                  <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rPr>
                  <a:t>云端运维管理</a:t>
                </a:r>
                <a:endParaRPr lang="zh-CN" altLang="en-US" sz="1600" b="1" dirty="0">
                  <a:gradFill>
                    <a:gsLst>
                      <a:gs pos="0">
                        <a:srgbClr val="10BDCD"/>
                      </a:gs>
                      <a:gs pos="100000">
                        <a:srgbClr val="0C7BDC"/>
                      </a:gs>
                    </a:gsLst>
                    <a:lin ang="10800000" scaled="1"/>
                  </a:gradFill>
                  <a:latin typeface="微软雅黑" panose="020B0503020204020204" pitchFamily="34" charset="-122"/>
                  <a:ea typeface="微软雅黑" panose="020B0503020204020204" pitchFamily="34" charset="-122"/>
                </a:endParaRPr>
              </a:p>
            </p:txBody>
          </p:sp>
          <p:sp>
            <p:nvSpPr>
              <p:cNvPr id="151" name="文本框 150"/>
              <p:cNvSpPr txBox="1"/>
              <p:nvPr/>
            </p:nvSpPr>
            <p:spPr>
              <a:xfrm>
                <a:off x="862543" y="3105679"/>
                <a:ext cx="4848132" cy="890693"/>
              </a:xfrm>
              <a:prstGeom prst="rect">
                <a:avLst/>
              </a:prstGeom>
              <a:noFill/>
            </p:spPr>
            <p:txBody>
              <a:bodyPr wrap="square">
                <a:spAutoFit/>
              </a:bodyPr>
              <a:lstStyle/>
              <a:p>
                <a:pPr algn="just">
                  <a:lnSpc>
                    <a:spcPct val="150000"/>
                  </a:lnSpc>
                </a:pPr>
                <a:r>
                  <a:rPr lang="zh-CN" altLang="en-US" sz="1200" dirty="0">
                    <a:latin typeface="微软雅黑" panose="020B0503020204020204" pitchFamily="34" charset="-122"/>
                    <a:ea typeface="微软雅黑" panose="020B0503020204020204" pitchFamily="34" charset="-122"/>
                  </a:rPr>
                  <a:t> 平台提供数据看板、用户管理、设备监控、财务统计、远程设参等全功能。同时配备用户端和管理端手机</a:t>
                </a:r>
                <a:r>
                  <a:rPr lang="en-US" altLang="zh-CN" sz="1200" dirty="0">
                    <a:latin typeface="微软雅黑" panose="020B0503020204020204" pitchFamily="34" charset="-122"/>
                    <a:ea typeface="微软雅黑" panose="020B0503020204020204" pitchFamily="34" charset="-122"/>
                  </a:rPr>
                  <a:t>APP</a:t>
                </a:r>
                <a:r>
                  <a:rPr lang="zh-CN" altLang="en-US" sz="1200" dirty="0">
                    <a:latin typeface="微软雅黑" panose="020B0503020204020204" pitchFamily="34" charset="-122"/>
                    <a:ea typeface="微软雅黑" panose="020B0503020204020204" pitchFamily="34" charset="-122"/>
                  </a:rPr>
                  <a:t>，实现移动化、便捷化的高效管理。</a:t>
                </a:r>
                <a:endParaRPr lang="zh-CN" altLang="en-US" sz="1200" dirty="0">
                  <a:latin typeface="微软雅黑" panose="020B0503020204020204" pitchFamily="34" charset="-122"/>
                  <a:ea typeface="微软雅黑" panose="020B0503020204020204" pitchFamily="34" charset="-122"/>
                </a:endParaRPr>
              </a:p>
            </p:txBody>
          </p:sp>
        </p:grpSp>
        <p:grpSp>
          <p:nvGrpSpPr>
            <p:cNvPr id="159" name="组合 158"/>
            <p:cNvGrpSpPr/>
            <p:nvPr/>
          </p:nvGrpSpPr>
          <p:grpSpPr>
            <a:xfrm>
              <a:off x="6600488" y="2597953"/>
              <a:ext cx="1082810" cy="338554"/>
              <a:chOff x="1503824" y="1399690"/>
              <a:chExt cx="848996" cy="317023"/>
            </a:xfrm>
          </p:grpSpPr>
          <p:sp>
            <p:nvSpPr>
              <p:cNvPr id="160" name="矩形: 圆角 159"/>
              <p:cNvSpPr/>
              <p:nvPr/>
            </p:nvSpPr>
            <p:spPr>
              <a:xfrm>
                <a:off x="1503824" y="1416724"/>
                <a:ext cx="848996" cy="284130"/>
              </a:xfrm>
              <a:prstGeom prst="roundRect">
                <a:avLst>
                  <a:gd name="adj" fmla="val 50000"/>
                </a:avLst>
              </a:prstGeom>
              <a:gradFill flip="none" rotWithShape="1">
                <a:gsLst>
                  <a:gs pos="0">
                    <a:srgbClr val="10BDCD"/>
                  </a:gs>
                  <a:gs pos="100000">
                    <a:srgbClr val="0C7BDC"/>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1" name="文本框 160"/>
              <p:cNvSpPr txBox="1"/>
              <p:nvPr/>
            </p:nvSpPr>
            <p:spPr>
              <a:xfrm>
                <a:off x="1532214" y="1399690"/>
                <a:ext cx="792212" cy="317023"/>
              </a:xfrm>
              <a:prstGeom prst="rect">
                <a:avLst/>
              </a:prstGeom>
              <a:noFill/>
            </p:spPr>
            <p:txBody>
              <a:bodyPr wrap="square" rtlCol="0">
                <a:spAutoFit/>
              </a:bodyPr>
              <a:lstStyle/>
              <a:p>
                <a:pPr algn="dist"/>
                <a:r>
                  <a:rPr lang="zh-CN" altLang="en-US" sz="1600" b="1" dirty="0">
                    <a:solidFill>
                      <a:schemeClr val="bg1"/>
                    </a:solidFill>
                    <a:latin typeface="微软雅黑" panose="020B0503020204020204" pitchFamily="34" charset="-122"/>
                    <a:ea typeface="微软雅黑" panose="020B0503020204020204" pitchFamily="34" charset="-122"/>
                  </a:rPr>
                  <a:t>核心产品</a:t>
                </a:r>
                <a:endParaRPr lang="zh-CN" altLang="en-US" sz="1600" b="1" dirty="0">
                  <a:solidFill>
                    <a:schemeClr val="bg1"/>
                  </a:solidFill>
                  <a:latin typeface="微软雅黑" panose="020B0503020204020204" pitchFamily="34" charset="-122"/>
                  <a:ea typeface="微软雅黑" panose="020B0503020204020204" pitchFamily="34" charset="-122"/>
                </a:endParaRPr>
              </a:p>
            </p:txBody>
          </p:sp>
        </p:grpSp>
        <p:sp>
          <p:nvSpPr>
            <p:cNvPr id="174" name="矩形 173"/>
            <p:cNvSpPr/>
            <p:nvPr/>
          </p:nvSpPr>
          <p:spPr>
            <a:xfrm>
              <a:off x="6600488" y="4579439"/>
              <a:ext cx="5054665" cy="338554"/>
            </a:xfrm>
            <a:prstGeom prst="rect">
              <a:avLst/>
            </a:prstGeom>
            <a:gradFill flip="none" rotWithShape="1">
              <a:gsLst>
                <a:gs pos="0">
                  <a:srgbClr val="8CC5F8"/>
                </a:gs>
                <a:gs pos="100000">
                  <a:srgbClr val="D0E7FC">
                    <a:alpha val="0"/>
                  </a:srgbClr>
                </a:gs>
              </a:gsLst>
              <a:lin ang="0" scaled="1"/>
              <a:tileRect/>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5" name="矩形 174"/>
            <p:cNvSpPr/>
            <p:nvPr/>
          </p:nvSpPr>
          <p:spPr>
            <a:xfrm>
              <a:off x="6636697" y="6048435"/>
              <a:ext cx="5054665" cy="338554"/>
            </a:xfrm>
            <a:prstGeom prst="rect">
              <a:avLst/>
            </a:prstGeom>
            <a:gradFill flip="none" rotWithShape="1">
              <a:gsLst>
                <a:gs pos="0">
                  <a:srgbClr val="8CC5F8"/>
                </a:gs>
                <a:gs pos="100000">
                  <a:srgbClr val="D0E7FC">
                    <a:alpha val="0"/>
                  </a:srgbClr>
                </a:gs>
              </a:gsLst>
              <a:lin ang="0" scaled="1"/>
              <a:tileRect/>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81" name="组合 180"/>
            <p:cNvGrpSpPr/>
            <p:nvPr/>
          </p:nvGrpSpPr>
          <p:grpSpPr>
            <a:xfrm>
              <a:off x="6743161" y="2797342"/>
              <a:ext cx="2242904" cy="2242904"/>
              <a:chOff x="3047994" y="3969696"/>
              <a:chExt cx="2507310" cy="2507310"/>
            </a:xfrm>
          </p:grpSpPr>
          <p:pic>
            <p:nvPicPr>
              <p:cNvPr id="179" name="图片 178" descr="电脑显示屏&#10;&#10;AI 生成的内容可能不正确。"/>
              <p:cNvPicPr>
                <a:picLocks noChangeAspect="1"/>
              </p:cNvPicPr>
              <p:nvPr/>
            </p:nvPicPr>
            <p:blipFill>
              <a:blip r:embed="rId2"/>
              <a:stretch>
                <a:fillRect/>
              </a:stretch>
            </p:blipFill>
            <p:spPr>
              <a:xfrm>
                <a:off x="3047994" y="3969696"/>
                <a:ext cx="2507310" cy="2507310"/>
              </a:xfrm>
              <a:prstGeom prst="rect">
                <a:avLst/>
              </a:prstGeom>
            </p:spPr>
          </p:pic>
          <p:pic>
            <p:nvPicPr>
              <p:cNvPr id="180" name="图片 179" descr="E:/ouleok/2025-12/智慧水利ppt软件用图/智慧水利ppt软件用图/u1-显示名称.pngu1-显示名称"/>
              <p:cNvPicPr>
                <a:picLocks noChangeAspect="1"/>
              </p:cNvPicPr>
              <p:nvPr/>
            </p:nvPicPr>
            <p:blipFill>
              <a:blip r:embed="rId3"/>
              <a:srcRect l="211" r="107"/>
              <a:stretch>
                <a:fillRect/>
              </a:stretch>
            </p:blipFill>
            <p:spPr>
              <a:xfrm>
                <a:off x="3265691" y="4460898"/>
                <a:ext cx="2065066" cy="1165037"/>
              </a:xfrm>
              <a:prstGeom prst="rect">
                <a:avLst/>
              </a:prstGeom>
            </p:spPr>
          </p:pic>
        </p:grpSp>
        <p:pic>
          <p:nvPicPr>
            <p:cNvPr id="182" name="图片 181"/>
            <p:cNvPicPr>
              <a:picLocks noChangeAspect="1"/>
            </p:cNvPicPr>
            <p:nvPr/>
          </p:nvPicPr>
          <p:blipFill>
            <a:blip r:embed="rId4"/>
            <a:stretch>
              <a:fillRect/>
            </a:stretch>
          </p:blipFill>
          <p:spPr>
            <a:xfrm>
              <a:off x="9455023" y="3515001"/>
              <a:ext cx="519905" cy="1118230"/>
            </a:xfrm>
            <a:prstGeom prst="roundRect">
              <a:avLst>
                <a:gd name="adj" fmla="val 5257"/>
              </a:avLst>
            </a:prstGeom>
            <a:ln w="38100">
              <a:solidFill>
                <a:schemeClr val="bg1">
                  <a:lumMod val="50000"/>
                </a:schemeClr>
              </a:solidFill>
            </a:ln>
          </p:spPr>
        </p:pic>
        <p:pic>
          <p:nvPicPr>
            <p:cNvPr id="183" name="图片 182"/>
            <p:cNvPicPr>
              <a:picLocks noChangeAspect="1"/>
            </p:cNvPicPr>
            <p:nvPr/>
          </p:nvPicPr>
          <p:blipFill>
            <a:blip r:embed="rId5"/>
            <a:srcRect t="1450" b="1450"/>
            <a:stretch>
              <a:fillRect/>
            </a:stretch>
          </p:blipFill>
          <p:spPr>
            <a:xfrm>
              <a:off x="10251822" y="3515001"/>
              <a:ext cx="519905" cy="1118230"/>
            </a:xfrm>
            <a:prstGeom prst="roundRect">
              <a:avLst>
                <a:gd name="adj" fmla="val 5257"/>
              </a:avLst>
            </a:prstGeom>
            <a:ln w="38100">
              <a:solidFill>
                <a:schemeClr val="bg1">
                  <a:lumMod val="50000"/>
                </a:schemeClr>
              </a:solidFill>
            </a:ln>
          </p:spPr>
        </p:pic>
        <p:pic>
          <p:nvPicPr>
            <p:cNvPr id="173" name="图片 172" descr="C:/Users/Administrator/Desktop/图片4.png图片4"/>
            <p:cNvPicPr>
              <a:picLocks noChangeAspect="1"/>
            </p:cNvPicPr>
            <p:nvPr/>
          </p:nvPicPr>
          <p:blipFill>
            <a:blip r:embed="rId6"/>
            <a:srcRect l="10960" r="5854"/>
            <a:stretch>
              <a:fillRect/>
            </a:stretch>
          </p:blipFill>
          <p:spPr>
            <a:xfrm>
              <a:off x="6997412" y="5198807"/>
              <a:ext cx="1186246" cy="1186246"/>
            </a:xfrm>
            <a:prstGeom prst="rect">
              <a:avLst/>
            </a:prstGeom>
          </p:spPr>
        </p:pic>
        <p:sp>
          <p:nvSpPr>
            <p:cNvPr id="185" name="文本框 184"/>
            <p:cNvSpPr txBox="1"/>
            <p:nvPr/>
          </p:nvSpPr>
          <p:spPr>
            <a:xfrm>
              <a:off x="7360741" y="4738000"/>
              <a:ext cx="1146053"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监控中心平台</a:t>
              </a:r>
              <a:endParaRPr lang="zh-CN" altLang="en-US" sz="1200" dirty="0">
                <a:latin typeface="微软雅黑" panose="020B0503020204020204" pitchFamily="34" charset="-122"/>
                <a:ea typeface="微软雅黑" panose="020B0503020204020204" pitchFamily="34" charset="-122"/>
              </a:endParaRPr>
            </a:p>
          </p:txBody>
        </p:sp>
        <p:sp>
          <p:nvSpPr>
            <p:cNvPr id="186" name="文本框 185"/>
            <p:cNvSpPr txBox="1"/>
            <p:nvPr/>
          </p:nvSpPr>
          <p:spPr>
            <a:xfrm>
              <a:off x="9365721" y="4730237"/>
              <a:ext cx="1146053"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管理</a:t>
              </a:r>
              <a:r>
                <a:rPr lang="en-US" altLang="zh-CN" sz="1200" dirty="0">
                  <a:latin typeface="微软雅黑" panose="020B0503020204020204" pitchFamily="34" charset="-122"/>
                  <a:ea typeface="微软雅黑" panose="020B0503020204020204" pitchFamily="34" charset="-122"/>
                </a:rPr>
                <a:t>APP</a:t>
              </a:r>
              <a:endParaRPr lang="zh-CN" altLang="en-US" sz="1200" dirty="0">
                <a:latin typeface="微软雅黑" panose="020B0503020204020204" pitchFamily="34" charset="-122"/>
                <a:ea typeface="微软雅黑" panose="020B0503020204020204" pitchFamily="34" charset="-122"/>
              </a:endParaRPr>
            </a:p>
          </p:txBody>
        </p:sp>
        <p:sp>
          <p:nvSpPr>
            <p:cNvPr id="187" name="文本框 186"/>
            <p:cNvSpPr txBox="1"/>
            <p:nvPr/>
          </p:nvSpPr>
          <p:spPr>
            <a:xfrm>
              <a:off x="10152901" y="4723810"/>
              <a:ext cx="866353"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用户</a:t>
              </a:r>
              <a:r>
                <a:rPr lang="en-US" altLang="zh-CN" sz="1200" dirty="0">
                  <a:latin typeface="微软雅黑" panose="020B0503020204020204" pitchFamily="34" charset="-122"/>
                  <a:ea typeface="微软雅黑" panose="020B0503020204020204" pitchFamily="34" charset="-122"/>
                </a:rPr>
                <a:t>APP</a:t>
              </a:r>
              <a:endParaRPr lang="zh-CN" altLang="en-US" sz="1200" dirty="0">
                <a:latin typeface="微软雅黑" panose="020B0503020204020204" pitchFamily="34" charset="-122"/>
                <a:ea typeface="微软雅黑" panose="020B0503020204020204" pitchFamily="34" charset="-122"/>
              </a:endParaRPr>
            </a:p>
          </p:txBody>
        </p:sp>
        <p:sp>
          <p:nvSpPr>
            <p:cNvPr id="188" name="文本框 187"/>
            <p:cNvSpPr txBox="1"/>
            <p:nvPr/>
          </p:nvSpPr>
          <p:spPr>
            <a:xfrm>
              <a:off x="6714877" y="6206996"/>
              <a:ext cx="1936841"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智能卡井电双控遥测终端</a:t>
              </a:r>
              <a:endParaRPr lang="zh-CN" altLang="en-US" sz="1200" dirty="0">
                <a:latin typeface="微软雅黑" panose="020B0503020204020204" pitchFamily="34" charset="-122"/>
                <a:ea typeface="微软雅黑" panose="020B0503020204020204" pitchFamily="34" charset="-122"/>
              </a:endParaRPr>
            </a:p>
          </p:txBody>
        </p:sp>
        <p:pic>
          <p:nvPicPr>
            <p:cNvPr id="190" name="图片 189" descr="C:/Users/Administrator/Desktop/图片5.png图片5"/>
            <p:cNvPicPr>
              <a:picLocks noChangeAspect="1"/>
            </p:cNvPicPr>
            <p:nvPr/>
          </p:nvPicPr>
          <p:blipFill>
            <a:blip r:embed="rId7"/>
            <a:srcRect l="232" r="232"/>
            <a:stretch>
              <a:fillRect/>
            </a:stretch>
          </p:blipFill>
          <p:spPr>
            <a:xfrm>
              <a:off x="8952473" y="5333315"/>
              <a:ext cx="812711" cy="891871"/>
            </a:xfrm>
            <a:prstGeom prst="rect">
              <a:avLst/>
            </a:prstGeom>
          </p:spPr>
        </p:pic>
        <p:sp>
          <p:nvSpPr>
            <p:cNvPr id="191" name="文本框 190"/>
            <p:cNvSpPr txBox="1"/>
            <p:nvPr/>
          </p:nvSpPr>
          <p:spPr>
            <a:xfrm>
              <a:off x="8802477" y="6206996"/>
              <a:ext cx="1305092"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井电双控终端箱</a:t>
              </a:r>
              <a:endParaRPr lang="zh-CN" altLang="en-US" sz="1200" dirty="0">
                <a:latin typeface="微软雅黑" panose="020B0503020204020204" pitchFamily="34" charset="-122"/>
                <a:ea typeface="微软雅黑" panose="020B0503020204020204" pitchFamily="34" charset="-122"/>
              </a:endParaRPr>
            </a:p>
          </p:txBody>
        </p:sp>
        <p:pic>
          <p:nvPicPr>
            <p:cNvPr id="1025" name="图片 1024" descr="蓝色的标志&#10;&#10;AI 生成的内容可能不正确。"/>
            <p:cNvPicPr>
              <a:picLocks noChangeAspect="1"/>
            </p:cNvPicPr>
            <p:nvPr/>
          </p:nvPicPr>
          <p:blipFill>
            <a:blip r:embed="rId8"/>
            <a:stretch>
              <a:fillRect/>
            </a:stretch>
          </p:blipFill>
          <p:spPr>
            <a:xfrm>
              <a:off x="10194027" y="5482859"/>
              <a:ext cx="853255" cy="724136"/>
            </a:xfrm>
            <a:prstGeom prst="rect">
              <a:avLst/>
            </a:prstGeom>
          </p:spPr>
        </p:pic>
        <p:sp>
          <p:nvSpPr>
            <p:cNvPr id="1027" name="文本框 1026"/>
            <p:cNvSpPr txBox="1"/>
            <p:nvPr/>
          </p:nvSpPr>
          <p:spPr>
            <a:xfrm>
              <a:off x="10163632" y="6217712"/>
              <a:ext cx="1305092"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超声波流量计</a:t>
              </a:r>
              <a:endParaRPr lang="zh-CN" altLang="en-US" sz="1200" dirty="0">
                <a:latin typeface="微软雅黑" panose="020B0503020204020204" pitchFamily="34" charset="-122"/>
                <a:ea typeface="微软雅黑" panose="020B0503020204020204" pitchFamily="34" charset="-122"/>
              </a:endParaRPr>
            </a:p>
          </p:txBody>
        </p:sp>
        <p:grpSp>
          <p:nvGrpSpPr>
            <p:cNvPr id="4" name="组合 3"/>
            <p:cNvGrpSpPr/>
            <p:nvPr/>
          </p:nvGrpSpPr>
          <p:grpSpPr>
            <a:xfrm>
              <a:off x="369174" y="327695"/>
              <a:ext cx="4250451" cy="523220"/>
              <a:chOff x="365889" y="365090"/>
              <a:chExt cx="4250451" cy="523220"/>
            </a:xfrm>
          </p:grpSpPr>
          <p:sp>
            <p:nvSpPr>
              <p:cNvPr id="5" name="文本框 4"/>
              <p:cNvSpPr txBox="1"/>
              <p:nvPr/>
            </p:nvSpPr>
            <p:spPr>
              <a:xfrm>
                <a:off x="777310" y="365090"/>
                <a:ext cx="3839030"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井电双控智能灌溉系统</a:t>
                </a:r>
                <a:endParaRPr lang="zh-CN" altLang="en-US" sz="2800" b="1"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365889" y="413972"/>
                <a:ext cx="448087" cy="411421"/>
                <a:chOff x="1311800" y="841058"/>
                <a:chExt cx="566501" cy="520146"/>
              </a:xfrm>
            </p:grpSpPr>
            <p:sp>
              <p:nvSpPr>
                <p:cNvPr id="10" name="椭圆 9"/>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72" name="组合 71"/>
            <p:cNvGrpSpPr/>
            <p:nvPr/>
          </p:nvGrpSpPr>
          <p:grpSpPr>
            <a:xfrm>
              <a:off x="434842" y="1154030"/>
              <a:ext cx="1653997" cy="361919"/>
              <a:chOff x="1746428" y="2628943"/>
              <a:chExt cx="1653997" cy="361919"/>
            </a:xfrm>
          </p:grpSpPr>
          <p:grpSp>
            <p:nvGrpSpPr>
              <p:cNvPr id="73" name="www.pptcool.com3"/>
              <p:cNvGrpSpPr/>
              <p:nvPr/>
            </p:nvGrpSpPr>
            <p:grpSpPr>
              <a:xfrm>
                <a:off x="1746428" y="2628943"/>
                <a:ext cx="1653997" cy="361919"/>
                <a:chOff x="1150844" y="4559112"/>
                <a:chExt cx="3384372" cy="1091545"/>
              </a:xfrm>
            </p:grpSpPr>
            <p:sp>
              <p:nvSpPr>
                <p:cNvPr id="78" name="www.pptcool.com3-5"/>
                <p:cNvSpPr/>
                <p:nvPr/>
              </p:nvSpPr>
              <p:spPr>
                <a:xfrm rot="5400000">
                  <a:off x="3357219" y="4566204"/>
                  <a:ext cx="1084305" cy="1084601"/>
                </a:xfrm>
                <a:prstGeom prst="blockArc">
                  <a:avLst>
                    <a:gd name="adj1" fmla="val 14438544"/>
                    <a:gd name="adj2" fmla="val 18016198"/>
                    <a:gd name="adj3" fmla="val 10979"/>
                  </a:avLst>
                </a:prstGeom>
                <a:solidFill>
                  <a:srgbClr val="FFC0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1032" tIns="55517" rIns="111032" bIns="55517" rtlCol="0" anchor="ctr">
                  <a:noAutofit/>
                </a:bodyPr>
                <a:lstStyle/>
                <a:p>
                  <a:pPr algn="ctr"/>
                  <a:endParaRPr lang="zh-CN" altLang="en-US" sz="2185">
                    <a:latin typeface="+mj-lt"/>
                  </a:endParaRPr>
                </a:p>
              </p:txBody>
            </p:sp>
            <p:sp>
              <p:nvSpPr>
                <p:cNvPr id="79" name="www.pptcool.com3-6"/>
                <p:cNvSpPr txBox="1"/>
                <p:nvPr/>
              </p:nvSpPr>
              <p:spPr>
                <a:xfrm>
                  <a:off x="2086260" y="4571957"/>
                  <a:ext cx="2138583" cy="1048926"/>
                </a:xfrm>
                <a:prstGeom prst="rect">
                  <a:avLst/>
                </a:prstGeom>
                <a:noFill/>
                <a:effectLst/>
              </p:spPr>
              <p:txBody>
                <a:bodyPr wrap="square" lIns="100584" tIns="50292" rIns="100584" bIns="50292" rtlCol="0" anchor="ctr">
                  <a:spAutoFit/>
                </a:bodyPr>
                <a:lstStyle/>
                <a:p>
                  <a:pPr>
                    <a:spcBef>
                      <a:spcPts val="500"/>
                    </a:spcBef>
                  </a:pPr>
                  <a:r>
                    <a:rPr lang="zh-CN" altLang="en-US"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rPr>
                    <a:t>功能特点</a:t>
                  </a:r>
                  <a:endParaRPr lang="en-US" altLang="zh-CN"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endParaRPr>
                </a:p>
              </p:txBody>
            </p:sp>
            <p:sp>
              <p:nvSpPr>
                <p:cNvPr id="80" name="www.pptcool.com3-8"/>
                <p:cNvSpPr/>
                <p:nvPr>
                  <p:custDataLst>
                    <p:tags r:id="rId9"/>
                  </p:custDataLst>
                </p:nvPr>
              </p:nvSpPr>
              <p:spPr>
                <a:xfrm>
                  <a:off x="1150844" y="4559112"/>
                  <a:ext cx="3384372" cy="1074618"/>
                </a:xfrm>
                <a:prstGeom prst="roundRect">
                  <a:avLst>
                    <a:gd name="adj" fmla="val 50000"/>
                  </a:avLst>
                </a:prstGeom>
                <a:noFill/>
                <a:ln w="6350">
                  <a:solidFill>
                    <a:srgbClr val="0D7CDD"/>
                  </a:solidFill>
                </a:ln>
                <a:effectLst>
                  <a:outerShdw blurRad="129235" dist="48463" dir="2699981" algn="tl" rotWithShape="0">
                    <a:schemeClr val="accent1">
                      <a:lumMod val="7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16311" tIns="58156" rIns="116311" bIns="58156" rtlCol="0" anchor="ctr"/>
                <a:lstStyle/>
                <a:p>
                  <a:pPr algn="ctr"/>
                  <a:endParaRPr lang="zh-CN" altLang="en-US" sz="2290" dirty="0"/>
                </a:p>
              </p:txBody>
            </p:sp>
          </p:grpSp>
          <p:grpSp>
            <p:nvGrpSpPr>
              <p:cNvPr id="74" name="组合 73"/>
              <p:cNvGrpSpPr/>
              <p:nvPr/>
            </p:nvGrpSpPr>
            <p:grpSpPr>
              <a:xfrm>
                <a:off x="1746661" y="2632843"/>
                <a:ext cx="487845" cy="356303"/>
                <a:chOff x="3642962" y="4491598"/>
                <a:chExt cx="1399098" cy="1021846"/>
              </a:xfrm>
            </p:grpSpPr>
            <p:sp>
              <p:nvSpPr>
                <p:cNvPr id="76" name="www.pptcool.com3-1"/>
                <p:cNvSpPr/>
                <p:nvPr/>
              </p:nvSpPr>
              <p:spPr>
                <a:xfrm>
                  <a:off x="3642962" y="4491598"/>
                  <a:ext cx="1310408" cy="1012710"/>
                </a:xfrm>
                <a:custGeom>
                  <a:avLst/>
                  <a:gdLst>
                    <a:gd name="connsiteX0" fmla="*/ 422413 w 1030195"/>
                    <a:gd name="connsiteY0" fmla="*/ 0 h 844826"/>
                    <a:gd name="connsiteX1" fmla="*/ 773960 w 1030195"/>
                    <a:gd name="connsiteY1" fmla="*/ 0 h 844826"/>
                    <a:gd name="connsiteX2" fmla="*/ 1030195 w 1030195"/>
                    <a:gd name="connsiteY2" fmla="*/ 422413 h 844826"/>
                    <a:gd name="connsiteX3" fmla="*/ 773960 w 1030195"/>
                    <a:gd name="connsiteY3" fmla="*/ 844826 h 844826"/>
                    <a:gd name="connsiteX4" fmla="*/ 422413 w 1030195"/>
                    <a:gd name="connsiteY4" fmla="*/ 844826 h 844826"/>
                    <a:gd name="connsiteX5" fmla="*/ 0 w 1030195"/>
                    <a:gd name="connsiteY5" fmla="*/ 422413 h 844826"/>
                    <a:gd name="connsiteX6" fmla="*/ 422413 w 1030195"/>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195" h="844826">
                      <a:moveTo>
                        <a:pt x="422413" y="0"/>
                      </a:moveTo>
                      <a:lnTo>
                        <a:pt x="773960" y="0"/>
                      </a:lnTo>
                      <a:lnTo>
                        <a:pt x="1030195" y="422413"/>
                      </a:lnTo>
                      <a:lnTo>
                        <a:pt x="773960" y="844826"/>
                      </a:lnTo>
                      <a:lnTo>
                        <a:pt x="422413" y="844826"/>
                      </a:lnTo>
                      <a:cubicBezTo>
                        <a:pt x="189121" y="844826"/>
                        <a:pt x="0" y="655705"/>
                        <a:pt x="0" y="422413"/>
                      </a:cubicBezTo>
                      <a:cubicBezTo>
                        <a:pt x="0" y="189121"/>
                        <a:pt x="189121" y="0"/>
                        <a:pt x="422413" y="0"/>
                      </a:cubicBezTo>
                      <a:close/>
                    </a:path>
                  </a:pathLst>
                </a:custGeom>
                <a:gradFill>
                  <a:gsLst>
                    <a:gs pos="0">
                      <a:srgbClr val="10BDCD"/>
                    </a:gs>
                    <a:gs pos="80000">
                      <a:srgbClr val="0D7CDD"/>
                    </a:gs>
                  </a:gsLst>
                  <a:path path="circle">
                    <a:fillToRect r="100000" b="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77" name="www.pptcool.com3-2"/>
                <p:cNvSpPr/>
                <p:nvPr/>
              </p:nvSpPr>
              <p:spPr>
                <a:xfrm>
                  <a:off x="4627436" y="4500734"/>
                  <a:ext cx="414624" cy="1012710"/>
                </a:xfrm>
                <a:custGeom>
                  <a:avLst/>
                  <a:gdLst>
                    <a:gd name="connsiteX0" fmla="*/ 0 w 325962"/>
                    <a:gd name="connsiteY0" fmla="*/ 0 h 844826"/>
                    <a:gd name="connsiteX1" fmla="*/ 75083 w 325962"/>
                    <a:gd name="connsiteY1" fmla="*/ 0 h 844826"/>
                    <a:gd name="connsiteX2" fmla="*/ 325962 w 325962"/>
                    <a:gd name="connsiteY2" fmla="*/ 422413 h 844826"/>
                    <a:gd name="connsiteX3" fmla="*/ 75083 w 325962"/>
                    <a:gd name="connsiteY3" fmla="*/ 844826 h 844826"/>
                    <a:gd name="connsiteX4" fmla="*/ 0 w 325962"/>
                    <a:gd name="connsiteY4" fmla="*/ 844826 h 844826"/>
                    <a:gd name="connsiteX5" fmla="*/ 256235 w 325962"/>
                    <a:gd name="connsiteY5" fmla="*/ 422413 h 844826"/>
                    <a:gd name="connsiteX6" fmla="*/ 0 w 325962"/>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62" h="844826">
                      <a:moveTo>
                        <a:pt x="0" y="0"/>
                      </a:moveTo>
                      <a:lnTo>
                        <a:pt x="75083" y="0"/>
                      </a:lnTo>
                      <a:lnTo>
                        <a:pt x="325962" y="422413"/>
                      </a:lnTo>
                      <a:lnTo>
                        <a:pt x="75083" y="844826"/>
                      </a:lnTo>
                      <a:lnTo>
                        <a:pt x="0" y="844826"/>
                      </a:lnTo>
                      <a:lnTo>
                        <a:pt x="256235" y="422413"/>
                      </a:lnTo>
                      <a:lnTo>
                        <a:pt x="0" y="0"/>
                      </a:lnTo>
                      <a:close/>
                    </a:path>
                  </a:pathLst>
                </a:custGeom>
                <a:solidFill>
                  <a:schemeClr val="accent1">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6311" tIns="58156" rIns="116311" bIns="58156" rtlCol="0" anchor="ctr">
                  <a:noAutofit/>
                </a:bodyPr>
                <a:lstStyle/>
                <a:p>
                  <a:pPr algn="ctr"/>
                  <a:endParaRPr lang="zh-CN" altLang="en-US" sz="2290"/>
                </a:p>
              </p:txBody>
            </p:sp>
          </p:grpSp>
          <p:pic>
            <p:nvPicPr>
              <p:cNvPr id="75" name="图片 74" descr="图标&#10;&#10;AI 生成的内容可能不正确。"/>
              <p:cNvPicPr>
                <a:picLocks noChangeAspect="1"/>
              </p:cNvPicPr>
              <p:nvPr/>
            </p:nvPicPr>
            <p:blipFill>
              <a:blip r:embed="rId10"/>
              <a:stretch>
                <a:fillRect/>
              </a:stretch>
            </p:blipFill>
            <p:spPr>
              <a:xfrm>
                <a:off x="1866918" y="2697075"/>
                <a:ext cx="221172" cy="213692"/>
              </a:xfrm>
              <a:prstGeom prst="rect">
                <a:avLst/>
              </a:prstGeom>
            </p:spPr>
          </p:pic>
        </p:grpSp>
      </p:grpSp>
      <p:pic>
        <p:nvPicPr>
          <p:cNvPr id="6" name="图片 5" descr="12.9 LOGO"/>
          <p:cNvPicPr>
            <a:picLocks noChangeAspect="1"/>
          </p:cNvPicPr>
          <p:nvPr/>
        </p:nvPicPr>
        <p:blipFill>
          <a:blip r:embed="rId11"/>
          <a:stretch>
            <a:fillRect/>
          </a:stretch>
        </p:blipFill>
        <p:spPr>
          <a:xfrm>
            <a:off x="10771505" y="163830"/>
            <a:ext cx="720000" cy="72000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0611" y="-6059"/>
            <a:ext cx="12207412" cy="6864059"/>
            <a:chOff x="-20611" y="-6059"/>
            <a:chExt cx="12207412" cy="6864059"/>
          </a:xfrm>
        </p:grpSpPr>
        <p:pic>
          <p:nvPicPr>
            <p:cNvPr id="52" name="图片 51"/>
            <p:cNvPicPr>
              <a:picLocks noChangeAspect="1"/>
            </p:cNvPicPr>
            <p:nvPr/>
          </p:nvPicPr>
          <p:blipFill>
            <a:blip r:embed="rId1"/>
            <a:srcRect b="15730"/>
            <a:stretch>
              <a:fillRect/>
            </a:stretch>
          </p:blipFill>
          <p:spPr>
            <a:xfrm flipH="1">
              <a:off x="-5198" y="-6058"/>
              <a:ext cx="12191999" cy="6858001"/>
            </a:xfrm>
            <a:prstGeom prst="rect">
              <a:avLst/>
            </a:prstGeom>
          </p:spPr>
        </p:pic>
        <p:pic>
          <p:nvPicPr>
            <p:cNvPr id="68" name="图片 67"/>
            <p:cNvPicPr>
              <a:picLocks noChangeAspect="1"/>
            </p:cNvPicPr>
            <p:nvPr/>
          </p:nvPicPr>
          <p:blipFill>
            <a:blip r:embed="rId2"/>
            <a:srcRect r="116" b="20644"/>
            <a:stretch>
              <a:fillRect/>
            </a:stretch>
          </p:blipFill>
          <p:spPr>
            <a:xfrm>
              <a:off x="-5198" y="-5572"/>
              <a:ext cx="5734401" cy="6858001"/>
            </a:xfrm>
            <a:prstGeom prst="rect">
              <a:avLst/>
            </a:prstGeom>
          </p:spPr>
        </p:pic>
        <p:sp>
          <p:nvSpPr>
            <p:cNvPr id="62" name="矩形 61"/>
            <p:cNvSpPr/>
            <p:nvPr/>
          </p:nvSpPr>
          <p:spPr>
            <a:xfrm>
              <a:off x="-20611" y="-6059"/>
              <a:ext cx="5755544" cy="6864059"/>
            </a:xfrm>
            <a:prstGeom prst="rect">
              <a:avLst/>
            </a:prstGeom>
            <a:gradFill>
              <a:gsLst>
                <a:gs pos="0">
                  <a:srgbClr val="10BDCD">
                    <a:alpha val="61000"/>
                  </a:srgbClr>
                </a:gs>
                <a:gs pos="82000">
                  <a:srgbClr val="0C7BDC"/>
                </a:gs>
              </a:gsLst>
              <a:lin ang="162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C:/Users/Administrator/Desktop/图片2.png图片2"/>
            <p:cNvPicPr>
              <a:picLocks noChangeAspect="1"/>
            </p:cNvPicPr>
            <p:nvPr/>
          </p:nvPicPr>
          <p:blipFill>
            <a:blip r:embed="rId3"/>
            <a:srcRect l="382" r="382"/>
            <a:stretch>
              <a:fillRect/>
            </a:stretch>
          </p:blipFill>
          <p:spPr>
            <a:xfrm>
              <a:off x="9535294" y="3500085"/>
              <a:ext cx="1067525" cy="857449"/>
            </a:xfrm>
            <a:prstGeom prst="rect">
              <a:avLst/>
            </a:prstGeom>
          </p:spPr>
        </p:pic>
        <p:sp>
          <p:nvSpPr>
            <p:cNvPr id="9" name="箭头: 上 8"/>
            <p:cNvSpPr/>
            <p:nvPr/>
          </p:nvSpPr>
          <p:spPr>
            <a:xfrm>
              <a:off x="8476243" y="2743908"/>
              <a:ext cx="844324" cy="278906"/>
            </a:xfrm>
            <a:prstGeom prst="upArrow">
              <a:avLst/>
            </a:prstGeom>
            <a:gradFill>
              <a:gsLst>
                <a:gs pos="0">
                  <a:srgbClr val="FFFFFF"/>
                </a:gs>
                <a:gs pos="100000">
                  <a:srgbClr val="3D9DF5"/>
                </a:gs>
              </a:gsLst>
              <a:lin ang="162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0" name="文本框 9"/>
            <p:cNvSpPr txBox="1"/>
            <p:nvPr/>
          </p:nvSpPr>
          <p:spPr>
            <a:xfrm>
              <a:off x="7751829" y="3022152"/>
              <a:ext cx="2727861"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4G/5G/</a:t>
              </a: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光纤丨标准水资源</a:t>
              </a:r>
              <a:r>
                <a:rPr kumimoji="0" lang="en-US" altLang="zh-CN"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t>
              </a:r>
              <a:r>
                <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水文协议</a:t>
              </a:r>
              <a:endParaRPr kumimoji="0" lang="zh-CN" altLang="en-US" sz="12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3" name="文本框 12"/>
            <p:cNvSpPr txBox="1"/>
            <p:nvPr/>
          </p:nvSpPr>
          <p:spPr>
            <a:xfrm>
              <a:off x="9245744" y="4254763"/>
              <a:ext cx="1755883"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分体式</a:t>
              </a:r>
              <a:r>
                <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以电折水终端</a:t>
              </a:r>
              <a:endPar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14" name="组合 13"/>
            <p:cNvGrpSpPr/>
            <p:nvPr/>
          </p:nvGrpSpPr>
          <p:grpSpPr>
            <a:xfrm>
              <a:off x="6845354" y="3372241"/>
              <a:ext cx="1755883" cy="1131849"/>
              <a:chOff x="6457378" y="3824195"/>
              <a:chExt cx="1755883" cy="1131849"/>
            </a:xfrm>
          </p:grpSpPr>
          <p:sp>
            <p:nvSpPr>
              <p:cNvPr id="42" name="文本框 41"/>
              <p:cNvSpPr txBox="1"/>
              <p:nvPr/>
            </p:nvSpPr>
            <p:spPr>
              <a:xfrm>
                <a:off x="6457378" y="4694434"/>
                <a:ext cx="1755883"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一体式</a:t>
                </a:r>
                <a:r>
                  <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以电折水智能终端</a:t>
                </a:r>
                <a:endPar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43" name="组合 42"/>
              <p:cNvGrpSpPr/>
              <p:nvPr/>
            </p:nvGrpSpPr>
            <p:grpSpPr>
              <a:xfrm>
                <a:off x="6603151" y="3824195"/>
                <a:ext cx="905244" cy="940621"/>
                <a:chOff x="5241140" y="3832191"/>
                <a:chExt cx="883794" cy="1007442"/>
              </a:xfrm>
            </p:grpSpPr>
            <p:pic>
              <p:nvPicPr>
                <p:cNvPr id="46" name="图片 45" descr="IMG_256"/>
                <p:cNvPicPr>
                  <a:picLocks noChangeAspect="1"/>
                </p:cNvPicPr>
                <p:nvPr/>
              </p:nvPicPr>
              <p:blipFill>
                <a:blip r:embed="rId4"/>
                <a:stretch>
                  <a:fillRect/>
                </a:stretch>
              </p:blipFill>
              <p:spPr>
                <a:xfrm>
                  <a:off x="5241140" y="3832191"/>
                  <a:ext cx="883794" cy="1007442"/>
                </a:xfrm>
                <a:prstGeom prst="rect">
                  <a:avLst/>
                </a:prstGeom>
                <a:noFill/>
                <a:ln w="9525">
                  <a:noFill/>
                </a:ln>
              </p:spPr>
            </p:pic>
            <p:pic>
              <p:nvPicPr>
                <p:cNvPr id="47" name="图片 46" descr="图形用户界面&#10;&#10;描述已自动生成"/>
                <p:cNvPicPr>
                  <a:picLocks noChangeAspect="1"/>
                </p:cNvPicPr>
                <p:nvPr/>
              </p:nvPicPr>
              <p:blipFill>
                <a:blip r:embed="rId5"/>
                <a:stretch>
                  <a:fillRect/>
                </a:stretch>
              </p:blipFill>
              <p:spPr>
                <a:xfrm>
                  <a:off x="5666209" y="4069339"/>
                  <a:ext cx="372977" cy="476982"/>
                </a:xfrm>
                <a:prstGeom prst="rect">
                  <a:avLst/>
                </a:prstGeom>
              </p:spPr>
            </p:pic>
          </p:grpSp>
          <p:sp>
            <p:nvSpPr>
              <p:cNvPr id="44" name="等腰三角形 43"/>
              <p:cNvSpPr/>
              <p:nvPr/>
            </p:nvSpPr>
            <p:spPr>
              <a:xfrm rot="18135537">
                <a:off x="7424736" y="3893972"/>
                <a:ext cx="375914" cy="607839"/>
              </a:xfrm>
              <a:prstGeom prst="triangle">
                <a:avLst>
                  <a:gd name="adj" fmla="val 0"/>
                </a:avLst>
              </a:prstGeom>
              <a:gradFill flip="none" rotWithShape="1">
                <a:gsLst>
                  <a:gs pos="0">
                    <a:srgbClr val="1CADE4">
                      <a:lumMod val="5000"/>
                      <a:lumOff val="95000"/>
                      <a:alpha val="0"/>
                    </a:srgbClr>
                  </a:gs>
                  <a:gs pos="100000">
                    <a:srgbClr val="52932B"/>
                  </a:gs>
                </a:gsLst>
                <a:lin ang="5400000" scaled="1"/>
                <a:tileRect/>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45" name="图片 44" descr="图形用户界面&#10;&#10;描述已自动生成"/>
              <p:cNvPicPr>
                <a:picLocks noChangeAspect="1"/>
              </p:cNvPicPr>
              <p:nvPr/>
            </p:nvPicPr>
            <p:blipFill>
              <a:blip r:embed="rId6"/>
              <a:stretch>
                <a:fillRect/>
              </a:stretch>
            </p:blipFill>
            <p:spPr>
              <a:xfrm>
                <a:off x="7667995" y="4084887"/>
                <a:ext cx="375914" cy="517518"/>
              </a:xfrm>
              <a:prstGeom prst="rect">
                <a:avLst/>
              </a:prstGeom>
            </p:spPr>
          </p:pic>
        </p:grpSp>
        <p:pic>
          <p:nvPicPr>
            <p:cNvPr id="15" name="图片 14" descr="图片包含 游戏机&#10;&#10;描述已自动生成"/>
            <p:cNvPicPr>
              <a:picLocks noChangeAspect="1"/>
            </p:cNvPicPr>
            <p:nvPr/>
          </p:nvPicPr>
          <p:blipFill>
            <a:blip r:embed="rId7"/>
            <a:stretch>
              <a:fillRect/>
            </a:stretch>
          </p:blipFill>
          <p:spPr>
            <a:xfrm>
              <a:off x="9015145" y="5017627"/>
              <a:ext cx="388266" cy="388266"/>
            </a:xfrm>
            <a:prstGeom prst="rect">
              <a:avLst/>
            </a:prstGeom>
          </p:spPr>
        </p:pic>
        <p:pic>
          <p:nvPicPr>
            <p:cNvPr id="16" name="图片 15" descr="图片包含 蓝色, 桌子, 塑料, 显示器&#10;&#10;描述已自动生成"/>
            <p:cNvPicPr>
              <a:picLocks noChangeAspect="1"/>
            </p:cNvPicPr>
            <p:nvPr/>
          </p:nvPicPr>
          <p:blipFill>
            <a:blip r:embed="rId8"/>
            <a:stretch>
              <a:fillRect/>
            </a:stretch>
          </p:blipFill>
          <p:spPr>
            <a:xfrm>
              <a:off x="10452640" y="5053311"/>
              <a:ext cx="409911" cy="414018"/>
            </a:xfrm>
            <a:prstGeom prst="rect">
              <a:avLst/>
            </a:prstGeom>
          </p:spPr>
        </p:pic>
        <p:pic>
          <p:nvPicPr>
            <p:cNvPr id="17" name="图片 16"/>
            <p:cNvPicPr>
              <a:picLocks noChangeAspect="1"/>
            </p:cNvPicPr>
            <p:nvPr/>
          </p:nvPicPr>
          <p:blipFill>
            <a:blip r:embed="rId9"/>
            <a:stretch>
              <a:fillRect/>
            </a:stretch>
          </p:blipFill>
          <p:spPr>
            <a:xfrm>
              <a:off x="9738347" y="5036931"/>
              <a:ext cx="223808" cy="456704"/>
            </a:xfrm>
            <a:prstGeom prst="rect">
              <a:avLst/>
            </a:prstGeom>
          </p:spPr>
        </p:pic>
        <p:sp>
          <p:nvSpPr>
            <p:cNvPr id="18" name="矩形 17"/>
            <p:cNvSpPr/>
            <p:nvPr/>
          </p:nvSpPr>
          <p:spPr>
            <a:xfrm>
              <a:off x="8916325" y="4969614"/>
              <a:ext cx="2649730" cy="843598"/>
            </a:xfrm>
            <a:prstGeom prst="rect">
              <a:avLst/>
            </a:prstGeom>
            <a:noFill/>
            <a:ln w="6350" cap="flat" cmpd="sng" algn="ctr">
              <a:solidFill>
                <a:srgbClr val="0C7BDC"/>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9" name="图片 18" descr="机器上有按钮&#10;&#10;描述已自动生成"/>
            <p:cNvPicPr>
              <a:picLocks noChangeAspect="1"/>
            </p:cNvPicPr>
            <p:nvPr/>
          </p:nvPicPr>
          <p:blipFill>
            <a:blip r:embed="rId10"/>
            <a:stretch>
              <a:fillRect/>
            </a:stretch>
          </p:blipFill>
          <p:spPr>
            <a:xfrm>
              <a:off x="11089513" y="5053311"/>
              <a:ext cx="405047" cy="442129"/>
            </a:xfrm>
            <a:prstGeom prst="rect">
              <a:avLst/>
            </a:prstGeom>
          </p:spPr>
        </p:pic>
        <p:pic>
          <p:nvPicPr>
            <p:cNvPr id="20" name="图片 19" descr="图片包含 游戏机&#10;&#10;描述已自动生成"/>
            <p:cNvPicPr>
              <a:picLocks noChangeAspect="1"/>
            </p:cNvPicPr>
            <p:nvPr/>
          </p:nvPicPr>
          <p:blipFill>
            <a:blip r:embed="rId11"/>
            <a:stretch>
              <a:fillRect/>
            </a:stretch>
          </p:blipFill>
          <p:spPr>
            <a:xfrm>
              <a:off x="6472817" y="5162692"/>
              <a:ext cx="388266" cy="359377"/>
            </a:xfrm>
            <a:prstGeom prst="rect">
              <a:avLst/>
            </a:prstGeom>
          </p:spPr>
        </p:pic>
        <p:pic>
          <p:nvPicPr>
            <p:cNvPr id="21" name="图片 20" descr="图片包含 蓝色, 桌子, 塑料, 显示器&#10;&#10;描述已自动生成"/>
            <p:cNvPicPr>
              <a:picLocks noChangeAspect="1"/>
            </p:cNvPicPr>
            <p:nvPr/>
          </p:nvPicPr>
          <p:blipFill>
            <a:blip r:embed="rId12"/>
            <a:stretch>
              <a:fillRect/>
            </a:stretch>
          </p:blipFill>
          <p:spPr>
            <a:xfrm>
              <a:off x="8230295" y="5086664"/>
              <a:ext cx="337612" cy="315623"/>
            </a:xfrm>
            <a:prstGeom prst="rect">
              <a:avLst/>
            </a:prstGeom>
          </p:spPr>
        </p:pic>
        <p:pic>
          <p:nvPicPr>
            <p:cNvPr id="22" name="图片 21"/>
            <p:cNvPicPr>
              <a:picLocks noChangeAspect="1"/>
            </p:cNvPicPr>
            <p:nvPr/>
          </p:nvPicPr>
          <p:blipFill>
            <a:blip r:embed="rId13"/>
            <a:stretch>
              <a:fillRect/>
            </a:stretch>
          </p:blipFill>
          <p:spPr>
            <a:xfrm>
              <a:off x="7527140" y="5058504"/>
              <a:ext cx="195342" cy="368957"/>
            </a:xfrm>
            <a:prstGeom prst="rect">
              <a:avLst/>
            </a:prstGeom>
          </p:spPr>
        </p:pic>
        <p:sp>
          <p:nvSpPr>
            <p:cNvPr id="23" name="矩形 22"/>
            <p:cNvSpPr/>
            <p:nvPr/>
          </p:nvSpPr>
          <p:spPr>
            <a:xfrm>
              <a:off x="6248040" y="4688248"/>
              <a:ext cx="2450296" cy="285913"/>
            </a:xfrm>
            <a:prstGeom prst="rect">
              <a:avLst/>
            </a:prstGeom>
            <a:gradFill flip="none" rotWithShape="1">
              <a:gsLst>
                <a:gs pos="0">
                  <a:srgbClr val="10BDCD"/>
                </a:gs>
                <a:gs pos="100000">
                  <a:srgbClr val="0C7BDC"/>
                </a:gs>
              </a:gsLst>
              <a:lin ang="16200000" scaled="1"/>
              <a:tileRect/>
            </a:gradFill>
            <a:ln w="12700" cap="flat" cmpd="sng" algn="ctr">
              <a:noFill/>
              <a:prstDash val="solid"/>
              <a:miter lim="800000"/>
            </a:ln>
            <a:effectLst/>
          </p:spPr>
          <p:txBody>
            <a:bodyPr rtlCol="0" anchor="ctr"/>
            <a:lstStyle/>
            <a:p>
              <a:pPr algn="ctr"/>
              <a:r>
                <a:rPr lang="zh-CN" altLang="en-US" sz="1100" kern="0" dirty="0">
                  <a:solidFill>
                    <a:srgbClr val="FFFFFF"/>
                  </a:solidFill>
                  <a:latin typeface="微软雅黑" panose="020B0503020204020204" pitchFamily="34" charset="-122"/>
                  <a:ea typeface="微软雅黑" panose="020B0503020204020204" pitchFamily="34" charset="-122"/>
                </a:rPr>
                <a:t>一体式以电折水监测站</a:t>
              </a: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24" name="矩形 23"/>
            <p:cNvSpPr/>
            <p:nvPr/>
          </p:nvSpPr>
          <p:spPr>
            <a:xfrm>
              <a:off x="6248040" y="4970199"/>
              <a:ext cx="2450296" cy="843598"/>
            </a:xfrm>
            <a:prstGeom prst="rect">
              <a:avLst/>
            </a:prstGeom>
            <a:noFill/>
            <a:ln w="6350" cap="flat" cmpd="sng" algn="ctr">
              <a:solidFill>
                <a:srgbClr val="0C7BDC"/>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25" name="文本框 24"/>
            <p:cNvSpPr txBox="1"/>
            <p:nvPr/>
          </p:nvSpPr>
          <p:spPr>
            <a:xfrm>
              <a:off x="6274525" y="5482128"/>
              <a:ext cx="1218209"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投入式水位计</a:t>
              </a:r>
              <a:endPar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6" name="文本框 25"/>
            <p:cNvSpPr txBox="1"/>
            <p:nvPr/>
          </p:nvSpPr>
          <p:spPr>
            <a:xfrm>
              <a:off x="7230939" y="5498681"/>
              <a:ext cx="1006796" cy="2616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压力变送器</a:t>
              </a:r>
              <a:endPar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7" name="文本框 26"/>
            <p:cNvSpPr txBox="1"/>
            <p:nvPr/>
          </p:nvSpPr>
          <p:spPr>
            <a:xfrm>
              <a:off x="8136946" y="5508919"/>
              <a:ext cx="65381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流量计</a:t>
              </a:r>
              <a:endParaRPr kumimoji="0" lang="zh-CN" altLang="en-US" sz="105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28" name="矩形 27"/>
            <p:cNvSpPr/>
            <p:nvPr/>
          </p:nvSpPr>
          <p:spPr>
            <a:xfrm>
              <a:off x="8916325" y="4690273"/>
              <a:ext cx="2665144" cy="316699"/>
            </a:xfrm>
            <a:prstGeom prst="rect">
              <a:avLst/>
            </a:prstGeom>
            <a:gradFill flip="none" rotWithShape="1">
              <a:gsLst>
                <a:gs pos="0">
                  <a:srgbClr val="10BDCD"/>
                </a:gs>
                <a:gs pos="100000">
                  <a:srgbClr val="0C7BDC"/>
                </a:gs>
              </a:gsLst>
              <a:lin ang="16200000" scaled="1"/>
              <a:tileRect/>
            </a:gradFill>
            <a:ln w="12700" cap="flat" cmpd="sng" algn="ctr">
              <a:noFill/>
              <a:prstDash val="solid"/>
              <a:miter lim="800000"/>
            </a:ln>
            <a:effectLst/>
          </p:spPr>
          <p:txBody>
            <a:bodyPr rtlCol="0" anchor="ctr"/>
            <a:lstStyle/>
            <a:p>
              <a:pPr algn="ctr"/>
              <a:r>
                <a:rPr lang="zh-CN" altLang="en-US" sz="1100" kern="0" dirty="0">
                  <a:solidFill>
                    <a:srgbClr val="FFFFFF"/>
                  </a:solidFill>
                  <a:latin typeface="微软雅黑" panose="020B0503020204020204" pitchFamily="34" charset="-122"/>
                  <a:ea typeface="微软雅黑" panose="020B0503020204020204" pitchFamily="34" charset="-122"/>
                </a:rPr>
                <a:t>分体式以电折水监测站</a:t>
              </a:r>
              <a:endParaRPr lang="zh-CN" altLang="en-US" sz="1100" kern="0" dirty="0">
                <a:solidFill>
                  <a:srgbClr val="FFFFFF"/>
                </a:solidFill>
                <a:latin typeface="微软雅黑" panose="020B0503020204020204" pitchFamily="34" charset="-122"/>
                <a:ea typeface="微软雅黑" panose="020B0503020204020204" pitchFamily="34" charset="-122"/>
              </a:endParaRPr>
            </a:p>
          </p:txBody>
        </p:sp>
        <p:sp>
          <p:nvSpPr>
            <p:cNvPr id="29" name="文本框 28"/>
            <p:cNvSpPr txBox="1"/>
            <p:nvPr/>
          </p:nvSpPr>
          <p:spPr>
            <a:xfrm>
              <a:off x="8906398" y="5370896"/>
              <a:ext cx="653810" cy="4001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投入式水位计</a:t>
              </a:r>
              <a:endParaRPr kumimoji="0" lang="zh-CN" altLang="en-US" sz="1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0" name="文本框 29"/>
            <p:cNvSpPr txBox="1"/>
            <p:nvPr/>
          </p:nvSpPr>
          <p:spPr>
            <a:xfrm>
              <a:off x="9470411" y="5506005"/>
              <a:ext cx="994454"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压力变送器</a:t>
              </a:r>
              <a:endParaRPr kumimoji="0" lang="zh-CN" altLang="en-US" sz="1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1" name="文本框 30"/>
            <p:cNvSpPr txBox="1"/>
            <p:nvPr/>
          </p:nvSpPr>
          <p:spPr>
            <a:xfrm>
              <a:off x="10417702" y="5509196"/>
              <a:ext cx="646638"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流量计</a:t>
              </a:r>
              <a:endParaRPr kumimoji="0" lang="zh-CN" altLang="en-US" sz="1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32" name="文本框 31"/>
            <p:cNvSpPr txBox="1"/>
            <p:nvPr/>
          </p:nvSpPr>
          <p:spPr>
            <a:xfrm>
              <a:off x="11057099" y="5522285"/>
              <a:ext cx="564292"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电表</a:t>
              </a:r>
              <a:endParaRPr kumimoji="0" lang="zh-CN" altLang="en-US" sz="10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54" name="组合 53"/>
            <p:cNvGrpSpPr/>
            <p:nvPr/>
          </p:nvGrpSpPr>
          <p:grpSpPr>
            <a:xfrm>
              <a:off x="6036615" y="2178692"/>
              <a:ext cx="5685355" cy="558800"/>
              <a:chOff x="1464734" y="3429000"/>
              <a:chExt cx="7806266" cy="558800"/>
            </a:xfrm>
          </p:grpSpPr>
          <p:sp>
            <p:nvSpPr>
              <p:cNvPr id="55" name="梯形 54"/>
              <p:cNvSpPr/>
              <p:nvPr/>
            </p:nvSpPr>
            <p:spPr>
              <a:xfrm>
                <a:off x="1464734" y="3429000"/>
                <a:ext cx="7806266"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56" name="矩形 55"/>
              <p:cNvSpPr/>
              <p:nvPr/>
            </p:nvSpPr>
            <p:spPr>
              <a:xfrm>
                <a:off x="1473200" y="3939703"/>
                <a:ext cx="7797800" cy="48097"/>
              </a:xfrm>
              <a:prstGeom prst="rect">
                <a:avLst/>
              </a:prstGeom>
              <a:gradFill flip="none" rotWithShape="1">
                <a:gsLst>
                  <a:gs pos="0">
                    <a:srgbClr val="10BDCD"/>
                  </a:gs>
                  <a:gs pos="100000">
                    <a:srgbClr val="0C7BD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11" name="文本框 10"/>
            <p:cNvSpPr txBox="1"/>
            <p:nvPr/>
          </p:nvSpPr>
          <p:spPr>
            <a:xfrm>
              <a:off x="6209728" y="2409991"/>
              <a:ext cx="2468041"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电力系统平台</a:t>
              </a:r>
              <a:endPar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12" name="文本框 11"/>
            <p:cNvSpPr txBox="1"/>
            <p:nvPr/>
          </p:nvSpPr>
          <p:spPr>
            <a:xfrm>
              <a:off x="10166879" y="2413275"/>
              <a:ext cx="789982" cy="253916"/>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手机</a:t>
              </a:r>
              <a:r>
                <a:rPr kumimoji="0" lang="en-US" altLang="zh-CN"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APP</a:t>
              </a:r>
              <a:endPar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pic>
          <p:nvPicPr>
            <p:cNvPr id="33" name="图片 32" descr="图形用户界面&#10;&#10;描述已自动生成"/>
            <p:cNvPicPr>
              <a:picLocks noChangeAspect="1"/>
            </p:cNvPicPr>
            <p:nvPr/>
          </p:nvPicPr>
          <p:blipFill>
            <a:blip r:embed="rId14"/>
            <a:stretch>
              <a:fillRect/>
            </a:stretch>
          </p:blipFill>
          <p:spPr>
            <a:xfrm>
              <a:off x="6817522" y="1525072"/>
              <a:ext cx="1292688" cy="807930"/>
            </a:xfrm>
            <a:prstGeom prst="rect">
              <a:avLst/>
            </a:prstGeom>
          </p:spPr>
        </p:pic>
        <p:grpSp>
          <p:nvGrpSpPr>
            <p:cNvPr id="34" name="组合 33"/>
            <p:cNvGrpSpPr/>
            <p:nvPr/>
          </p:nvGrpSpPr>
          <p:grpSpPr>
            <a:xfrm>
              <a:off x="8544272" y="1339936"/>
              <a:ext cx="1402943" cy="1253645"/>
              <a:chOff x="8817562" y="1583804"/>
              <a:chExt cx="1402943" cy="1253645"/>
            </a:xfrm>
          </p:grpSpPr>
          <p:grpSp>
            <p:nvGrpSpPr>
              <p:cNvPr id="38" name="组合 37"/>
              <p:cNvGrpSpPr/>
              <p:nvPr/>
            </p:nvGrpSpPr>
            <p:grpSpPr>
              <a:xfrm>
                <a:off x="8817562" y="1583804"/>
                <a:ext cx="1402943" cy="1253645"/>
                <a:chOff x="4842901" y="1198023"/>
                <a:chExt cx="1320307" cy="1320307"/>
              </a:xfrm>
            </p:grpSpPr>
            <p:pic>
              <p:nvPicPr>
                <p:cNvPr id="40" name="图片 39" descr="电脑显示屏&#10;&#10;中度可信度描述已自动生成"/>
                <p:cNvPicPr>
                  <a:picLocks noChangeAspect="1"/>
                </p:cNvPicPr>
                <p:nvPr/>
              </p:nvPicPr>
              <p:blipFill>
                <a:blip r:embed="rId15"/>
                <a:stretch>
                  <a:fillRect/>
                </a:stretch>
              </p:blipFill>
              <p:spPr>
                <a:xfrm>
                  <a:off x="4842901" y="1198023"/>
                  <a:ext cx="1320307" cy="1320307"/>
                </a:xfrm>
                <a:prstGeom prst="rect">
                  <a:avLst/>
                </a:prstGeom>
              </p:spPr>
            </p:pic>
            <p:pic>
              <p:nvPicPr>
                <p:cNvPr id="41" name="图片 40" descr="图形用户界面&#10;&#10;描述已自动生成"/>
                <p:cNvPicPr>
                  <a:picLocks noChangeAspect="1"/>
                </p:cNvPicPr>
                <p:nvPr/>
              </p:nvPicPr>
              <p:blipFill>
                <a:blip r:embed="rId16"/>
                <a:stretch>
                  <a:fillRect/>
                </a:stretch>
              </p:blipFill>
              <p:spPr>
                <a:xfrm>
                  <a:off x="4953188" y="1451152"/>
                  <a:ext cx="1092473" cy="604398"/>
                </a:xfrm>
                <a:prstGeom prst="rect">
                  <a:avLst/>
                </a:prstGeom>
              </p:spPr>
            </p:pic>
          </p:grpSp>
          <p:pic>
            <p:nvPicPr>
              <p:cNvPr id="39" name="图片 38" descr="E:/ouleok/2025-12/智慧水利ppt软件用图/智慧水利ppt软件用图/淹没.png淹没"/>
              <p:cNvPicPr>
                <a:picLocks noChangeAspect="1"/>
              </p:cNvPicPr>
              <p:nvPr/>
            </p:nvPicPr>
            <p:blipFill>
              <a:blip r:embed="rId17"/>
              <a:srcRect t="3615" b="3615"/>
              <a:stretch>
                <a:fillRect/>
              </a:stretch>
            </p:blipFill>
            <p:spPr>
              <a:xfrm>
                <a:off x="8917585" y="1810771"/>
                <a:ext cx="1178016" cy="609558"/>
              </a:xfrm>
              <a:prstGeom prst="rect">
                <a:avLst/>
              </a:prstGeom>
            </p:spPr>
          </p:pic>
        </p:grpSp>
        <p:pic>
          <p:nvPicPr>
            <p:cNvPr id="35" name="图片 34" descr="屏幕上有个手机&#10;&#10;描述已自动生成"/>
            <p:cNvPicPr>
              <a:picLocks noChangeAspect="1"/>
            </p:cNvPicPr>
            <p:nvPr/>
          </p:nvPicPr>
          <p:blipFill>
            <a:blip r:embed="rId18"/>
            <a:stretch>
              <a:fillRect/>
            </a:stretch>
          </p:blipFill>
          <p:spPr>
            <a:xfrm>
              <a:off x="10219855" y="1891607"/>
              <a:ext cx="789982" cy="589702"/>
            </a:xfrm>
            <a:prstGeom prst="rect">
              <a:avLst/>
            </a:prstGeom>
          </p:spPr>
        </p:pic>
        <p:sp>
          <p:nvSpPr>
            <p:cNvPr id="36" name="文本框 35"/>
            <p:cNvSpPr txBox="1"/>
            <p:nvPr/>
          </p:nvSpPr>
          <p:spPr>
            <a:xfrm>
              <a:off x="8029164" y="2420429"/>
              <a:ext cx="2468041" cy="25273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欧莱克以电折水分析平台</a:t>
              </a:r>
              <a:endParaRPr kumimoji="0" lang="zh-CN" altLang="en-US" sz="1050" b="1"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37" name="箭头: 左右 36"/>
            <p:cNvSpPr/>
            <p:nvPr/>
          </p:nvSpPr>
          <p:spPr>
            <a:xfrm>
              <a:off x="8183823" y="1898758"/>
              <a:ext cx="303715" cy="190916"/>
            </a:xfrm>
            <a:prstGeom prst="leftRightArrow">
              <a:avLst/>
            </a:prstGeom>
            <a:gradFill flip="none" rotWithShape="1">
              <a:gsLst>
                <a:gs pos="73413">
                  <a:srgbClr val="4DA746"/>
                </a:gs>
                <a:gs pos="42700">
                  <a:srgbClr val="4F9E3A"/>
                </a:gs>
                <a:gs pos="4000">
                  <a:srgbClr val="52922A">
                    <a:alpha val="0"/>
                  </a:srgbClr>
                </a:gs>
                <a:gs pos="100000">
                  <a:srgbClr val="4CAF50">
                    <a:alpha val="0"/>
                  </a:srgbClr>
                </a:gs>
              </a:gsLst>
              <a:lin ang="0" scaled="1"/>
              <a:tileRect/>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grpSp>
          <p:nvGrpSpPr>
            <p:cNvPr id="57" name="组合 56"/>
            <p:cNvGrpSpPr/>
            <p:nvPr/>
          </p:nvGrpSpPr>
          <p:grpSpPr>
            <a:xfrm>
              <a:off x="6043272" y="3982678"/>
              <a:ext cx="5691528" cy="558800"/>
              <a:chOff x="1464734" y="3429000"/>
              <a:chExt cx="7806266" cy="558800"/>
            </a:xfrm>
          </p:grpSpPr>
          <p:sp>
            <p:nvSpPr>
              <p:cNvPr id="58" name="梯形 57"/>
              <p:cNvSpPr/>
              <p:nvPr/>
            </p:nvSpPr>
            <p:spPr>
              <a:xfrm>
                <a:off x="1464734" y="3429000"/>
                <a:ext cx="7806266"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59" name="矩形 58"/>
              <p:cNvSpPr/>
              <p:nvPr/>
            </p:nvSpPr>
            <p:spPr>
              <a:xfrm>
                <a:off x="1473200" y="3939703"/>
                <a:ext cx="7797800" cy="48097"/>
              </a:xfrm>
              <a:prstGeom prst="rect">
                <a:avLst/>
              </a:prstGeom>
              <a:gradFill flip="none" rotWithShape="1">
                <a:gsLst>
                  <a:gs pos="0">
                    <a:srgbClr val="10BDCD"/>
                  </a:gs>
                  <a:gs pos="100000">
                    <a:srgbClr val="0C7BDC"/>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endParaRPr>
              </a:p>
            </p:txBody>
          </p:sp>
        </p:grpSp>
        <p:sp>
          <p:nvSpPr>
            <p:cNvPr id="63" name="矩形: 圆角 62"/>
            <p:cNvSpPr/>
            <p:nvPr/>
          </p:nvSpPr>
          <p:spPr>
            <a:xfrm>
              <a:off x="302214" y="1556959"/>
              <a:ext cx="5085797" cy="1155238"/>
            </a:xfrm>
            <a:prstGeom prst="roundRect">
              <a:avLst/>
            </a:prstGeom>
            <a:gradFill flip="none" rotWithShape="1">
              <a:gsLst>
                <a:gs pos="0">
                  <a:srgbClr val="8CC5F8"/>
                </a:gs>
                <a:gs pos="100000">
                  <a:srgbClr val="10BDCD">
                    <a:alpha val="0"/>
                  </a:srgbClr>
                </a:gs>
              </a:gsLst>
              <a:lin ang="189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8" name="组合 97"/>
            <p:cNvGrpSpPr/>
            <p:nvPr/>
          </p:nvGrpSpPr>
          <p:grpSpPr>
            <a:xfrm>
              <a:off x="302996" y="946849"/>
              <a:ext cx="1389617" cy="458908"/>
              <a:chOff x="302996" y="946849"/>
              <a:chExt cx="1389617" cy="458908"/>
            </a:xfrm>
          </p:grpSpPr>
          <p:grpSp>
            <p:nvGrpSpPr>
              <p:cNvPr id="66" name="组合 65"/>
              <p:cNvGrpSpPr/>
              <p:nvPr/>
            </p:nvGrpSpPr>
            <p:grpSpPr>
              <a:xfrm>
                <a:off x="302996" y="1098051"/>
                <a:ext cx="294319" cy="207726"/>
                <a:chOff x="302996" y="1098051"/>
                <a:chExt cx="294319" cy="207726"/>
              </a:xfrm>
              <a:effectLst/>
            </p:grpSpPr>
            <p:sp>
              <p:nvSpPr>
                <p:cNvPr id="65" name="箭头: V 形 64"/>
                <p:cNvSpPr/>
                <p:nvPr/>
              </p:nvSpPr>
              <p:spPr>
                <a:xfrm>
                  <a:off x="372962" y="1098051"/>
                  <a:ext cx="224353" cy="207726"/>
                </a:xfrm>
                <a:prstGeom prst="chevron">
                  <a:avLst>
                    <a:gd name="adj" fmla="val 46725"/>
                  </a:avLst>
                </a:prstGeom>
                <a:solidFill>
                  <a:srgbClr val="FFC0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4" name="箭头: V 形 63"/>
                <p:cNvSpPr/>
                <p:nvPr/>
              </p:nvSpPr>
              <p:spPr>
                <a:xfrm>
                  <a:off x="302996" y="1098051"/>
                  <a:ext cx="224353" cy="207726"/>
                </a:xfrm>
                <a:prstGeom prst="chevron">
                  <a:avLst>
                    <a:gd name="adj" fmla="val 46725"/>
                  </a:avLst>
                </a:prstGeom>
                <a:solidFill>
                  <a:srgbClr val="3D9DF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7" name="文本框 66"/>
              <p:cNvSpPr txBox="1"/>
              <p:nvPr/>
            </p:nvSpPr>
            <p:spPr>
              <a:xfrm>
                <a:off x="563931" y="946849"/>
                <a:ext cx="1128682" cy="458908"/>
              </a:xfrm>
              <a:prstGeom prst="rect">
                <a:avLst/>
              </a:prstGeom>
              <a:noFill/>
            </p:spPr>
            <p:txBody>
              <a:bodyPr wrap="square">
                <a:spAutoFit/>
              </a:bodyPr>
              <a:lstStyle/>
              <a:p>
                <a:pPr algn="dist">
                  <a:lnSpc>
                    <a:spcPct val="150000"/>
                  </a:lnSpc>
                </a:pPr>
                <a:r>
                  <a:rPr lang="zh-CN" altLang="en-US" b="1" dirty="0">
                    <a:gradFill>
                      <a:gsLst>
                        <a:gs pos="0">
                          <a:srgbClr val="9BEEF7"/>
                        </a:gs>
                        <a:gs pos="50000">
                          <a:schemeClr val="bg1"/>
                        </a:gs>
                      </a:gsLst>
                      <a:lin ang="2700000" scaled="1"/>
                    </a:gradFill>
                    <a:latin typeface="微软雅黑" panose="020B0503020204020204" pitchFamily="34" charset="-122"/>
                    <a:ea typeface="微软雅黑" panose="020B0503020204020204" pitchFamily="34" charset="-122"/>
                  </a:rPr>
                  <a:t>系统概述</a:t>
                </a:r>
                <a:endParaRPr lang="zh-CN" altLang="en-US" b="1" dirty="0">
                  <a:gradFill>
                    <a:gsLst>
                      <a:gs pos="0">
                        <a:srgbClr val="9BEEF7"/>
                      </a:gs>
                      <a:gs pos="50000">
                        <a:schemeClr val="bg1"/>
                      </a:gs>
                    </a:gsLst>
                    <a:lin ang="2700000" scaled="1"/>
                  </a:gradFill>
                  <a:latin typeface="微软雅黑" panose="020B0503020204020204" pitchFamily="34" charset="-122"/>
                  <a:ea typeface="微软雅黑" panose="020B0503020204020204" pitchFamily="34" charset="-122"/>
                </a:endParaRPr>
              </a:p>
            </p:txBody>
          </p:sp>
        </p:grpSp>
        <p:sp>
          <p:nvSpPr>
            <p:cNvPr id="61" name="文本框 60"/>
            <p:cNvSpPr txBox="1"/>
            <p:nvPr/>
          </p:nvSpPr>
          <p:spPr>
            <a:xfrm>
              <a:off x="478321" y="1665294"/>
              <a:ext cx="4690416" cy="890693"/>
            </a:xfrm>
            <a:prstGeom prst="rect">
              <a:avLst/>
            </a:prstGeom>
            <a:noFill/>
          </p:spPr>
          <p:txBody>
            <a:bodyPr wrap="square">
              <a:spAutoFit/>
            </a:bodyPr>
            <a:lstStyle/>
            <a:p>
              <a:pPr>
                <a:lnSpc>
                  <a:spcPct val="150000"/>
                </a:lnSpc>
              </a:pPr>
              <a:r>
                <a:rPr lang="zh-CN" altLang="en-US" sz="1200" dirty="0">
                  <a:gradFill flip="none" rotWithShape="1">
                    <a:gsLst>
                      <a:gs pos="0">
                        <a:srgbClr val="9BEEF7"/>
                      </a:gs>
                      <a:gs pos="32000">
                        <a:schemeClr val="bg1"/>
                      </a:gs>
                    </a:gsLst>
                    <a:lin ang="13500000" scaled="1"/>
                    <a:tileRect/>
                  </a:gradFill>
                  <a:latin typeface="微软雅黑" panose="020B0503020204020204" pitchFamily="34" charset="-122"/>
                  <a:ea typeface="微软雅黑" panose="020B0503020204020204" pitchFamily="34" charset="-122"/>
                </a:rPr>
                <a:t>以电折水管理系统主要通过一体式以电折水遥测终端机或分体式以电折水遥测终端机采集水位、水量、电量、压力等数据，上传至以电折水分析平台，分析确定水电折算系数，进而推算出灌溉用水量。</a:t>
              </a:r>
              <a:endParaRPr lang="zh-CN" altLang="en-US" sz="1200" dirty="0">
                <a:gradFill flip="none" rotWithShape="1">
                  <a:gsLst>
                    <a:gs pos="0">
                      <a:srgbClr val="9BEEF7"/>
                    </a:gs>
                    <a:gs pos="32000">
                      <a:schemeClr val="bg1"/>
                    </a:gs>
                  </a:gsLst>
                  <a:lin ang="13500000" scaled="1"/>
                  <a:tileRect/>
                </a:gra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647684" y="3938913"/>
              <a:ext cx="963040" cy="307778"/>
              <a:chOff x="478320" y="3249806"/>
              <a:chExt cx="963040" cy="307778"/>
            </a:xfrm>
          </p:grpSpPr>
          <p:sp>
            <p:nvSpPr>
              <p:cNvPr id="69" name="矩形: 圆角 68"/>
              <p:cNvSpPr/>
              <p:nvPr/>
            </p:nvSpPr>
            <p:spPr>
              <a:xfrm>
                <a:off x="478320" y="3249806"/>
                <a:ext cx="963039" cy="307778"/>
              </a:xfrm>
              <a:prstGeom prst="roundRect">
                <a:avLst>
                  <a:gd name="adj" fmla="val 24847"/>
                </a:avLst>
              </a:prstGeom>
              <a:solidFill>
                <a:schemeClr val="bg1"/>
              </a:solidFill>
              <a:ln>
                <a:noFill/>
              </a:ln>
              <a:effectLst>
                <a:outerShdw blurRad="63500" sx="102000" sy="102000" algn="ctr" rotWithShape="0">
                  <a:srgbClr val="1BD9ED">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文本框 74"/>
              <p:cNvSpPr txBox="1"/>
              <p:nvPr/>
            </p:nvSpPr>
            <p:spPr>
              <a:xfrm>
                <a:off x="527350" y="3251135"/>
                <a:ext cx="914010" cy="306449"/>
              </a:xfrm>
              <a:prstGeom prst="rect">
                <a:avLst/>
              </a:prstGeom>
              <a:noFill/>
            </p:spPr>
            <p:txBody>
              <a:bodyPr wrap="square" rtlCol="0">
                <a:spAutoFit/>
              </a:bodyPr>
              <a:lstStyle/>
              <a:p>
                <a:r>
                  <a:rPr lang="en-US" altLang="zh-CN"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rPr>
                  <a:t>GIS</a:t>
                </a:r>
                <a:r>
                  <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rPr>
                  <a:t>地图</a:t>
                </a:r>
                <a:endPar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endParaRPr>
              </a:p>
            </p:txBody>
          </p:sp>
        </p:grpSp>
        <p:grpSp>
          <p:nvGrpSpPr>
            <p:cNvPr id="77" name="组合 76"/>
            <p:cNvGrpSpPr/>
            <p:nvPr/>
          </p:nvGrpSpPr>
          <p:grpSpPr>
            <a:xfrm>
              <a:off x="651869" y="4618998"/>
              <a:ext cx="1699947" cy="524549"/>
              <a:chOff x="478320" y="3249806"/>
              <a:chExt cx="963039" cy="524549"/>
            </a:xfrm>
          </p:grpSpPr>
          <p:sp>
            <p:nvSpPr>
              <p:cNvPr id="78" name="矩形: 圆角 77"/>
              <p:cNvSpPr/>
              <p:nvPr/>
            </p:nvSpPr>
            <p:spPr>
              <a:xfrm>
                <a:off x="478320" y="3249806"/>
                <a:ext cx="963039" cy="307778"/>
              </a:xfrm>
              <a:prstGeom prst="roundRect">
                <a:avLst>
                  <a:gd name="adj" fmla="val 24847"/>
                </a:avLst>
              </a:prstGeom>
              <a:solidFill>
                <a:schemeClr val="bg1"/>
              </a:solidFill>
              <a:ln>
                <a:noFill/>
              </a:ln>
              <a:effectLst>
                <a:outerShdw blurRad="63500" sx="102000" sy="102000" algn="ctr" rotWithShape="0">
                  <a:srgbClr val="1BD9ED">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文本框 78"/>
              <p:cNvSpPr txBox="1"/>
              <p:nvPr/>
            </p:nvSpPr>
            <p:spPr>
              <a:xfrm>
                <a:off x="508163" y="3251135"/>
                <a:ext cx="914010" cy="523220"/>
              </a:xfrm>
              <a:prstGeom prst="rect">
                <a:avLst/>
              </a:prstGeom>
              <a:noFill/>
            </p:spPr>
            <p:txBody>
              <a:bodyPr wrap="square" rtlCol="0">
                <a:spAutoFit/>
              </a:bodyPr>
              <a:lstStyle/>
              <a:p>
                <a:r>
                  <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rPr>
                  <a:t>以电折水系统率定</a:t>
                </a:r>
                <a:endPar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endParaRPr>
              </a:p>
            </p:txBody>
          </p:sp>
        </p:grpSp>
        <p:grpSp>
          <p:nvGrpSpPr>
            <p:cNvPr id="83" name="组合 82"/>
            <p:cNvGrpSpPr/>
            <p:nvPr/>
          </p:nvGrpSpPr>
          <p:grpSpPr>
            <a:xfrm>
              <a:off x="1917289" y="3576867"/>
              <a:ext cx="963039" cy="307778"/>
              <a:chOff x="478320" y="3249806"/>
              <a:chExt cx="963039" cy="307778"/>
            </a:xfrm>
          </p:grpSpPr>
          <p:sp>
            <p:nvSpPr>
              <p:cNvPr id="84" name="矩形: 圆角 83"/>
              <p:cNvSpPr/>
              <p:nvPr/>
            </p:nvSpPr>
            <p:spPr>
              <a:xfrm>
                <a:off x="478320" y="3249806"/>
                <a:ext cx="963039" cy="307778"/>
              </a:xfrm>
              <a:prstGeom prst="roundRect">
                <a:avLst>
                  <a:gd name="adj" fmla="val 24847"/>
                </a:avLst>
              </a:prstGeom>
              <a:solidFill>
                <a:schemeClr val="bg1"/>
              </a:solidFill>
              <a:ln>
                <a:noFill/>
              </a:ln>
              <a:effectLst>
                <a:outerShdw blurRad="63500" sx="102000" sy="102000" algn="ctr" rotWithShape="0">
                  <a:srgbClr val="1BD9ED">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文本框 84"/>
              <p:cNvSpPr txBox="1"/>
              <p:nvPr/>
            </p:nvSpPr>
            <p:spPr>
              <a:xfrm>
                <a:off x="518883" y="3251135"/>
                <a:ext cx="914010" cy="306449"/>
              </a:xfrm>
              <a:prstGeom prst="rect">
                <a:avLst/>
              </a:prstGeom>
              <a:noFill/>
            </p:spPr>
            <p:txBody>
              <a:bodyPr wrap="square" rtlCol="0">
                <a:spAutoFit/>
              </a:bodyPr>
              <a:lstStyle/>
              <a:p>
                <a:r>
                  <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rPr>
                  <a:t>实时数据</a:t>
                </a:r>
                <a:endPar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endParaRPr>
              </a:p>
            </p:txBody>
          </p:sp>
        </p:grpSp>
        <p:grpSp>
          <p:nvGrpSpPr>
            <p:cNvPr id="86" name="组合 85"/>
            <p:cNvGrpSpPr/>
            <p:nvPr/>
          </p:nvGrpSpPr>
          <p:grpSpPr>
            <a:xfrm>
              <a:off x="3125559" y="3911077"/>
              <a:ext cx="1572423" cy="524549"/>
              <a:chOff x="478320" y="3249806"/>
              <a:chExt cx="963040" cy="524549"/>
            </a:xfrm>
          </p:grpSpPr>
          <p:sp>
            <p:nvSpPr>
              <p:cNvPr id="87" name="矩形: 圆角 86"/>
              <p:cNvSpPr/>
              <p:nvPr/>
            </p:nvSpPr>
            <p:spPr>
              <a:xfrm>
                <a:off x="478320" y="3249806"/>
                <a:ext cx="963039" cy="307778"/>
              </a:xfrm>
              <a:prstGeom prst="roundRect">
                <a:avLst>
                  <a:gd name="adj" fmla="val 24847"/>
                </a:avLst>
              </a:prstGeom>
              <a:solidFill>
                <a:schemeClr val="bg1"/>
              </a:solidFill>
              <a:ln>
                <a:noFill/>
              </a:ln>
              <a:effectLst>
                <a:outerShdw blurRad="63500" sx="102000" sy="102000" algn="ctr" rotWithShape="0">
                  <a:srgbClr val="1BD9ED">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87"/>
              <p:cNvSpPr txBox="1"/>
              <p:nvPr/>
            </p:nvSpPr>
            <p:spPr>
              <a:xfrm>
                <a:off x="527350" y="3251135"/>
                <a:ext cx="914010" cy="523220"/>
              </a:xfrm>
              <a:prstGeom prst="rect">
                <a:avLst/>
              </a:prstGeom>
              <a:noFill/>
            </p:spPr>
            <p:txBody>
              <a:bodyPr wrap="square" rtlCol="0">
                <a:spAutoFit/>
              </a:bodyPr>
              <a:lstStyle/>
              <a:p>
                <a:r>
                  <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rPr>
                  <a:t>系数核验、修正</a:t>
                </a:r>
                <a:endPar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endParaRPr>
              </a:p>
            </p:txBody>
          </p:sp>
        </p:grpSp>
        <p:grpSp>
          <p:nvGrpSpPr>
            <p:cNvPr id="89" name="组合 88"/>
            <p:cNvGrpSpPr/>
            <p:nvPr/>
          </p:nvGrpSpPr>
          <p:grpSpPr>
            <a:xfrm>
              <a:off x="2767504" y="4510456"/>
              <a:ext cx="2147034" cy="524549"/>
              <a:chOff x="478320" y="3249806"/>
              <a:chExt cx="963040" cy="524549"/>
            </a:xfrm>
          </p:grpSpPr>
          <p:sp>
            <p:nvSpPr>
              <p:cNvPr id="90" name="矩形: 圆角 89"/>
              <p:cNvSpPr/>
              <p:nvPr/>
            </p:nvSpPr>
            <p:spPr>
              <a:xfrm>
                <a:off x="478320" y="3249806"/>
                <a:ext cx="963039" cy="307778"/>
              </a:xfrm>
              <a:prstGeom prst="roundRect">
                <a:avLst>
                  <a:gd name="adj" fmla="val 24847"/>
                </a:avLst>
              </a:prstGeom>
              <a:solidFill>
                <a:schemeClr val="bg1"/>
              </a:solidFill>
              <a:ln>
                <a:noFill/>
              </a:ln>
              <a:effectLst>
                <a:outerShdw blurRad="63500" sx="102000" sy="102000" algn="ctr" rotWithShape="0">
                  <a:srgbClr val="1BD9ED">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文本框 90"/>
              <p:cNvSpPr txBox="1"/>
              <p:nvPr/>
            </p:nvSpPr>
            <p:spPr>
              <a:xfrm>
                <a:off x="527350" y="3251135"/>
                <a:ext cx="914010" cy="523220"/>
              </a:xfrm>
              <a:prstGeom prst="rect">
                <a:avLst/>
              </a:prstGeom>
              <a:noFill/>
            </p:spPr>
            <p:txBody>
              <a:bodyPr wrap="square" rtlCol="0">
                <a:spAutoFit/>
              </a:bodyPr>
              <a:lstStyle/>
              <a:p>
                <a:r>
                  <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rPr>
                  <a:t>水电数据变化趋势分析</a:t>
                </a:r>
                <a:endPar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endParaRPr>
              </a:p>
            </p:txBody>
          </p:sp>
        </p:grpSp>
        <p:grpSp>
          <p:nvGrpSpPr>
            <p:cNvPr id="92" name="组合 91"/>
            <p:cNvGrpSpPr/>
            <p:nvPr/>
          </p:nvGrpSpPr>
          <p:grpSpPr>
            <a:xfrm>
              <a:off x="1556262" y="5237626"/>
              <a:ext cx="969355" cy="315198"/>
              <a:chOff x="478320" y="3249806"/>
              <a:chExt cx="872677" cy="307778"/>
            </a:xfrm>
          </p:grpSpPr>
          <p:sp>
            <p:nvSpPr>
              <p:cNvPr id="93" name="矩形: 圆角 92"/>
              <p:cNvSpPr/>
              <p:nvPr/>
            </p:nvSpPr>
            <p:spPr>
              <a:xfrm>
                <a:off x="478320" y="3249806"/>
                <a:ext cx="843710" cy="307778"/>
              </a:xfrm>
              <a:prstGeom prst="roundRect">
                <a:avLst>
                  <a:gd name="adj" fmla="val 24847"/>
                </a:avLst>
              </a:prstGeom>
              <a:solidFill>
                <a:schemeClr val="bg1"/>
              </a:solidFill>
              <a:ln>
                <a:noFill/>
              </a:ln>
              <a:effectLst>
                <a:outerShdw blurRad="63500" sx="102000" sy="102000" algn="ctr" rotWithShape="0">
                  <a:srgbClr val="1BD9ED">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文本框 93"/>
              <p:cNvSpPr txBox="1"/>
              <p:nvPr/>
            </p:nvSpPr>
            <p:spPr>
              <a:xfrm>
                <a:off x="501026" y="3252526"/>
                <a:ext cx="849971" cy="300531"/>
              </a:xfrm>
              <a:prstGeom prst="rect">
                <a:avLst/>
              </a:prstGeom>
              <a:noFill/>
            </p:spPr>
            <p:txBody>
              <a:bodyPr wrap="square" rtlCol="0">
                <a:spAutoFit/>
              </a:bodyPr>
              <a:lstStyle/>
              <a:p>
                <a:r>
                  <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rPr>
                  <a:t>阶梯水价</a:t>
                </a:r>
                <a:endPar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endParaRPr>
              </a:p>
            </p:txBody>
          </p:sp>
        </p:grpSp>
        <p:grpSp>
          <p:nvGrpSpPr>
            <p:cNvPr id="95" name="组合 94"/>
            <p:cNvGrpSpPr/>
            <p:nvPr/>
          </p:nvGrpSpPr>
          <p:grpSpPr>
            <a:xfrm>
              <a:off x="3125092" y="5076255"/>
              <a:ext cx="1015266" cy="325025"/>
              <a:chOff x="478320" y="3249806"/>
              <a:chExt cx="963039" cy="317374"/>
            </a:xfrm>
          </p:grpSpPr>
          <p:sp>
            <p:nvSpPr>
              <p:cNvPr id="96" name="矩形: 圆角 95"/>
              <p:cNvSpPr/>
              <p:nvPr/>
            </p:nvSpPr>
            <p:spPr>
              <a:xfrm>
                <a:off x="478320" y="3249806"/>
                <a:ext cx="963039" cy="307778"/>
              </a:xfrm>
              <a:prstGeom prst="roundRect">
                <a:avLst>
                  <a:gd name="adj" fmla="val 24847"/>
                </a:avLst>
              </a:prstGeom>
              <a:solidFill>
                <a:schemeClr val="bg1"/>
              </a:solidFill>
              <a:ln>
                <a:noFill/>
              </a:ln>
              <a:effectLst>
                <a:outerShdw blurRad="63500" sx="102000" sy="102000" algn="ctr" rotWithShape="0">
                  <a:srgbClr val="1BD9ED">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7" name="文本框 96"/>
              <p:cNvSpPr txBox="1"/>
              <p:nvPr/>
            </p:nvSpPr>
            <p:spPr>
              <a:xfrm>
                <a:off x="527350" y="3259403"/>
                <a:ext cx="895566" cy="307777"/>
              </a:xfrm>
              <a:prstGeom prst="rect">
                <a:avLst/>
              </a:prstGeom>
              <a:noFill/>
            </p:spPr>
            <p:txBody>
              <a:bodyPr wrap="square" rtlCol="0">
                <a:spAutoFit/>
              </a:bodyPr>
              <a:lstStyle/>
              <a:p>
                <a:r>
                  <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rPr>
                  <a:t>报表分析</a:t>
                </a:r>
                <a:endParaRPr lang="zh-CN" altLang="en-US" sz="1400" b="1" dirty="0">
                  <a:gradFill>
                    <a:gsLst>
                      <a:gs pos="0">
                        <a:srgbClr val="10BDCD">
                          <a:alpha val="61000"/>
                        </a:srgbClr>
                      </a:gs>
                      <a:gs pos="100000">
                        <a:srgbClr val="0C7BDC"/>
                      </a:gs>
                    </a:gsLst>
                    <a:lin ang="16200000" scaled="1"/>
                  </a:gradFill>
                  <a:latin typeface="微软雅黑" panose="020B0503020204020204" pitchFamily="34" charset="-122"/>
                  <a:ea typeface="微软雅黑" panose="020B0503020204020204" pitchFamily="34" charset="-122"/>
                </a:endParaRPr>
              </a:p>
            </p:txBody>
          </p:sp>
        </p:grpSp>
        <p:grpSp>
          <p:nvGrpSpPr>
            <p:cNvPr id="99" name="组合 98"/>
            <p:cNvGrpSpPr/>
            <p:nvPr/>
          </p:nvGrpSpPr>
          <p:grpSpPr>
            <a:xfrm>
              <a:off x="302214" y="2869644"/>
              <a:ext cx="1389617" cy="458908"/>
              <a:chOff x="302996" y="946849"/>
              <a:chExt cx="1389617" cy="458908"/>
            </a:xfrm>
          </p:grpSpPr>
          <p:grpSp>
            <p:nvGrpSpPr>
              <p:cNvPr id="100" name="组合 99"/>
              <p:cNvGrpSpPr/>
              <p:nvPr/>
            </p:nvGrpSpPr>
            <p:grpSpPr>
              <a:xfrm>
                <a:off x="302996" y="1098051"/>
                <a:ext cx="294319" cy="207726"/>
                <a:chOff x="302996" y="1098051"/>
                <a:chExt cx="294319" cy="207726"/>
              </a:xfrm>
              <a:effectLst/>
            </p:grpSpPr>
            <p:sp>
              <p:nvSpPr>
                <p:cNvPr id="102" name="箭头: V 形 101"/>
                <p:cNvSpPr/>
                <p:nvPr/>
              </p:nvSpPr>
              <p:spPr>
                <a:xfrm>
                  <a:off x="372962" y="1098051"/>
                  <a:ext cx="224353" cy="207726"/>
                </a:xfrm>
                <a:prstGeom prst="chevron">
                  <a:avLst>
                    <a:gd name="adj" fmla="val 46725"/>
                  </a:avLst>
                </a:prstGeom>
                <a:solidFill>
                  <a:srgbClr val="FFC0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3" name="箭头: V 形 102"/>
                <p:cNvSpPr/>
                <p:nvPr/>
              </p:nvSpPr>
              <p:spPr>
                <a:xfrm>
                  <a:off x="302996" y="1098051"/>
                  <a:ext cx="224353" cy="207726"/>
                </a:xfrm>
                <a:prstGeom prst="chevron">
                  <a:avLst>
                    <a:gd name="adj" fmla="val 46725"/>
                  </a:avLst>
                </a:prstGeom>
                <a:solidFill>
                  <a:srgbClr val="3D9DF5"/>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01" name="文本框 100"/>
              <p:cNvSpPr txBox="1"/>
              <p:nvPr/>
            </p:nvSpPr>
            <p:spPr>
              <a:xfrm>
                <a:off x="563931" y="946849"/>
                <a:ext cx="1128682" cy="458908"/>
              </a:xfrm>
              <a:prstGeom prst="rect">
                <a:avLst/>
              </a:prstGeom>
              <a:noFill/>
            </p:spPr>
            <p:txBody>
              <a:bodyPr wrap="square">
                <a:spAutoFit/>
              </a:bodyPr>
              <a:lstStyle/>
              <a:p>
                <a:pPr algn="dist">
                  <a:lnSpc>
                    <a:spcPct val="150000"/>
                  </a:lnSpc>
                </a:pPr>
                <a:r>
                  <a:rPr lang="zh-CN" altLang="en-US" b="1" dirty="0">
                    <a:gradFill>
                      <a:gsLst>
                        <a:gs pos="0">
                          <a:srgbClr val="9BEEF7"/>
                        </a:gs>
                        <a:gs pos="50000">
                          <a:schemeClr val="bg1"/>
                        </a:gs>
                      </a:gsLst>
                      <a:lin ang="2700000" scaled="1"/>
                    </a:gradFill>
                    <a:latin typeface="微软雅黑" panose="020B0503020204020204" pitchFamily="34" charset="-122"/>
                    <a:ea typeface="微软雅黑" panose="020B0503020204020204" pitchFamily="34" charset="-122"/>
                  </a:rPr>
                  <a:t>主要功能</a:t>
                </a:r>
                <a:endParaRPr lang="zh-CN" altLang="en-US" b="1" dirty="0">
                  <a:gradFill>
                    <a:gsLst>
                      <a:gs pos="0">
                        <a:srgbClr val="9BEEF7"/>
                      </a:gs>
                      <a:gs pos="50000">
                        <a:schemeClr val="bg1"/>
                      </a:gs>
                    </a:gsLst>
                    <a:lin ang="2700000" scaled="1"/>
                  </a:gradFill>
                  <a:latin typeface="微软雅黑" panose="020B0503020204020204" pitchFamily="34" charset="-122"/>
                  <a:ea typeface="微软雅黑" panose="020B0503020204020204" pitchFamily="34" charset="-122"/>
                </a:endParaRPr>
              </a:p>
            </p:txBody>
          </p:sp>
        </p:grpSp>
        <p:grpSp>
          <p:nvGrpSpPr>
            <p:cNvPr id="3" name="组合 2"/>
            <p:cNvGrpSpPr/>
            <p:nvPr/>
          </p:nvGrpSpPr>
          <p:grpSpPr>
            <a:xfrm>
              <a:off x="369174" y="327695"/>
              <a:ext cx="3552485" cy="523220"/>
              <a:chOff x="365889" y="365090"/>
              <a:chExt cx="3552485" cy="523220"/>
            </a:xfrm>
          </p:grpSpPr>
          <p:sp>
            <p:nvSpPr>
              <p:cNvPr id="4" name="文本框 3"/>
              <p:cNvSpPr txBox="1"/>
              <p:nvPr/>
            </p:nvSpPr>
            <p:spPr>
              <a:xfrm>
                <a:off x="777310" y="365090"/>
                <a:ext cx="3141064" cy="523220"/>
              </a:xfrm>
              <a:prstGeom prst="rect">
                <a:avLst/>
              </a:prstGeom>
              <a:noFill/>
            </p:spPr>
            <p:txBody>
              <a:bodyPr wrap="square" rtlCol="0">
                <a:spAutoFit/>
              </a:bodyPr>
              <a:lstStyle/>
              <a:p>
                <a:pPr algn="dist"/>
                <a:r>
                  <a:rPr lang="zh-CN" altLang="en-US" sz="2800" b="1" dirty="0">
                    <a:solidFill>
                      <a:schemeClr val="bg1"/>
                    </a:solidFill>
                    <a:latin typeface="微软雅黑" panose="020B0503020204020204" pitchFamily="34" charset="-122"/>
                    <a:ea typeface="微软雅黑" panose="020B0503020204020204" pitchFamily="34" charset="-122"/>
                  </a:rPr>
                  <a:t>以电折水系统方案</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365889" y="413972"/>
                <a:ext cx="448087" cy="411421"/>
                <a:chOff x="1311800" y="841058"/>
                <a:chExt cx="566501" cy="520146"/>
              </a:xfrm>
            </p:grpSpPr>
            <p:sp>
              <p:nvSpPr>
                <p:cNvPr id="6" name="椭圆 5"/>
                <p:cNvSpPr/>
                <p:nvPr/>
              </p:nvSpPr>
              <p:spPr>
                <a:xfrm>
                  <a:off x="1311800" y="841058"/>
                  <a:ext cx="520146" cy="520146"/>
                </a:xfrm>
                <a:prstGeom prst="ellipse">
                  <a:avLst/>
                </a:prstGeom>
                <a:solidFill>
                  <a:schemeClr val="bg1"/>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1578075" y="1060978"/>
                  <a:ext cx="300226" cy="300226"/>
                </a:xfrm>
                <a:prstGeom prst="ellipse">
                  <a:avLst/>
                </a:prstGeom>
                <a:solidFill>
                  <a:srgbClr val="7CE9F4"/>
                </a:solidFill>
                <a:ln w="9525">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49" name="图片 48" descr="12.9 LOGO"/>
          <p:cNvPicPr>
            <a:picLocks noChangeAspect="1"/>
          </p:cNvPicPr>
          <p:nvPr/>
        </p:nvPicPr>
        <p:blipFill>
          <a:blip r:embed="rId19"/>
          <a:stretch>
            <a:fillRect/>
          </a:stretch>
        </p:blipFill>
        <p:spPr>
          <a:xfrm>
            <a:off x="10771505" y="163830"/>
            <a:ext cx="720000" cy="72000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395" y="-651184"/>
            <a:ext cx="12937267" cy="8178803"/>
            <a:chOff x="-12395" y="-651184"/>
            <a:chExt cx="12937267" cy="8178803"/>
          </a:xfrm>
        </p:grpSpPr>
        <p:pic>
          <p:nvPicPr>
            <p:cNvPr id="101" name="图片 100"/>
            <p:cNvPicPr>
              <a:picLocks noChangeAspect="1"/>
            </p:cNvPicPr>
            <p:nvPr/>
          </p:nvPicPr>
          <p:blipFill>
            <a:blip r:embed="rId1"/>
            <a:srcRect b="15730"/>
            <a:stretch>
              <a:fillRect/>
            </a:stretch>
          </p:blipFill>
          <p:spPr>
            <a:xfrm flipH="1">
              <a:off x="-5198" y="-6058"/>
              <a:ext cx="12191999" cy="6858001"/>
            </a:xfrm>
            <a:prstGeom prst="rect">
              <a:avLst/>
            </a:prstGeom>
          </p:spPr>
        </p:pic>
        <p:grpSp>
          <p:nvGrpSpPr>
            <p:cNvPr id="3" name="组合 2"/>
            <p:cNvGrpSpPr/>
            <p:nvPr/>
          </p:nvGrpSpPr>
          <p:grpSpPr>
            <a:xfrm>
              <a:off x="-12395" y="-651184"/>
              <a:ext cx="12937267" cy="8178803"/>
              <a:chOff x="-12395" y="-651184"/>
              <a:chExt cx="12937267" cy="8178803"/>
            </a:xfrm>
          </p:grpSpPr>
          <p:sp>
            <p:nvSpPr>
              <p:cNvPr id="6" name="矩形 5"/>
              <p:cNvSpPr/>
              <p:nvPr/>
            </p:nvSpPr>
            <p:spPr>
              <a:xfrm>
                <a:off x="7211134" y="5743634"/>
                <a:ext cx="4984506" cy="1103284"/>
              </a:xfrm>
              <a:prstGeom prst="rect">
                <a:avLst/>
              </a:prstGeom>
              <a:blipFill>
                <a:blip r:embed="rId2"/>
                <a:stretch>
                  <a:fillRect/>
                </a:stretch>
              </a:bli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7" name="组合 6"/>
              <p:cNvGrpSpPr/>
              <p:nvPr/>
            </p:nvGrpSpPr>
            <p:grpSpPr>
              <a:xfrm>
                <a:off x="-12395" y="3478576"/>
                <a:ext cx="10482399" cy="3385286"/>
                <a:chOff x="-12395" y="3478576"/>
                <a:chExt cx="10482399" cy="3385286"/>
              </a:xfrm>
            </p:grpSpPr>
            <p:grpSp>
              <p:nvGrpSpPr>
                <p:cNvPr id="60" name="组合 59"/>
                <p:cNvGrpSpPr/>
                <p:nvPr/>
              </p:nvGrpSpPr>
              <p:grpSpPr>
                <a:xfrm>
                  <a:off x="-12395" y="3478576"/>
                  <a:ext cx="5991163" cy="3379424"/>
                  <a:chOff x="-12396" y="2016516"/>
                  <a:chExt cx="5991163" cy="3379424"/>
                </a:xfrm>
              </p:grpSpPr>
              <p:grpSp>
                <p:nvGrpSpPr>
                  <p:cNvPr id="89" name="组合 88"/>
                  <p:cNvGrpSpPr/>
                  <p:nvPr/>
                </p:nvGrpSpPr>
                <p:grpSpPr>
                  <a:xfrm>
                    <a:off x="-12396" y="3344680"/>
                    <a:ext cx="5991163" cy="2051260"/>
                    <a:chOff x="-12396" y="3344680"/>
                    <a:chExt cx="5991163" cy="2051260"/>
                  </a:xfrm>
                </p:grpSpPr>
                <p:sp>
                  <p:nvSpPr>
                    <p:cNvPr id="91" name="梯形 90"/>
                    <p:cNvSpPr/>
                    <p:nvPr/>
                  </p:nvSpPr>
                  <p:spPr>
                    <a:xfrm>
                      <a:off x="-12396" y="3344680"/>
                      <a:ext cx="4009208" cy="584775"/>
                    </a:xfrm>
                    <a:prstGeom prst="trapezoid">
                      <a:avLst>
                        <a:gd name="adj" fmla="val 182807"/>
                      </a:avLst>
                    </a:prstGeom>
                    <a:blipFill>
                      <a:blip r:embed="rId2"/>
                      <a:stretch>
                        <a:fillRect/>
                      </a:stretch>
                    </a:blip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2" name="矩形 91"/>
                    <p:cNvSpPr/>
                    <p:nvPr/>
                  </p:nvSpPr>
                  <p:spPr>
                    <a:xfrm>
                      <a:off x="-2" y="3929456"/>
                      <a:ext cx="5978769" cy="1466484"/>
                    </a:xfrm>
                    <a:prstGeom prst="rect">
                      <a:avLst/>
                    </a:prstGeom>
                    <a:solidFill>
                      <a:srgbClr val="766242"/>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93" name="矩形 10"/>
                    <p:cNvSpPr/>
                    <p:nvPr/>
                  </p:nvSpPr>
                  <p:spPr>
                    <a:xfrm>
                      <a:off x="3996812" y="3924172"/>
                      <a:ext cx="1932039" cy="987227"/>
                    </a:xfrm>
                    <a:custGeom>
                      <a:avLst/>
                      <a:gdLst>
                        <a:gd name="connsiteX0" fmla="*/ 0 w 1307690"/>
                        <a:gd name="connsiteY0" fmla="*/ 0 h 619432"/>
                        <a:gd name="connsiteX1" fmla="*/ 1307690 w 1307690"/>
                        <a:gd name="connsiteY1" fmla="*/ 0 h 619432"/>
                        <a:gd name="connsiteX2" fmla="*/ 1307690 w 1307690"/>
                        <a:gd name="connsiteY2" fmla="*/ 619432 h 619432"/>
                        <a:gd name="connsiteX3" fmla="*/ 0 w 1307690"/>
                        <a:gd name="connsiteY3" fmla="*/ 619432 h 619432"/>
                        <a:gd name="connsiteX4" fmla="*/ 0 w 1307690"/>
                        <a:gd name="connsiteY4" fmla="*/ 0 h 619432"/>
                        <a:gd name="connsiteX0-1" fmla="*/ 0 w 1307690"/>
                        <a:gd name="connsiteY0-2" fmla="*/ 0 h 619432"/>
                        <a:gd name="connsiteX1-3" fmla="*/ 1307690 w 1307690"/>
                        <a:gd name="connsiteY1-4" fmla="*/ 0 h 619432"/>
                        <a:gd name="connsiteX2-5" fmla="*/ 1307690 w 1307690"/>
                        <a:gd name="connsiteY2-6" fmla="*/ 619432 h 619432"/>
                        <a:gd name="connsiteX3-7" fmla="*/ 452283 w 1307690"/>
                        <a:gd name="connsiteY3-8" fmla="*/ 609599 h 619432"/>
                        <a:gd name="connsiteX4-9" fmla="*/ 0 w 1307690"/>
                        <a:gd name="connsiteY4-10" fmla="*/ 0 h 61943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307690" h="619432">
                          <a:moveTo>
                            <a:pt x="0" y="0"/>
                          </a:moveTo>
                          <a:lnTo>
                            <a:pt x="1307690" y="0"/>
                          </a:lnTo>
                          <a:lnTo>
                            <a:pt x="1307690" y="619432"/>
                          </a:lnTo>
                          <a:lnTo>
                            <a:pt x="452283" y="609599"/>
                          </a:lnTo>
                          <a:lnTo>
                            <a:pt x="0" y="0"/>
                          </a:lnTo>
                          <a:close/>
                        </a:path>
                      </a:pathLst>
                    </a:custGeom>
                    <a:gradFill>
                      <a:gsLst>
                        <a:gs pos="41000">
                          <a:srgbClr val="53ABCE"/>
                        </a:gs>
                        <a:gs pos="100000">
                          <a:srgbClr val="88C6DD"/>
                        </a:gs>
                      </a:gsLst>
                      <a:lin ang="16200000" scaled="1"/>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94" name="图片 93" descr="黑白色的花&#10;&#10;AI 生成的内容可能不正确。"/>
                    <p:cNvPicPr>
                      <a:picLocks noChangeAspect="1"/>
                    </p:cNvPicPr>
                    <p:nvPr/>
                  </p:nvPicPr>
                  <p:blipFill>
                    <a:blip r:embed="rId3"/>
                    <a:stretch>
                      <a:fillRect/>
                    </a:stretch>
                  </p:blipFill>
                  <p:spPr>
                    <a:xfrm>
                      <a:off x="4524480" y="4564930"/>
                      <a:ext cx="238892" cy="352764"/>
                    </a:xfrm>
                    <a:prstGeom prst="rect">
                      <a:avLst/>
                    </a:prstGeom>
                  </p:spPr>
                </p:pic>
                <p:pic>
                  <p:nvPicPr>
                    <p:cNvPr id="95" name="图片 94" descr="黑白色的花&#10;&#10;AI 生成的内容可能不正确。"/>
                    <p:cNvPicPr>
                      <a:picLocks noChangeAspect="1"/>
                    </p:cNvPicPr>
                    <p:nvPr/>
                  </p:nvPicPr>
                  <p:blipFill>
                    <a:blip r:embed="rId3"/>
                    <a:stretch>
                      <a:fillRect/>
                    </a:stretch>
                  </p:blipFill>
                  <p:spPr>
                    <a:xfrm>
                      <a:off x="4891161" y="4582044"/>
                      <a:ext cx="238892" cy="352764"/>
                    </a:xfrm>
                    <a:prstGeom prst="rect">
                      <a:avLst/>
                    </a:prstGeom>
                  </p:spPr>
                </p:pic>
                <p:pic>
                  <p:nvPicPr>
                    <p:cNvPr id="96" name="图片 95" descr="黑白色的花&#10;&#10;AI 生成的内容可能不正确。"/>
                    <p:cNvPicPr>
                      <a:picLocks noChangeAspect="1"/>
                    </p:cNvPicPr>
                    <p:nvPr/>
                  </p:nvPicPr>
                  <p:blipFill>
                    <a:blip r:embed="rId3"/>
                    <a:stretch>
                      <a:fillRect/>
                    </a:stretch>
                  </p:blipFill>
                  <p:spPr>
                    <a:xfrm>
                      <a:off x="5418829" y="4582044"/>
                      <a:ext cx="238892" cy="352764"/>
                    </a:xfrm>
                    <a:prstGeom prst="rect">
                      <a:avLst/>
                    </a:prstGeom>
                  </p:spPr>
                </p:pic>
                <p:pic>
                  <p:nvPicPr>
                    <p:cNvPr id="97" name="图片 96" descr="图片包含 户外, 风筝, 动物, 飞行&#10;&#10;AI 生成的内容可能不正确。"/>
                    <p:cNvPicPr>
                      <a:picLocks noChangeAspect="1"/>
                    </p:cNvPicPr>
                    <p:nvPr/>
                  </p:nvPicPr>
                  <p:blipFill>
                    <a:blip r:embed="rId4"/>
                    <a:srcRect t="41703"/>
                    <a:stretch>
                      <a:fillRect/>
                    </a:stretch>
                  </p:blipFill>
                  <p:spPr>
                    <a:xfrm>
                      <a:off x="4567593" y="4023001"/>
                      <a:ext cx="950102" cy="735425"/>
                    </a:xfrm>
                    <a:prstGeom prst="rect">
                      <a:avLst/>
                    </a:prstGeom>
                  </p:spPr>
                </p:pic>
              </p:grpSp>
              <p:pic>
                <p:nvPicPr>
                  <p:cNvPr id="90" name="图片 89" descr="图片包含 图标&#10;&#10;AI 生成的内容可能不正确。"/>
                  <p:cNvPicPr>
                    <a:picLocks noChangeAspect="1"/>
                  </p:cNvPicPr>
                  <p:nvPr/>
                </p:nvPicPr>
                <p:blipFill>
                  <a:blip r:embed="rId5"/>
                  <a:stretch>
                    <a:fillRect/>
                  </a:stretch>
                </p:blipFill>
                <p:spPr>
                  <a:xfrm>
                    <a:off x="389106" y="2016516"/>
                    <a:ext cx="2131392" cy="2131392"/>
                  </a:xfrm>
                  <a:prstGeom prst="rect">
                    <a:avLst/>
                  </a:prstGeom>
                </p:spPr>
              </p:pic>
            </p:grpSp>
            <p:grpSp>
              <p:nvGrpSpPr>
                <p:cNvPr id="61" name="组合 60"/>
                <p:cNvGrpSpPr/>
                <p:nvPr/>
              </p:nvGrpSpPr>
              <p:grpSpPr>
                <a:xfrm>
                  <a:off x="1171302" y="5005837"/>
                  <a:ext cx="9298702" cy="1858025"/>
                  <a:chOff x="1171302" y="5005837"/>
                  <a:chExt cx="9298702" cy="1858025"/>
                </a:xfrm>
              </p:grpSpPr>
              <p:sp>
                <p:nvSpPr>
                  <p:cNvPr id="62" name="任意多边形: 形状 61"/>
                  <p:cNvSpPr/>
                  <p:nvPr/>
                </p:nvSpPr>
                <p:spPr>
                  <a:xfrm>
                    <a:off x="8664650" y="6547338"/>
                    <a:ext cx="1805354" cy="310662"/>
                  </a:xfrm>
                  <a:custGeom>
                    <a:avLst/>
                    <a:gdLst>
                      <a:gd name="connsiteX0" fmla="*/ 0 w 1711569"/>
                      <a:gd name="connsiteY0" fmla="*/ 345831 h 351693"/>
                      <a:gd name="connsiteX1" fmla="*/ 1371600 w 1711569"/>
                      <a:gd name="connsiteY1" fmla="*/ 351693 h 351693"/>
                      <a:gd name="connsiteX2" fmla="*/ 1711569 w 1711569"/>
                      <a:gd name="connsiteY2" fmla="*/ 5862 h 351693"/>
                      <a:gd name="connsiteX3" fmla="*/ 316523 w 1711569"/>
                      <a:gd name="connsiteY3" fmla="*/ 0 h 351693"/>
                      <a:gd name="connsiteX4" fmla="*/ 0 w 1711569"/>
                      <a:gd name="connsiteY4" fmla="*/ 345831 h 351693"/>
                      <a:gd name="connsiteX0-1" fmla="*/ 0 w 1711569"/>
                      <a:gd name="connsiteY0-2" fmla="*/ 375763 h 381625"/>
                      <a:gd name="connsiteX1-3" fmla="*/ 1371600 w 1711569"/>
                      <a:gd name="connsiteY1-4" fmla="*/ 381625 h 381625"/>
                      <a:gd name="connsiteX2-5" fmla="*/ 1711569 w 1711569"/>
                      <a:gd name="connsiteY2-6" fmla="*/ 35794 h 381625"/>
                      <a:gd name="connsiteX3-7" fmla="*/ 288738 w 1711569"/>
                      <a:gd name="connsiteY3-8" fmla="*/ 0 h 381625"/>
                      <a:gd name="connsiteX4-9" fmla="*/ 0 w 1711569"/>
                      <a:gd name="connsiteY4-10" fmla="*/ 375763 h 381625"/>
                      <a:gd name="connsiteX0-11" fmla="*/ 0 w 1711569"/>
                      <a:gd name="connsiteY0-12" fmla="*/ 428143 h 434005"/>
                      <a:gd name="connsiteX1-13" fmla="*/ 1371600 w 1711569"/>
                      <a:gd name="connsiteY1-14" fmla="*/ 434005 h 434005"/>
                      <a:gd name="connsiteX2-15" fmla="*/ 1711569 w 1711569"/>
                      <a:gd name="connsiteY2-16" fmla="*/ 88174 h 434005"/>
                      <a:gd name="connsiteX3-17" fmla="*/ 288738 w 1711569"/>
                      <a:gd name="connsiteY3-18" fmla="*/ 0 h 434005"/>
                      <a:gd name="connsiteX4-19" fmla="*/ 0 w 1711569"/>
                      <a:gd name="connsiteY4-20" fmla="*/ 428143 h 434005"/>
                      <a:gd name="connsiteX0-21" fmla="*/ 0 w 1711569"/>
                      <a:gd name="connsiteY0-22" fmla="*/ 405695 h 411557"/>
                      <a:gd name="connsiteX1-23" fmla="*/ 1371600 w 1711569"/>
                      <a:gd name="connsiteY1-24" fmla="*/ 411557 h 411557"/>
                      <a:gd name="connsiteX2-25" fmla="*/ 1711569 w 1711569"/>
                      <a:gd name="connsiteY2-26" fmla="*/ 65726 h 411557"/>
                      <a:gd name="connsiteX3-27" fmla="*/ 305408 w 1711569"/>
                      <a:gd name="connsiteY3-28" fmla="*/ 0 h 411557"/>
                      <a:gd name="connsiteX4-29" fmla="*/ 0 w 1711569"/>
                      <a:gd name="connsiteY4-30" fmla="*/ 405695 h 411557"/>
                      <a:gd name="connsiteX0-31" fmla="*/ 0 w 1711569"/>
                      <a:gd name="connsiteY0-32" fmla="*/ 390728 h 396590"/>
                      <a:gd name="connsiteX1-33" fmla="*/ 1371600 w 1711569"/>
                      <a:gd name="connsiteY1-34" fmla="*/ 396590 h 396590"/>
                      <a:gd name="connsiteX2-35" fmla="*/ 1711569 w 1711569"/>
                      <a:gd name="connsiteY2-36" fmla="*/ 50759 h 396590"/>
                      <a:gd name="connsiteX3-37" fmla="*/ 322080 w 1711569"/>
                      <a:gd name="connsiteY3-38" fmla="*/ 0 h 396590"/>
                      <a:gd name="connsiteX4-39" fmla="*/ 0 w 1711569"/>
                      <a:gd name="connsiteY4-40" fmla="*/ 390728 h 396590"/>
                      <a:gd name="connsiteX0-41" fmla="*/ 0 w 1711569"/>
                      <a:gd name="connsiteY0-42" fmla="*/ 375763 h 381625"/>
                      <a:gd name="connsiteX1-43" fmla="*/ 1371600 w 1711569"/>
                      <a:gd name="connsiteY1-44" fmla="*/ 381625 h 381625"/>
                      <a:gd name="connsiteX2-45" fmla="*/ 1711569 w 1711569"/>
                      <a:gd name="connsiteY2-46" fmla="*/ 35794 h 381625"/>
                      <a:gd name="connsiteX3-47" fmla="*/ 344308 w 1711569"/>
                      <a:gd name="connsiteY3-48" fmla="*/ 0 h 381625"/>
                      <a:gd name="connsiteX4-49" fmla="*/ 0 w 1711569"/>
                      <a:gd name="connsiteY4-50" fmla="*/ 375763 h 381625"/>
                      <a:gd name="connsiteX0-51" fmla="*/ 0 w 1711569"/>
                      <a:gd name="connsiteY0-52" fmla="*/ 353315 h 359177"/>
                      <a:gd name="connsiteX1-53" fmla="*/ 1371600 w 1711569"/>
                      <a:gd name="connsiteY1-54" fmla="*/ 359177 h 359177"/>
                      <a:gd name="connsiteX2-55" fmla="*/ 1711569 w 1711569"/>
                      <a:gd name="connsiteY2-56" fmla="*/ 13346 h 359177"/>
                      <a:gd name="connsiteX3-57" fmla="*/ 316522 w 1711569"/>
                      <a:gd name="connsiteY3-58" fmla="*/ 0 h 359177"/>
                      <a:gd name="connsiteX4-59" fmla="*/ 0 w 1711569"/>
                      <a:gd name="connsiteY4-60" fmla="*/ 353315 h 359177"/>
                      <a:gd name="connsiteX0-61" fmla="*/ 0 w 1711569"/>
                      <a:gd name="connsiteY0-62" fmla="*/ 345832 h 351694"/>
                      <a:gd name="connsiteX1-63" fmla="*/ 1371600 w 1711569"/>
                      <a:gd name="connsiteY1-64" fmla="*/ 351694 h 351694"/>
                      <a:gd name="connsiteX2-65" fmla="*/ 1711569 w 1711569"/>
                      <a:gd name="connsiteY2-66" fmla="*/ 5863 h 351694"/>
                      <a:gd name="connsiteX3-67" fmla="*/ 277624 w 1711569"/>
                      <a:gd name="connsiteY3-68" fmla="*/ 0 h 351694"/>
                      <a:gd name="connsiteX4-69" fmla="*/ 0 w 1711569"/>
                      <a:gd name="connsiteY4-70" fmla="*/ 345832 h 35169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711569" h="351694">
                        <a:moveTo>
                          <a:pt x="0" y="345832"/>
                        </a:moveTo>
                        <a:lnTo>
                          <a:pt x="1371600" y="351694"/>
                        </a:lnTo>
                        <a:lnTo>
                          <a:pt x="1711569" y="5863"/>
                        </a:lnTo>
                        <a:lnTo>
                          <a:pt x="277624" y="0"/>
                        </a:lnTo>
                        <a:lnTo>
                          <a:pt x="0" y="345832"/>
                        </a:lnTo>
                        <a:close/>
                      </a:path>
                    </a:pathLst>
                  </a:custGeom>
                  <a:solidFill>
                    <a:srgbClr val="BFBFBF"/>
                  </a:solidFill>
                  <a:ln w="3175"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63" name="组合 62"/>
                  <p:cNvGrpSpPr/>
                  <p:nvPr/>
                </p:nvGrpSpPr>
                <p:grpSpPr>
                  <a:xfrm>
                    <a:off x="5916688" y="5005837"/>
                    <a:ext cx="3087572" cy="1858025"/>
                    <a:chOff x="3392676" y="3400004"/>
                    <a:chExt cx="4514704" cy="2544779"/>
                  </a:xfrm>
                </p:grpSpPr>
                <p:sp>
                  <p:nvSpPr>
                    <p:cNvPr id="72" name="任意多边形: 形状 71"/>
                    <p:cNvSpPr/>
                    <p:nvPr/>
                  </p:nvSpPr>
                  <p:spPr>
                    <a:xfrm>
                      <a:off x="3408371" y="3592676"/>
                      <a:ext cx="3734453" cy="2342554"/>
                    </a:xfrm>
                    <a:custGeom>
                      <a:avLst/>
                      <a:gdLst>
                        <a:gd name="connsiteX0" fmla="*/ 0 w 3716594"/>
                        <a:gd name="connsiteY0" fmla="*/ 255638 h 2310580"/>
                        <a:gd name="connsiteX1" fmla="*/ 68826 w 3716594"/>
                        <a:gd name="connsiteY1" fmla="*/ 2310580 h 2310580"/>
                        <a:gd name="connsiteX2" fmla="*/ 3637936 w 3716594"/>
                        <a:gd name="connsiteY2" fmla="*/ 2310580 h 2310580"/>
                        <a:gd name="connsiteX3" fmla="*/ 3716594 w 3716594"/>
                        <a:gd name="connsiteY3" fmla="*/ 1691148 h 2310580"/>
                        <a:gd name="connsiteX4" fmla="*/ 2241755 w 3716594"/>
                        <a:gd name="connsiteY4" fmla="*/ 0 h 2310580"/>
                        <a:gd name="connsiteX5" fmla="*/ 0 w 3716594"/>
                        <a:gd name="connsiteY5" fmla="*/ 255638 h 2310580"/>
                        <a:gd name="connsiteX0-1" fmla="*/ 0 w 3699495"/>
                        <a:gd name="connsiteY0-2" fmla="*/ 305327 h 2310580"/>
                        <a:gd name="connsiteX1-3" fmla="*/ 51727 w 3699495"/>
                        <a:gd name="connsiteY1-4" fmla="*/ 2310580 h 2310580"/>
                        <a:gd name="connsiteX2-5" fmla="*/ 3620837 w 3699495"/>
                        <a:gd name="connsiteY2-6" fmla="*/ 2310580 h 2310580"/>
                        <a:gd name="connsiteX3-7" fmla="*/ 3699495 w 3699495"/>
                        <a:gd name="connsiteY3-8" fmla="*/ 1691148 h 2310580"/>
                        <a:gd name="connsiteX4-9" fmla="*/ 2224656 w 3699495"/>
                        <a:gd name="connsiteY4-10" fmla="*/ 0 h 2310580"/>
                        <a:gd name="connsiteX5-11" fmla="*/ 0 w 3699495"/>
                        <a:gd name="connsiteY5-12" fmla="*/ 305327 h 2310580"/>
                        <a:gd name="connsiteX0-13" fmla="*/ 16669 w 3716164"/>
                        <a:gd name="connsiteY0-14" fmla="*/ 305327 h 2310580"/>
                        <a:gd name="connsiteX1-15" fmla="*/ 0 w 3716164"/>
                        <a:gd name="connsiteY1-16" fmla="*/ 2255702 h 2310580"/>
                        <a:gd name="connsiteX2-17" fmla="*/ 3637506 w 3716164"/>
                        <a:gd name="connsiteY2-18" fmla="*/ 2310580 h 2310580"/>
                        <a:gd name="connsiteX3-19" fmla="*/ 3716164 w 3716164"/>
                        <a:gd name="connsiteY3-20" fmla="*/ 1691148 h 2310580"/>
                        <a:gd name="connsiteX4-21" fmla="*/ 2241325 w 3716164"/>
                        <a:gd name="connsiteY4-22" fmla="*/ 0 h 2310580"/>
                        <a:gd name="connsiteX5-23" fmla="*/ 16669 w 3716164"/>
                        <a:gd name="connsiteY5-24" fmla="*/ 305327 h 2310580"/>
                        <a:gd name="connsiteX0-25" fmla="*/ 0 w 3725144"/>
                        <a:gd name="connsiteY0-26" fmla="*/ 305328 h 2310580"/>
                        <a:gd name="connsiteX1-27" fmla="*/ 8980 w 3725144"/>
                        <a:gd name="connsiteY1-28" fmla="*/ 2255702 h 2310580"/>
                        <a:gd name="connsiteX2-29" fmla="*/ 3646486 w 3725144"/>
                        <a:gd name="connsiteY2-30" fmla="*/ 2310580 h 2310580"/>
                        <a:gd name="connsiteX3-31" fmla="*/ 3725144 w 3725144"/>
                        <a:gd name="connsiteY3-32" fmla="*/ 1691148 h 2310580"/>
                        <a:gd name="connsiteX4-33" fmla="*/ 2250305 w 3725144"/>
                        <a:gd name="connsiteY4-34" fmla="*/ 0 h 2310580"/>
                        <a:gd name="connsiteX5-35" fmla="*/ 0 w 3725144"/>
                        <a:gd name="connsiteY5-36" fmla="*/ 305328 h 2310580"/>
                        <a:gd name="connsiteX0-37" fmla="*/ 16940 w 3742084"/>
                        <a:gd name="connsiteY0-38" fmla="*/ 305328 h 2310580"/>
                        <a:gd name="connsiteX1-39" fmla="*/ 273 w 3742084"/>
                        <a:gd name="connsiteY1-40" fmla="*/ 2310580 h 2310580"/>
                        <a:gd name="connsiteX2-41" fmla="*/ 3663426 w 3742084"/>
                        <a:gd name="connsiteY2-42" fmla="*/ 2310580 h 2310580"/>
                        <a:gd name="connsiteX3-43" fmla="*/ 3742084 w 3742084"/>
                        <a:gd name="connsiteY3-44" fmla="*/ 1691148 h 2310580"/>
                        <a:gd name="connsiteX4-45" fmla="*/ 2267245 w 3742084"/>
                        <a:gd name="connsiteY4-46" fmla="*/ 0 h 2310580"/>
                        <a:gd name="connsiteX5-47" fmla="*/ 16940 w 3742084"/>
                        <a:gd name="connsiteY5-48" fmla="*/ 305328 h 2310580"/>
                        <a:gd name="connsiteX0-49" fmla="*/ 0 w 3725144"/>
                        <a:gd name="connsiteY0-50" fmla="*/ 305328 h 2310580"/>
                        <a:gd name="connsiteX1-51" fmla="*/ 17530 w 3725144"/>
                        <a:gd name="connsiteY1-52" fmla="*/ 2302740 h 2310580"/>
                        <a:gd name="connsiteX2-53" fmla="*/ 3646486 w 3725144"/>
                        <a:gd name="connsiteY2-54" fmla="*/ 2310580 h 2310580"/>
                        <a:gd name="connsiteX3-55" fmla="*/ 3725144 w 3725144"/>
                        <a:gd name="connsiteY3-56" fmla="*/ 1691148 h 2310580"/>
                        <a:gd name="connsiteX4-57" fmla="*/ 2250305 w 3725144"/>
                        <a:gd name="connsiteY4-58" fmla="*/ 0 h 2310580"/>
                        <a:gd name="connsiteX5-59" fmla="*/ 0 w 3725144"/>
                        <a:gd name="connsiteY5-60" fmla="*/ 305328 h 231058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725144" h="2310580">
                          <a:moveTo>
                            <a:pt x="0" y="305328"/>
                          </a:moveTo>
                          <a:cubicBezTo>
                            <a:pt x="2993" y="955453"/>
                            <a:pt x="14537" y="1652615"/>
                            <a:pt x="17530" y="2302740"/>
                          </a:cubicBezTo>
                          <a:lnTo>
                            <a:pt x="3646486" y="2310580"/>
                          </a:lnTo>
                          <a:lnTo>
                            <a:pt x="3725144" y="1691148"/>
                          </a:lnTo>
                          <a:lnTo>
                            <a:pt x="2250305" y="0"/>
                          </a:lnTo>
                          <a:lnTo>
                            <a:pt x="0" y="305328"/>
                          </a:lnTo>
                          <a:close/>
                        </a:path>
                      </a:pathLst>
                    </a:custGeom>
                    <a:solidFill>
                      <a:sysClr val="window" lastClr="FFFFFF">
                        <a:lumMod val="85000"/>
                      </a:sys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73" name="组合 72"/>
                    <p:cNvGrpSpPr/>
                    <p:nvPr/>
                  </p:nvGrpSpPr>
                  <p:grpSpPr>
                    <a:xfrm>
                      <a:off x="3392676" y="3400004"/>
                      <a:ext cx="4514704" cy="2544779"/>
                      <a:chOff x="3420999" y="3342968"/>
                      <a:chExt cx="4514704" cy="2544779"/>
                    </a:xfrm>
                  </p:grpSpPr>
                  <p:grpSp>
                    <p:nvGrpSpPr>
                      <p:cNvPr id="74" name="组合 73"/>
                      <p:cNvGrpSpPr/>
                      <p:nvPr/>
                    </p:nvGrpSpPr>
                    <p:grpSpPr>
                      <a:xfrm>
                        <a:off x="3420999" y="3342968"/>
                        <a:ext cx="4514704" cy="2544779"/>
                        <a:chOff x="3420999" y="3342968"/>
                        <a:chExt cx="4514704" cy="2544779"/>
                      </a:xfrm>
                    </p:grpSpPr>
                    <p:grpSp>
                      <p:nvGrpSpPr>
                        <p:cNvPr id="77" name="组合 76"/>
                        <p:cNvGrpSpPr/>
                        <p:nvPr/>
                      </p:nvGrpSpPr>
                      <p:grpSpPr>
                        <a:xfrm>
                          <a:off x="3420999" y="3342968"/>
                          <a:ext cx="4140008" cy="2473352"/>
                          <a:chOff x="3420999" y="3342968"/>
                          <a:chExt cx="4140008" cy="2473352"/>
                        </a:xfrm>
                      </p:grpSpPr>
                      <p:grpSp>
                        <p:nvGrpSpPr>
                          <p:cNvPr id="82" name="组合 81"/>
                          <p:cNvGrpSpPr/>
                          <p:nvPr/>
                        </p:nvGrpSpPr>
                        <p:grpSpPr>
                          <a:xfrm>
                            <a:off x="3420999" y="3342968"/>
                            <a:ext cx="3687724" cy="1860196"/>
                            <a:chOff x="3420999" y="3342968"/>
                            <a:chExt cx="3687724" cy="1860196"/>
                          </a:xfrm>
                          <a:solidFill>
                            <a:sysClr val="window" lastClr="FFFFFF">
                              <a:lumMod val="75000"/>
                            </a:sysClr>
                          </a:solidFill>
                        </p:grpSpPr>
                        <p:sp>
                          <p:nvSpPr>
                            <p:cNvPr id="84" name="平行四边形 83"/>
                            <p:cNvSpPr/>
                            <p:nvPr/>
                          </p:nvSpPr>
                          <p:spPr>
                            <a:xfrm>
                              <a:off x="3420999" y="3342968"/>
                              <a:ext cx="2399698" cy="485824"/>
                            </a:xfrm>
                            <a:prstGeom prst="parallelogram">
                              <a:avLst>
                                <a:gd name="adj" fmla="val 96093"/>
                              </a:avLst>
                            </a:prstGeom>
                            <a:grpFill/>
                            <a:ln w="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5" name="任意多边形: 形状 84"/>
                            <p:cNvSpPr/>
                            <p:nvPr/>
                          </p:nvSpPr>
                          <p:spPr>
                            <a:xfrm>
                              <a:off x="5350010" y="3342968"/>
                              <a:ext cx="755821" cy="1189702"/>
                            </a:xfrm>
                            <a:custGeom>
                              <a:avLst/>
                              <a:gdLst>
                                <a:gd name="connsiteX0" fmla="*/ 0 w 747251"/>
                                <a:gd name="connsiteY0" fmla="*/ 491613 h 1189703"/>
                                <a:gd name="connsiteX1" fmla="*/ 304800 w 747251"/>
                                <a:gd name="connsiteY1" fmla="*/ 1189703 h 1189703"/>
                                <a:gd name="connsiteX2" fmla="*/ 747251 w 747251"/>
                                <a:gd name="connsiteY2" fmla="*/ 688258 h 1189703"/>
                                <a:gd name="connsiteX3" fmla="*/ 471948 w 747251"/>
                                <a:gd name="connsiteY3" fmla="*/ 0 h 1189703"/>
                                <a:gd name="connsiteX4" fmla="*/ 0 w 747251"/>
                                <a:gd name="connsiteY4" fmla="*/ 491613 h 1189703"/>
                                <a:gd name="connsiteX0-1" fmla="*/ 0 w 755821"/>
                                <a:gd name="connsiteY0-2" fmla="*/ 483584 h 1189703"/>
                                <a:gd name="connsiteX1-3" fmla="*/ 313370 w 755821"/>
                                <a:gd name="connsiteY1-4" fmla="*/ 1189703 h 1189703"/>
                                <a:gd name="connsiteX2-5" fmla="*/ 755821 w 755821"/>
                                <a:gd name="connsiteY2-6" fmla="*/ 688258 h 1189703"/>
                                <a:gd name="connsiteX3-7" fmla="*/ 480518 w 755821"/>
                                <a:gd name="connsiteY3-8" fmla="*/ 0 h 1189703"/>
                                <a:gd name="connsiteX4-9" fmla="*/ 0 w 755821"/>
                                <a:gd name="connsiteY4-10" fmla="*/ 483584 h 118970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55821" h="1189703">
                                  <a:moveTo>
                                    <a:pt x="0" y="483584"/>
                                  </a:moveTo>
                                  <a:lnTo>
                                    <a:pt x="313370" y="1189703"/>
                                  </a:lnTo>
                                  <a:lnTo>
                                    <a:pt x="755821" y="688258"/>
                                  </a:lnTo>
                                  <a:lnTo>
                                    <a:pt x="480518" y="0"/>
                                  </a:lnTo>
                                  <a:lnTo>
                                    <a:pt x="0" y="483584"/>
                                  </a:lnTo>
                                  <a:close/>
                                </a:path>
                              </a:pathLst>
                            </a:custGeom>
                            <a:grpFill/>
                            <a:ln w="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6" name="任意多边形: 形状 85"/>
                            <p:cNvSpPr/>
                            <p:nvPr/>
                          </p:nvSpPr>
                          <p:spPr>
                            <a:xfrm>
                              <a:off x="5651466" y="4043765"/>
                              <a:ext cx="935955" cy="521110"/>
                            </a:xfrm>
                            <a:custGeom>
                              <a:avLst/>
                              <a:gdLst>
                                <a:gd name="connsiteX0" fmla="*/ 0 w 924232"/>
                                <a:gd name="connsiteY0" fmla="*/ 511277 h 521110"/>
                                <a:gd name="connsiteX1" fmla="*/ 462116 w 924232"/>
                                <a:gd name="connsiteY1" fmla="*/ 521110 h 521110"/>
                                <a:gd name="connsiteX2" fmla="*/ 924232 w 924232"/>
                                <a:gd name="connsiteY2" fmla="*/ 9832 h 521110"/>
                                <a:gd name="connsiteX3" fmla="*/ 432619 w 924232"/>
                                <a:gd name="connsiteY3" fmla="*/ 0 h 521110"/>
                                <a:gd name="connsiteX4" fmla="*/ 0 w 924232"/>
                                <a:gd name="connsiteY4" fmla="*/ 511277 h 521110"/>
                                <a:gd name="connsiteX0-1" fmla="*/ 0 w 935955"/>
                                <a:gd name="connsiteY0-2" fmla="*/ 499554 h 521110"/>
                                <a:gd name="connsiteX1-3" fmla="*/ 473839 w 935955"/>
                                <a:gd name="connsiteY1-4" fmla="*/ 521110 h 521110"/>
                                <a:gd name="connsiteX2-5" fmla="*/ 935955 w 935955"/>
                                <a:gd name="connsiteY2-6" fmla="*/ 9832 h 521110"/>
                                <a:gd name="connsiteX3-7" fmla="*/ 444342 w 935955"/>
                                <a:gd name="connsiteY3-8" fmla="*/ 0 h 521110"/>
                                <a:gd name="connsiteX4-9" fmla="*/ 0 w 935955"/>
                                <a:gd name="connsiteY4-10" fmla="*/ 499554 h 5211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935955" h="521110">
                                  <a:moveTo>
                                    <a:pt x="0" y="499554"/>
                                  </a:moveTo>
                                  <a:lnTo>
                                    <a:pt x="473839" y="521110"/>
                                  </a:lnTo>
                                  <a:lnTo>
                                    <a:pt x="935955" y="9832"/>
                                  </a:lnTo>
                                  <a:lnTo>
                                    <a:pt x="444342" y="0"/>
                                  </a:lnTo>
                                  <a:lnTo>
                                    <a:pt x="0" y="499554"/>
                                  </a:lnTo>
                                  <a:close/>
                                </a:path>
                              </a:pathLst>
                            </a:custGeom>
                            <a:grpFill/>
                            <a:ln w="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7" name="任意多边形: 形状 86"/>
                            <p:cNvSpPr/>
                            <p:nvPr/>
                          </p:nvSpPr>
                          <p:spPr>
                            <a:xfrm>
                              <a:off x="6111504" y="4057174"/>
                              <a:ext cx="737420" cy="1145990"/>
                            </a:xfrm>
                            <a:custGeom>
                              <a:avLst/>
                              <a:gdLst>
                                <a:gd name="connsiteX0" fmla="*/ 0 w 707923"/>
                                <a:gd name="connsiteY0" fmla="*/ 521110 h 1170039"/>
                                <a:gd name="connsiteX1" fmla="*/ 245806 w 707923"/>
                                <a:gd name="connsiteY1" fmla="*/ 1170039 h 1170039"/>
                                <a:gd name="connsiteX2" fmla="*/ 707923 w 707923"/>
                                <a:gd name="connsiteY2" fmla="*/ 648929 h 1170039"/>
                                <a:gd name="connsiteX3" fmla="*/ 471948 w 707923"/>
                                <a:gd name="connsiteY3" fmla="*/ 0 h 1170039"/>
                                <a:gd name="connsiteX4" fmla="*/ 0 w 707923"/>
                                <a:gd name="connsiteY4" fmla="*/ 521110 h 1170039"/>
                                <a:gd name="connsiteX0-1" fmla="*/ 0 w 707923"/>
                                <a:gd name="connsiteY0-2" fmla="*/ 491802 h 1140731"/>
                                <a:gd name="connsiteX1-3" fmla="*/ 245806 w 707923"/>
                                <a:gd name="connsiteY1-4" fmla="*/ 1140731 h 1140731"/>
                                <a:gd name="connsiteX2-5" fmla="*/ 707923 w 707923"/>
                                <a:gd name="connsiteY2-6" fmla="*/ 619621 h 1140731"/>
                                <a:gd name="connsiteX3-7" fmla="*/ 466086 w 707923"/>
                                <a:gd name="connsiteY3-8" fmla="*/ 0 h 1140731"/>
                                <a:gd name="connsiteX4-9" fmla="*/ 0 w 707923"/>
                                <a:gd name="connsiteY4-10" fmla="*/ 491802 h 1140731"/>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07923" h="1140731">
                                  <a:moveTo>
                                    <a:pt x="0" y="491802"/>
                                  </a:moveTo>
                                  <a:lnTo>
                                    <a:pt x="245806" y="1140731"/>
                                  </a:lnTo>
                                  <a:lnTo>
                                    <a:pt x="707923" y="619621"/>
                                  </a:lnTo>
                                  <a:lnTo>
                                    <a:pt x="466086" y="0"/>
                                  </a:lnTo>
                                  <a:lnTo>
                                    <a:pt x="0" y="491802"/>
                                  </a:lnTo>
                                  <a:close/>
                                </a:path>
                              </a:pathLst>
                            </a:custGeom>
                            <a:grpFill/>
                            <a:ln w="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8" name="任意多边形: 形状 87"/>
                            <p:cNvSpPr/>
                            <p:nvPr/>
                          </p:nvSpPr>
                          <p:spPr>
                            <a:xfrm>
                              <a:off x="6371303" y="4670330"/>
                              <a:ext cx="737420" cy="521110"/>
                            </a:xfrm>
                            <a:custGeom>
                              <a:avLst/>
                              <a:gdLst>
                                <a:gd name="connsiteX0" fmla="*/ 0 w 737420"/>
                                <a:gd name="connsiteY0" fmla="*/ 521110 h 521110"/>
                                <a:gd name="connsiteX1" fmla="*/ 294968 w 737420"/>
                                <a:gd name="connsiteY1" fmla="*/ 511278 h 521110"/>
                                <a:gd name="connsiteX2" fmla="*/ 737420 w 737420"/>
                                <a:gd name="connsiteY2" fmla="*/ 39329 h 521110"/>
                                <a:gd name="connsiteX3" fmla="*/ 481781 w 737420"/>
                                <a:gd name="connsiteY3" fmla="*/ 0 h 521110"/>
                                <a:gd name="connsiteX4" fmla="*/ 0 w 737420"/>
                                <a:gd name="connsiteY4" fmla="*/ 521110 h 52111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420" h="521110">
                                  <a:moveTo>
                                    <a:pt x="0" y="521110"/>
                                  </a:moveTo>
                                  <a:lnTo>
                                    <a:pt x="294968" y="511278"/>
                                  </a:lnTo>
                                  <a:lnTo>
                                    <a:pt x="737420" y="39329"/>
                                  </a:lnTo>
                                  <a:lnTo>
                                    <a:pt x="481781" y="0"/>
                                  </a:lnTo>
                                  <a:lnTo>
                                    <a:pt x="0" y="521110"/>
                                  </a:lnTo>
                                  <a:close/>
                                </a:path>
                              </a:pathLst>
                            </a:custGeom>
                            <a:grpFill/>
                            <a:ln w="0" cap="flat" cmpd="sng" algn="ctr">
                              <a:solidFill>
                                <a:sysClr val="window" lastClr="FFFFFF">
                                  <a:lumMod val="50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83" name="任意多边形: 形状 82"/>
                          <p:cNvSpPr/>
                          <p:nvPr/>
                        </p:nvSpPr>
                        <p:spPr>
                          <a:xfrm>
                            <a:off x="6656439" y="4718699"/>
                            <a:ext cx="904568" cy="1097621"/>
                          </a:xfrm>
                          <a:custGeom>
                            <a:avLst/>
                            <a:gdLst>
                              <a:gd name="connsiteX0" fmla="*/ 0 w 904568"/>
                              <a:gd name="connsiteY0" fmla="*/ 481781 h 1120878"/>
                              <a:gd name="connsiteX1" fmla="*/ 383458 w 904568"/>
                              <a:gd name="connsiteY1" fmla="*/ 1120878 h 1120878"/>
                              <a:gd name="connsiteX2" fmla="*/ 904568 w 904568"/>
                              <a:gd name="connsiteY2" fmla="*/ 540774 h 1120878"/>
                              <a:gd name="connsiteX3" fmla="*/ 462116 w 904568"/>
                              <a:gd name="connsiteY3" fmla="*/ 0 h 1120878"/>
                              <a:gd name="connsiteX4" fmla="*/ 0 w 904568"/>
                              <a:gd name="connsiteY4" fmla="*/ 481781 h 11208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04568" h="1120878">
                                <a:moveTo>
                                  <a:pt x="0" y="481781"/>
                                </a:moveTo>
                                <a:lnTo>
                                  <a:pt x="383458" y="1120878"/>
                                </a:lnTo>
                                <a:lnTo>
                                  <a:pt x="904568" y="540774"/>
                                </a:lnTo>
                                <a:lnTo>
                                  <a:pt x="462116" y="0"/>
                                </a:lnTo>
                                <a:lnTo>
                                  <a:pt x="0" y="481781"/>
                                </a:lnTo>
                                <a:close/>
                              </a:path>
                            </a:pathLst>
                          </a:custGeom>
                          <a:solidFill>
                            <a:sysClr val="window" lastClr="FFFFFF">
                              <a:lumMod val="75000"/>
                            </a:sysClr>
                          </a:solidFill>
                          <a:ln w="12700"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78" name="组合 77"/>
                        <p:cNvGrpSpPr/>
                        <p:nvPr/>
                      </p:nvGrpSpPr>
                      <p:grpSpPr>
                        <a:xfrm>
                          <a:off x="7040966" y="5152102"/>
                          <a:ext cx="894737" cy="735645"/>
                          <a:chOff x="7030064" y="5122606"/>
                          <a:chExt cx="894736" cy="757084"/>
                        </a:xfrm>
                        <a:solidFill>
                          <a:sysClr val="window" lastClr="FFFFFF">
                            <a:lumMod val="75000"/>
                          </a:sysClr>
                        </a:solidFill>
                      </p:grpSpPr>
                      <p:sp>
                        <p:nvSpPr>
                          <p:cNvPr id="79" name="任意多边形: 形状 78"/>
                          <p:cNvSpPr/>
                          <p:nvPr/>
                        </p:nvSpPr>
                        <p:spPr>
                          <a:xfrm>
                            <a:off x="7039897" y="5633884"/>
                            <a:ext cx="403122" cy="245806"/>
                          </a:xfrm>
                          <a:custGeom>
                            <a:avLst/>
                            <a:gdLst>
                              <a:gd name="connsiteX0" fmla="*/ 0 w 393290"/>
                              <a:gd name="connsiteY0" fmla="*/ 9832 h 245806"/>
                              <a:gd name="connsiteX1" fmla="*/ 0 w 393290"/>
                              <a:gd name="connsiteY1" fmla="*/ 235974 h 245806"/>
                              <a:gd name="connsiteX2" fmla="*/ 393290 w 393290"/>
                              <a:gd name="connsiteY2" fmla="*/ 245806 h 245806"/>
                              <a:gd name="connsiteX3" fmla="*/ 393290 w 393290"/>
                              <a:gd name="connsiteY3" fmla="*/ 0 h 245806"/>
                              <a:gd name="connsiteX4" fmla="*/ 0 w 393290"/>
                              <a:gd name="connsiteY4" fmla="*/ 9832 h 24580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290" h="245806">
                                <a:moveTo>
                                  <a:pt x="0" y="9832"/>
                                </a:moveTo>
                                <a:lnTo>
                                  <a:pt x="0" y="235974"/>
                                </a:lnTo>
                                <a:lnTo>
                                  <a:pt x="393290" y="245806"/>
                                </a:lnTo>
                                <a:lnTo>
                                  <a:pt x="393290" y="0"/>
                                </a:lnTo>
                                <a:lnTo>
                                  <a:pt x="0" y="9832"/>
                                </a:lnTo>
                                <a:close/>
                              </a:path>
                            </a:pathLst>
                          </a:custGeom>
                          <a:grpFill/>
                          <a:ln w="9525"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0" name="任意多边形: 形状 79"/>
                          <p:cNvSpPr/>
                          <p:nvPr/>
                        </p:nvSpPr>
                        <p:spPr>
                          <a:xfrm>
                            <a:off x="7443019" y="5152103"/>
                            <a:ext cx="481781" cy="717755"/>
                          </a:xfrm>
                          <a:custGeom>
                            <a:avLst/>
                            <a:gdLst>
                              <a:gd name="connsiteX0" fmla="*/ 0 w 481781"/>
                              <a:gd name="connsiteY0" fmla="*/ 471949 h 717755"/>
                              <a:gd name="connsiteX1" fmla="*/ 481781 w 481781"/>
                              <a:gd name="connsiteY1" fmla="*/ 0 h 717755"/>
                              <a:gd name="connsiteX2" fmla="*/ 481781 w 481781"/>
                              <a:gd name="connsiteY2" fmla="*/ 265471 h 717755"/>
                              <a:gd name="connsiteX3" fmla="*/ 9833 w 481781"/>
                              <a:gd name="connsiteY3" fmla="*/ 717755 h 717755"/>
                              <a:gd name="connsiteX4" fmla="*/ 0 w 481781"/>
                              <a:gd name="connsiteY4" fmla="*/ 471949 h 7177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81781" h="717755">
                                <a:moveTo>
                                  <a:pt x="0" y="471949"/>
                                </a:moveTo>
                                <a:lnTo>
                                  <a:pt x="481781" y="0"/>
                                </a:lnTo>
                                <a:lnTo>
                                  <a:pt x="481781" y="265471"/>
                                </a:lnTo>
                                <a:lnTo>
                                  <a:pt x="9833" y="717755"/>
                                </a:lnTo>
                                <a:lnTo>
                                  <a:pt x="0" y="471949"/>
                                </a:lnTo>
                                <a:close/>
                              </a:path>
                            </a:pathLst>
                          </a:custGeom>
                          <a:grpFill/>
                          <a:ln w="9525"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81" name="任意多边形: 形状 80"/>
                          <p:cNvSpPr/>
                          <p:nvPr/>
                        </p:nvSpPr>
                        <p:spPr>
                          <a:xfrm>
                            <a:off x="7030064" y="5122606"/>
                            <a:ext cx="886982" cy="521110"/>
                          </a:xfrm>
                          <a:custGeom>
                            <a:avLst/>
                            <a:gdLst>
                              <a:gd name="connsiteX0" fmla="*/ 0 w 904567"/>
                              <a:gd name="connsiteY0" fmla="*/ 521110 h 521110"/>
                              <a:gd name="connsiteX1" fmla="*/ 491612 w 904567"/>
                              <a:gd name="connsiteY1" fmla="*/ 0 h 521110"/>
                              <a:gd name="connsiteX2" fmla="*/ 904567 w 904567"/>
                              <a:gd name="connsiteY2" fmla="*/ 29497 h 521110"/>
                              <a:gd name="connsiteX3" fmla="*/ 403122 w 904567"/>
                              <a:gd name="connsiteY3" fmla="*/ 491613 h 521110"/>
                              <a:gd name="connsiteX4" fmla="*/ 0 w 904567"/>
                              <a:gd name="connsiteY4" fmla="*/ 521110 h 521110"/>
                              <a:gd name="connsiteX0-1" fmla="*/ 0 w 904567"/>
                              <a:gd name="connsiteY0-2" fmla="*/ 521110 h 521110"/>
                              <a:gd name="connsiteX1-3" fmla="*/ 491612 w 904567"/>
                              <a:gd name="connsiteY1-4" fmla="*/ 0 h 521110"/>
                              <a:gd name="connsiteX2-5" fmla="*/ 904567 w 904567"/>
                              <a:gd name="connsiteY2-6" fmla="*/ 29497 h 521110"/>
                              <a:gd name="connsiteX3-7" fmla="*/ 420707 w 904567"/>
                              <a:gd name="connsiteY3-8" fmla="*/ 509710 h 521110"/>
                              <a:gd name="connsiteX4-9" fmla="*/ 0 w 904567"/>
                              <a:gd name="connsiteY4-10" fmla="*/ 521110 h 521110"/>
                              <a:gd name="connsiteX0-11" fmla="*/ 0 w 886982"/>
                              <a:gd name="connsiteY0-12" fmla="*/ 521110 h 521110"/>
                              <a:gd name="connsiteX1-13" fmla="*/ 491612 w 886982"/>
                              <a:gd name="connsiteY1-14" fmla="*/ 0 h 521110"/>
                              <a:gd name="connsiteX2-15" fmla="*/ 886982 w 886982"/>
                              <a:gd name="connsiteY2-16" fmla="*/ 29497 h 521110"/>
                              <a:gd name="connsiteX3-17" fmla="*/ 420707 w 886982"/>
                              <a:gd name="connsiteY3-18" fmla="*/ 509710 h 521110"/>
                              <a:gd name="connsiteX4-19" fmla="*/ 0 w 886982"/>
                              <a:gd name="connsiteY4-20" fmla="*/ 521110 h 52111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886982" h="521110">
                                <a:moveTo>
                                  <a:pt x="0" y="521110"/>
                                </a:moveTo>
                                <a:lnTo>
                                  <a:pt x="491612" y="0"/>
                                </a:lnTo>
                                <a:lnTo>
                                  <a:pt x="886982" y="29497"/>
                                </a:lnTo>
                                <a:lnTo>
                                  <a:pt x="420707" y="509710"/>
                                </a:lnTo>
                                <a:lnTo>
                                  <a:pt x="0" y="521110"/>
                                </a:lnTo>
                                <a:close/>
                              </a:path>
                            </a:pathLst>
                          </a:custGeom>
                          <a:grpFill/>
                          <a:ln w="9525" cap="flat" cmpd="sng" algn="ctr">
                            <a:solidFill>
                              <a:sysClr val="window" lastClr="FFFFFF">
                                <a:lumMod val="65000"/>
                              </a:sys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sp>
                    <p:nvSpPr>
                      <p:cNvPr id="75" name="任意多边形: 形状 74"/>
                      <p:cNvSpPr/>
                      <p:nvPr/>
                    </p:nvSpPr>
                    <p:spPr>
                      <a:xfrm>
                        <a:off x="7207045" y="5161935"/>
                        <a:ext cx="570271" cy="481781"/>
                      </a:xfrm>
                      <a:custGeom>
                        <a:avLst/>
                        <a:gdLst>
                          <a:gd name="connsiteX0" fmla="*/ 471949 w 570271"/>
                          <a:gd name="connsiteY0" fmla="*/ 0 h 481781"/>
                          <a:gd name="connsiteX1" fmla="*/ 0 w 570271"/>
                          <a:gd name="connsiteY1" fmla="*/ 481781 h 481781"/>
                          <a:gd name="connsiteX2" fmla="*/ 117987 w 570271"/>
                          <a:gd name="connsiteY2" fmla="*/ 481781 h 481781"/>
                          <a:gd name="connsiteX3" fmla="*/ 570271 w 570271"/>
                          <a:gd name="connsiteY3" fmla="*/ 19665 h 481781"/>
                          <a:gd name="connsiteX4" fmla="*/ 471949 w 570271"/>
                          <a:gd name="connsiteY4" fmla="*/ 0 h 4817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0271" h="481781">
                            <a:moveTo>
                              <a:pt x="471949" y="0"/>
                            </a:moveTo>
                            <a:lnTo>
                              <a:pt x="0" y="481781"/>
                            </a:lnTo>
                            <a:lnTo>
                              <a:pt x="117987" y="481781"/>
                            </a:lnTo>
                            <a:lnTo>
                              <a:pt x="570271" y="19665"/>
                            </a:lnTo>
                            <a:lnTo>
                              <a:pt x="471949" y="0"/>
                            </a:lnTo>
                            <a:close/>
                          </a:path>
                        </a:pathLst>
                      </a:custGeom>
                      <a:solidFill>
                        <a:srgbClr val="34ACD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6" name="任意多边形: 形状 75"/>
                      <p:cNvSpPr/>
                      <p:nvPr/>
                    </p:nvSpPr>
                    <p:spPr>
                      <a:xfrm>
                        <a:off x="7209691" y="5644661"/>
                        <a:ext cx="100905" cy="105508"/>
                      </a:xfrm>
                      <a:custGeom>
                        <a:avLst/>
                        <a:gdLst>
                          <a:gd name="connsiteX0" fmla="*/ 0 w 99646"/>
                          <a:gd name="connsiteY0" fmla="*/ 5861 h 93784"/>
                          <a:gd name="connsiteX1" fmla="*/ 46893 w 99646"/>
                          <a:gd name="connsiteY1" fmla="*/ 93784 h 93784"/>
                          <a:gd name="connsiteX2" fmla="*/ 99646 w 99646"/>
                          <a:gd name="connsiteY2" fmla="*/ 0 h 93784"/>
                          <a:gd name="connsiteX3" fmla="*/ 0 w 99646"/>
                          <a:gd name="connsiteY3" fmla="*/ 5861 h 93784"/>
                        </a:gdLst>
                        <a:ahLst/>
                        <a:cxnLst>
                          <a:cxn ang="0">
                            <a:pos x="connsiteX0" y="connsiteY0"/>
                          </a:cxn>
                          <a:cxn ang="0">
                            <a:pos x="connsiteX1" y="connsiteY1"/>
                          </a:cxn>
                          <a:cxn ang="0">
                            <a:pos x="connsiteX2" y="connsiteY2"/>
                          </a:cxn>
                          <a:cxn ang="0">
                            <a:pos x="connsiteX3" y="connsiteY3"/>
                          </a:cxn>
                        </a:cxnLst>
                        <a:rect l="l" t="t" r="r" b="b"/>
                        <a:pathLst>
                          <a:path w="99646" h="93784">
                            <a:moveTo>
                              <a:pt x="0" y="5861"/>
                            </a:moveTo>
                            <a:lnTo>
                              <a:pt x="46893" y="93784"/>
                            </a:lnTo>
                            <a:lnTo>
                              <a:pt x="99646" y="0"/>
                            </a:lnTo>
                            <a:lnTo>
                              <a:pt x="0" y="5861"/>
                            </a:lnTo>
                            <a:close/>
                          </a:path>
                        </a:pathLst>
                      </a:custGeom>
                      <a:solidFill>
                        <a:srgbClr val="34ACD9"/>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sp>
                <p:nvSpPr>
                  <p:cNvPr id="64" name="椭圆 63"/>
                  <p:cNvSpPr/>
                  <p:nvPr/>
                </p:nvSpPr>
                <p:spPr>
                  <a:xfrm>
                    <a:off x="1171302" y="5897990"/>
                    <a:ext cx="76997" cy="76997"/>
                  </a:xfrm>
                  <a:prstGeom prst="ellipse">
                    <a:avLst/>
                  </a:prstGeom>
                  <a:solidFill>
                    <a:srgbClr val="5E492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5" name="椭圆 64"/>
                  <p:cNvSpPr/>
                  <p:nvPr/>
                </p:nvSpPr>
                <p:spPr>
                  <a:xfrm>
                    <a:off x="1415963" y="5833667"/>
                    <a:ext cx="76997" cy="76997"/>
                  </a:xfrm>
                  <a:prstGeom prst="ellipse">
                    <a:avLst/>
                  </a:prstGeom>
                  <a:solidFill>
                    <a:srgbClr val="5E492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6" name="椭圆 65"/>
                  <p:cNvSpPr/>
                  <p:nvPr/>
                </p:nvSpPr>
                <p:spPr>
                  <a:xfrm>
                    <a:off x="1637984" y="5920771"/>
                    <a:ext cx="76997" cy="76997"/>
                  </a:xfrm>
                  <a:prstGeom prst="ellipse">
                    <a:avLst/>
                  </a:prstGeom>
                  <a:solidFill>
                    <a:srgbClr val="5E492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7" name="椭圆 66"/>
                  <p:cNvSpPr/>
                  <p:nvPr/>
                </p:nvSpPr>
                <p:spPr>
                  <a:xfrm>
                    <a:off x="1370173" y="6211907"/>
                    <a:ext cx="76997" cy="76997"/>
                  </a:xfrm>
                  <a:prstGeom prst="ellipse">
                    <a:avLst/>
                  </a:prstGeom>
                  <a:solidFill>
                    <a:srgbClr val="5E492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8" name="椭圆 67"/>
                  <p:cNvSpPr/>
                  <p:nvPr/>
                </p:nvSpPr>
                <p:spPr>
                  <a:xfrm>
                    <a:off x="1993527" y="6195485"/>
                    <a:ext cx="76997" cy="76997"/>
                  </a:xfrm>
                  <a:prstGeom prst="ellipse">
                    <a:avLst/>
                  </a:prstGeom>
                  <a:solidFill>
                    <a:srgbClr val="5E492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69" name="椭圆 68"/>
                  <p:cNvSpPr/>
                  <p:nvPr/>
                </p:nvSpPr>
                <p:spPr>
                  <a:xfrm>
                    <a:off x="2385141" y="6005605"/>
                    <a:ext cx="76997" cy="76997"/>
                  </a:xfrm>
                  <a:prstGeom prst="ellipse">
                    <a:avLst/>
                  </a:prstGeom>
                  <a:solidFill>
                    <a:srgbClr val="5E492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0" name="椭圆 69"/>
                  <p:cNvSpPr/>
                  <p:nvPr/>
                </p:nvSpPr>
                <p:spPr>
                  <a:xfrm>
                    <a:off x="2846388" y="5775776"/>
                    <a:ext cx="76997" cy="76997"/>
                  </a:xfrm>
                  <a:prstGeom prst="ellipse">
                    <a:avLst/>
                  </a:prstGeom>
                  <a:solidFill>
                    <a:srgbClr val="5E492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71" name="椭圆 70"/>
                  <p:cNvSpPr/>
                  <p:nvPr/>
                </p:nvSpPr>
                <p:spPr>
                  <a:xfrm>
                    <a:off x="3590461" y="5781529"/>
                    <a:ext cx="76997" cy="76997"/>
                  </a:xfrm>
                  <a:prstGeom prst="ellipse">
                    <a:avLst/>
                  </a:prstGeom>
                  <a:solidFill>
                    <a:srgbClr val="5E492C"/>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grpSp>
          <p:sp>
            <p:nvSpPr>
              <p:cNvPr id="8" name="任意多边形: 形状 7"/>
              <p:cNvSpPr/>
              <p:nvPr/>
            </p:nvSpPr>
            <p:spPr>
              <a:xfrm>
                <a:off x="1924050" y="5010150"/>
                <a:ext cx="1514475" cy="180975"/>
              </a:xfrm>
              <a:custGeom>
                <a:avLst/>
                <a:gdLst>
                  <a:gd name="connsiteX0" fmla="*/ 123825 w 1514475"/>
                  <a:gd name="connsiteY0" fmla="*/ 85725 h 180975"/>
                  <a:gd name="connsiteX1" fmla="*/ 514350 w 1514475"/>
                  <a:gd name="connsiteY1" fmla="*/ 19050 h 180975"/>
                  <a:gd name="connsiteX2" fmla="*/ 828675 w 1514475"/>
                  <a:gd name="connsiteY2" fmla="*/ 38100 h 180975"/>
                  <a:gd name="connsiteX3" fmla="*/ 1104900 w 1514475"/>
                  <a:gd name="connsiteY3" fmla="*/ 19050 h 180975"/>
                  <a:gd name="connsiteX4" fmla="*/ 1352550 w 1514475"/>
                  <a:gd name="connsiteY4" fmla="*/ 0 h 180975"/>
                  <a:gd name="connsiteX5" fmla="*/ 1514475 w 1514475"/>
                  <a:gd name="connsiteY5" fmla="*/ 76200 h 180975"/>
                  <a:gd name="connsiteX6" fmla="*/ 1143000 w 1514475"/>
                  <a:gd name="connsiteY6" fmla="*/ 104775 h 180975"/>
                  <a:gd name="connsiteX7" fmla="*/ 762000 w 1514475"/>
                  <a:gd name="connsiteY7" fmla="*/ 133350 h 180975"/>
                  <a:gd name="connsiteX8" fmla="*/ 381000 w 1514475"/>
                  <a:gd name="connsiteY8" fmla="*/ 152400 h 180975"/>
                  <a:gd name="connsiteX9" fmla="*/ 171450 w 1514475"/>
                  <a:gd name="connsiteY9" fmla="*/ 180975 h 180975"/>
                  <a:gd name="connsiteX10" fmla="*/ 0 w 1514475"/>
                  <a:gd name="connsiteY10" fmla="*/ 161925 h 180975"/>
                  <a:gd name="connsiteX11" fmla="*/ 123825 w 1514475"/>
                  <a:gd name="connsiteY11" fmla="*/ 85725 h 180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514475" h="180975">
                    <a:moveTo>
                      <a:pt x="123825" y="85725"/>
                    </a:moveTo>
                    <a:lnTo>
                      <a:pt x="514350" y="19050"/>
                    </a:lnTo>
                    <a:lnTo>
                      <a:pt x="828675" y="38100"/>
                    </a:lnTo>
                    <a:lnTo>
                      <a:pt x="1104900" y="19050"/>
                    </a:lnTo>
                    <a:lnTo>
                      <a:pt x="1352550" y="0"/>
                    </a:lnTo>
                    <a:lnTo>
                      <a:pt x="1514475" y="76200"/>
                    </a:lnTo>
                    <a:lnTo>
                      <a:pt x="1143000" y="104775"/>
                    </a:lnTo>
                    <a:lnTo>
                      <a:pt x="762000" y="133350"/>
                    </a:lnTo>
                    <a:lnTo>
                      <a:pt x="381000" y="152400"/>
                    </a:lnTo>
                    <a:lnTo>
                      <a:pt x="171450" y="180975"/>
                    </a:lnTo>
                    <a:lnTo>
                      <a:pt x="0" y="161925"/>
                    </a:lnTo>
                    <a:lnTo>
                      <a:pt x="123825" y="85725"/>
                    </a:lnTo>
                    <a:close/>
                  </a:path>
                </a:pathLst>
              </a:custGeom>
              <a:solidFill>
                <a:srgbClr val="7AB9E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pic>
            <p:nvPicPr>
              <p:cNvPr id="9" name="图片 8" descr="图片包含 文本&#10;&#10;AI 生成的内容可能不正确。"/>
              <p:cNvPicPr>
                <a:picLocks noChangeAspect="1"/>
              </p:cNvPicPr>
              <p:nvPr/>
            </p:nvPicPr>
            <p:blipFill>
              <a:blip r:embed="rId6"/>
              <a:stretch>
                <a:fillRect/>
              </a:stretch>
            </p:blipFill>
            <p:spPr>
              <a:xfrm flipH="1">
                <a:off x="2213193" y="3506911"/>
                <a:ext cx="869171" cy="1503238"/>
              </a:xfrm>
              <a:prstGeom prst="rect">
                <a:avLst/>
              </a:prstGeom>
            </p:spPr>
          </p:pic>
          <p:pic>
            <p:nvPicPr>
              <p:cNvPr id="10" name="图片 9" descr="徽标, 公司名称&#10;&#10;AI 生成的内容可能不正确。"/>
              <p:cNvPicPr>
                <a:picLocks noChangeAspect="1"/>
              </p:cNvPicPr>
              <p:nvPr/>
            </p:nvPicPr>
            <p:blipFill>
              <a:blip r:embed="rId7"/>
              <a:stretch>
                <a:fillRect/>
              </a:stretch>
            </p:blipFill>
            <p:spPr>
              <a:xfrm>
                <a:off x="10606640" y="5694352"/>
                <a:ext cx="2318232" cy="1470747"/>
              </a:xfrm>
              <a:prstGeom prst="rect">
                <a:avLst/>
              </a:prstGeom>
            </p:spPr>
          </p:pic>
          <p:sp>
            <p:nvSpPr>
              <p:cNvPr id="11" name="文本框 10"/>
              <p:cNvSpPr txBox="1"/>
              <p:nvPr/>
            </p:nvSpPr>
            <p:spPr>
              <a:xfrm>
                <a:off x="1885142" y="3651733"/>
                <a:ext cx="1153992"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雨量站</a:t>
                </a:r>
                <a:endPar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12" name="图片 11" descr="图形用户界面&#10;&#10;AI 生成的内容可能不正确。"/>
              <p:cNvPicPr>
                <a:picLocks noChangeAspect="1"/>
              </p:cNvPicPr>
              <p:nvPr/>
            </p:nvPicPr>
            <p:blipFill>
              <a:blip r:embed="rId8"/>
              <a:stretch>
                <a:fillRect/>
              </a:stretch>
            </p:blipFill>
            <p:spPr>
              <a:xfrm>
                <a:off x="2852358" y="3698441"/>
                <a:ext cx="1882703" cy="1595637"/>
              </a:xfrm>
              <a:prstGeom prst="rect">
                <a:avLst/>
              </a:prstGeom>
            </p:spPr>
          </p:pic>
          <p:sp>
            <p:nvSpPr>
              <p:cNvPr id="13" name="文本框 12"/>
              <p:cNvSpPr txBox="1"/>
              <p:nvPr/>
            </p:nvSpPr>
            <p:spPr>
              <a:xfrm>
                <a:off x="3722868" y="4088141"/>
                <a:ext cx="1153992"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水位监测</a:t>
                </a:r>
                <a:endPar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14" name="图片 13" descr="文本&#10;&#10;AI 生成的内容可能不正确。"/>
              <p:cNvPicPr>
                <a:picLocks noChangeAspect="1"/>
              </p:cNvPicPr>
              <p:nvPr/>
            </p:nvPicPr>
            <p:blipFill>
              <a:blip r:embed="rId9"/>
              <a:stretch>
                <a:fillRect/>
              </a:stretch>
            </p:blipFill>
            <p:spPr>
              <a:xfrm>
                <a:off x="6525125" y="3967629"/>
                <a:ext cx="1760604" cy="2353776"/>
              </a:xfrm>
              <a:prstGeom prst="rect">
                <a:avLst/>
              </a:prstGeom>
            </p:spPr>
          </p:pic>
          <p:pic>
            <p:nvPicPr>
              <p:cNvPr id="15" name="图片 14" descr="图示&#10;&#10;AI 生成的内容可能不正确。"/>
              <p:cNvPicPr>
                <a:picLocks noChangeAspect="1"/>
              </p:cNvPicPr>
              <p:nvPr/>
            </p:nvPicPr>
            <p:blipFill>
              <a:blip r:embed="rId10"/>
              <a:stretch>
                <a:fillRect/>
              </a:stretch>
            </p:blipFill>
            <p:spPr>
              <a:xfrm>
                <a:off x="6620883" y="3913343"/>
                <a:ext cx="602646" cy="1302319"/>
              </a:xfrm>
              <a:prstGeom prst="rect">
                <a:avLst/>
              </a:prstGeom>
            </p:spPr>
          </p:pic>
          <p:sp>
            <p:nvSpPr>
              <p:cNvPr id="16" name="文本框 15"/>
              <p:cNvSpPr txBox="1"/>
              <p:nvPr/>
            </p:nvSpPr>
            <p:spPr>
              <a:xfrm>
                <a:off x="5932859" y="4371504"/>
                <a:ext cx="1153992"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GNSS</a:t>
                </a:r>
                <a:r>
                  <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监测站</a:t>
                </a:r>
                <a:endPar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7" name="矩形 16"/>
              <p:cNvSpPr/>
              <p:nvPr/>
            </p:nvSpPr>
            <p:spPr>
              <a:xfrm>
                <a:off x="7568746" y="5908847"/>
                <a:ext cx="70016" cy="902864"/>
              </a:xfrm>
              <a:prstGeom prst="rect">
                <a:avLst/>
              </a:prstGeom>
              <a:solidFill>
                <a:sysClr val="window" lastClr="FFFFFF">
                  <a:lumMod val="95000"/>
                </a:sys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8" name="矩形 17"/>
              <p:cNvSpPr/>
              <p:nvPr/>
            </p:nvSpPr>
            <p:spPr>
              <a:xfrm>
                <a:off x="7581148" y="6665326"/>
                <a:ext cx="51862" cy="136861"/>
              </a:xfrm>
              <a:prstGeom prst="rect">
                <a:avLst/>
              </a:prstGeom>
              <a:solidFill>
                <a:srgbClr val="7AB9E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19" name="直接连接符 18"/>
              <p:cNvCxnSpPr/>
              <p:nvPr/>
            </p:nvCxnSpPr>
            <p:spPr>
              <a:xfrm>
                <a:off x="7603754" y="5879845"/>
                <a:ext cx="0" cy="801883"/>
              </a:xfrm>
              <a:prstGeom prst="line">
                <a:avLst/>
              </a:prstGeom>
              <a:noFill/>
              <a:ln w="9525" cap="flat" cmpd="sng" algn="ctr">
                <a:solidFill>
                  <a:srgbClr val="7AB9E3"/>
                </a:solidFill>
                <a:prstDash val="solid"/>
                <a:miter lim="800000"/>
              </a:ln>
              <a:effectLst/>
            </p:spPr>
          </p:cxnSp>
          <p:grpSp>
            <p:nvGrpSpPr>
              <p:cNvPr id="20" name="组合 19"/>
              <p:cNvGrpSpPr/>
              <p:nvPr/>
            </p:nvGrpSpPr>
            <p:grpSpPr>
              <a:xfrm>
                <a:off x="7976432" y="6363957"/>
                <a:ext cx="60120" cy="492930"/>
                <a:chOff x="7980098" y="6363957"/>
                <a:chExt cx="56454" cy="438230"/>
              </a:xfrm>
            </p:grpSpPr>
            <p:sp>
              <p:nvSpPr>
                <p:cNvPr id="57" name="矩形 56"/>
                <p:cNvSpPr/>
                <p:nvPr/>
              </p:nvSpPr>
              <p:spPr>
                <a:xfrm>
                  <a:off x="7984690" y="6363957"/>
                  <a:ext cx="51862" cy="438230"/>
                </a:xfrm>
                <a:prstGeom prst="rect">
                  <a:avLst/>
                </a:prstGeom>
                <a:solidFill>
                  <a:sysClr val="window" lastClr="FFFFFF">
                    <a:lumMod val="95000"/>
                  </a:sysClr>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8" name="矩形 57"/>
                <p:cNvSpPr/>
                <p:nvPr/>
              </p:nvSpPr>
              <p:spPr>
                <a:xfrm>
                  <a:off x="7980098" y="6656463"/>
                  <a:ext cx="51862" cy="136861"/>
                </a:xfrm>
                <a:prstGeom prst="rect">
                  <a:avLst/>
                </a:prstGeom>
                <a:solidFill>
                  <a:srgbClr val="7AB9E3"/>
                </a:soli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cxnSp>
              <p:nvCxnSpPr>
                <p:cNvPr id="59" name="直接连接符 58"/>
                <p:cNvCxnSpPr>
                  <a:stCxn id="57" idx="0"/>
                </p:cNvCxnSpPr>
                <p:nvPr/>
              </p:nvCxnSpPr>
              <p:spPr>
                <a:xfrm flipH="1">
                  <a:off x="8006029" y="6363957"/>
                  <a:ext cx="4592" cy="317771"/>
                </a:xfrm>
                <a:prstGeom prst="line">
                  <a:avLst/>
                </a:prstGeom>
                <a:noFill/>
                <a:ln w="9525" cap="flat" cmpd="sng" algn="ctr">
                  <a:solidFill>
                    <a:srgbClr val="7AB9E3"/>
                  </a:solidFill>
                  <a:prstDash val="solid"/>
                  <a:miter lim="800000"/>
                </a:ln>
                <a:effectLst/>
              </p:spPr>
            </p:cxnSp>
          </p:grpSp>
          <p:sp>
            <p:nvSpPr>
              <p:cNvPr id="21" name="文本框 20"/>
              <p:cNvSpPr txBox="1"/>
              <p:nvPr/>
            </p:nvSpPr>
            <p:spPr>
              <a:xfrm>
                <a:off x="9173555" y="5896065"/>
                <a:ext cx="339389"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渗流监测</a:t>
                </a:r>
                <a:endPar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22" name="图片 21" descr="文本&#10;&#10;AI 生成的内容可能不正确。"/>
              <p:cNvPicPr>
                <a:picLocks noChangeAspect="1"/>
              </p:cNvPicPr>
              <p:nvPr/>
            </p:nvPicPr>
            <p:blipFill>
              <a:blip r:embed="rId11"/>
              <a:stretch>
                <a:fillRect/>
              </a:stretch>
            </p:blipFill>
            <p:spPr>
              <a:xfrm>
                <a:off x="8125428" y="5294078"/>
                <a:ext cx="1377464" cy="1841551"/>
              </a:xfrm>
              <a:prstGeom prst="rect">
                <a:avLst/>
              </a:prstGeom>
            </p:spPr>
          </p:pic>
          <p:sp>
            <p:nvSpPr>
              <p:cNvPr id="23" name="文本框 22"/>
              <p:cNvSpPr txBox="1"/>
              <p:nvPr/>
            </p:nvSpPr>
            <p:spPr>
              <a:xfrm>
                <a:off x="7165284" y="6104868"/>
                <a:ext cx="339389" cy="76944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渗压监测</a:t>
                </a:r>
                <a:endPar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24" name="组合 23"/>
              <p:cNvGrpSpPr/>
              <p:nvPr/>
            </p:nvGrpSpPr>
            <p:grpSpPr>
              <a:xfrm>
                <a:off x="1125098" y="1813236"/>
                <a:ext cx="1798287" cy="1063099"/>
                <a:chOff x="1197463" y="1744871"/>
                <a:chExt cx="2013792" cy="1166992"/>
              </a:xfrm>
            </p:grpSpPr>
            <p:pic>
              <p:nvPicPr>
                <p:cNvPr id="55" name="图片 54" descr="图片包含 游戏机, 食物, 奶油, 花&#10;&#10;AI 生成的内容可能不正确。"/>
                <p:cNvPicPr>
                  <a:picLocks noChangeAspect="1"/>
                </p:cNvPicPr>
                <p:nvPr/>
              </p:nvPicPr>
              <p:blipFill>
                <a:blip r:embed="rId12"/>
                <a:stretch>
                  <a:fillRect/>
                </a:stretch>
              </p:blipFill>
              <p:spPr>
                <a:xfrm flipH="1">
                  <a:off x="1197463" y="1744871"/>
                  <a:ext cx="873061" cy="1166992"/>
                </a:xfrm>
                <a:prstGeom prst="rect">
                  <a:avLst/>
                </a:prstGeom>
              </p:spPr>
            </p:pic>
            <p:sp>
              <p:nvSpPr>
                <p:cNvPr id="56" name="文本框 55"/>
                <p:cNvSpPr txBox="1"/>
                <p:nvPr/>
              </p:nvSpPr>
              <p:spPr>
                <a:xfrm>
                  <a:off x="2057263" y="2165315"/>
                  <a:ext cx="1153992"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降雨</a:t>
                  </a:r>
                  <a:endParaRPr kumimoji="0" lang="zh-CN" altLang="en-US"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pic>
            <p:nvPicPr>
              <p:cNvPr id="25" name="图片 24" descr="游戏机里面的人物&#10;&#10;AI 生成的内容可能不正确。"/>
              <p:cNvPicPr>
                <a:picLocks noChangeAspect="1"/>
              </p:cNvPicPr>
              <p:nvPr/>
            </p:nvPicPr>
            <p:blipFill>
              <a:blip r:embed="rId13"/>
              <a:stretch>
                <a:fillRect/>
              </a:stretch>
            </p:blipFill>
            <p:spPr>
              <a:xfrm>
                <a:off x="9920593" y="4102922"/>
                <a:ext cx="1424380" cy="2848759"/>
              </a:xfrm>
              <a:prstGeom prst="rect">
                <a:avLst/>
              </a:prstGeom>
            </p:spPr>
          </p:pic>
          <p:sp>
            <p:nvSpPr>
              <p:cNvPr id="26" name="文本框 25"/>
              <p:cNvSpPr txBox="1"/>
              <p:nvPr/>
            </p:nvSpPr>
            <p:spPr>
              <a:xfrm>
                <a:off x="10884526" y="5265691"/>
                <a:ext cx="1153992"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水文监测站</a:t>
                </a:r>
                <a:endPar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grpSp>
            <p:nvGrpSpPr>
              <p:cNvPr id="27" name="组合 26"/>
              <p:cNvGrpSpPr/>
              <p:nvPr/>
            </p:nvGrpSpPr>
            <p:grpSpPr>
              <a:xfrm>
                <a:off x="4821959" y="2244812"/>
                <a:ext cx="2868620" cy="813112"/>
                <a:chOff x="3777334" y="1130543"/>
                <a:chExt cx="2868620" cy="813112"/>
              </a:xfrm>
            </p:grpSpPr>
            <p:grpSp>
              <p:nvGrpSpPr>
                <p:cNvPr id="46" name="组合 45"/>
                <p:cNvGrpSpPr/>
                <p:nvPr/>
              </p:nvGrpSpPr>
              <p:grpSpPr>
                <a:xfrm>
                  <a:off x="3777334" y="1325967"/>
                  <a:ext cx="602698" cy="617688"/>
                  <a:chOff x="4132363" y="1554447"/>
                  <a:chExt cx="602698" cy="617688"/>
                </a:xfrm>
              </p:grpSpPr>
              <p:pic>
                <p:nvPicPr>
                  <p:cNvPr id="53" name="图片 52" descr="图片包含 黑暗, 女人, 摩托车, 男人&#10;&#10;描述已自动生成"/>
                  <p:cNvPicPr>
                    <a:picLocks noChangeAspect="1"/>
                  </p:cNvPicPr>
                  <p:nvPr/>
                </p:nvPicPr>
                <p:blipFill>
                  <a:blip r:embed="rId14"/>
                  <a:stretch>
                    <a:fillRect/>
                  </a:stretch>
                </p:blipFill>
                <p:spPr>
                  <a:xfrm>
                    <a:off x="4132363" y="1624131"/>
                    <a:ext cx="548004" cy="548004"/>
                  </a:xfrm>
                  <a:prstGeom prst="rect">
                    <a:avLst/>
                  </a:prstGeom>
                </p:spPr>
              </p:pic>
              <p:sp>
                <p:nvSpPr>
                  <p:cNvPr id="54" name="文本框 53"/>
                  <p:cNvSpPr txBox="1"/>
                  <p:nvPr/>
                </p:nvSpPr>
                <p:spPr>
                  <a:xfrm>
                    <a:off x="4167520" y="1554447"/>
                    <a:ext cx="567541"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无人机</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grpSp>
              <p:nvGrpSpPr>
                <p:cNvPr id="47" name="组合 46"/>
                <p:cNvGrpSpPr/>
                <p:nvPr/>
              </p:nvGrpSpPr>
              <p:grpSpPr>
                <a:xfrm>
                  <a:off x="4823210" y="1130543"/>
                  <a:ext cx="659489" cy="617002"/>
                  <a:chOff x="4823210" y="1130543"/>
                  <a:chExt cx="659489" cy="617002"/>
                </a:xfrm>
              </p:grpSpPr>
              <p:pic>
                <p:nvPicPr>
                  <p:cNvPr id="51" name="图片 50"/>
                  <p:cNvPicPr>
                    <a:picLocks noChangeAspect="1"/>
                  </p:cNvPicPr>
                  <p:nvPr/>
                </p:nvPicPr>
                <p:blipFill>
                  <a:blip r:embed="rId15"/>
                  <a:srcRect r="2557" b="175"/>
                  <a:stretch>
                    <a:fillRect/>
                  </a:stretch>
                </p:blipFill>
                <p:spPr>
                  <a:xfrm>
                    <a:off x="5011265" y="1458763"/>
                    <a:ext cx="226007" cy="288782"/>
                  </a:xfrm>
                  <a:prstGeom prst="rect">
                    <a:avLst/>
                  </a:prstGeom>
                </p:spPr>
              </p:pic>
              <p:sp>
                <p:nvSpPr>
                  <p:cNvPr id="52" name="文本框 51"/>
                  <p:cNvSpPr txBox="1"/>
                  <p:nvPr/>
                </p:nvSpPr>
                <p:spPr>
                  <a:xfrm>
                    <a:off x="4823210" y="1130543"/>
                    <a:ext cx="659489"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气象雷达</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grpSp>
              <p:nvGrpSpPr>
                <p:cNvPr id="48" name="组合 47"/>
                <p:cNvGrpSpPr/>
                <p:nvPr/>
              </p:nvGrpSpPr>
              <p:grpSpPr>
                <a:xfrm>
                  <a:off x="5937080" y="1285608"/>
                  <a:ext cx="708874" cy="587694"/>
                  <a:chOff x="5937080" y="1285608"/>
                  <a:chExt cx="708874" cy="587694"/>
                </a:xfrm>
              </p:grpSpPr>
              <p:pic>
                <p:nvPicPr>
                  <p:cNvPr id="49" name="图片 48" descr="图片包含 物体, 男人, 游戏机&#10;&#10;描述已自动生成"/>
                  <p:cNvPicPr>
                    <a:picLocks noChangeAspect="1"/>
                  </p:cNvPicPr>
                  <p:nvPr/>
                </p:nvPicPr>
                <p:blipFill>
                  <a:blip r:embed="rId16"/>
                  <a:stretch>
                    <a:fillRect/>
                  </a:stretch>
                </p:blipFill>
                <p:spPr>
                  <a:xfrm flipH="1">
                    <a:off x="5986223" y="1533299"/>
                    <a:ext cx="340003" cy="340003"/>
                  </a:xfrm>
                  <a:prstGeom prst="rect">
                    <a:avLst/>
                  </a:prstGeom>
                </p:spPr>
              </p:pic>
              <p:sp>
                <p:nvSpPr>
                  <p:cNvPr id="50" name="文本框 49"/>
                  <p:cNvSpPr txBox="1"/>
                  <p:nvPr/>
                </p:nvSpPr>
                <p:spPr>
                  <a:xfrm>
                    <a:off x="5937080" y="1285608"/>
                    <a:ext cx="708874"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测雨雷达</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grpSp>
          <p:grpSp>
            <p:nvGrpSpPr>
              <p:cNvPr id="28" name="组合 27"/>
              <p:cNvGrpSpPr/>
              <p:nvPr/>
            </p:nvGrpSpPr>
            <p:grpSpPr>
              <a:xfrm>
                <a:off x="6747197" y="1403520"/>
                <a:ext cx="2199925" cy="678176"/>
                <a:chOff x="9268773" y="2489904"/>
                <a:chExt cx="2199925" cy="678176"/>
              </a:xfrm>
            </p:grpSpPr>
            <p:pic>
              <p:nvPicPr>
                <p:cNvPr id="40" name="图片 39" descr="卫星在太空中&#10;&#10;AI 生成的内容可能不正确。"/>
                <p:cNvPicPr>
                  <a:picLocks noChangeAspect="1"/>
                </p:cNvPicPr>
                <p:nvPr/>
              </p:nvPicPr>
              <p:blipFill>
                <a:blip r:embed="rId17"/>
                <a:stretch>
                  <a:fillRect/>
                </a:stretch>
              </p:blipFill>
              <p:spPr>
                <a:xfrm>
                  <a:off x="9286313" y="2610305"/>
                  <a:ext cx="631349" cy="546150"/>
                </a:xfrm>
                <a:prstGeom prst="rect">
                  <a:avLst/>
                </a:prstGeom>
              </p:spPr>
            </p:pic>
            <p:sp>
              <p:nvSpPr>
                <p:cNvPr id="41" name="文本框 40"/>
                <p:cNvSpPr txBox="1"/>
                <p:nvPr/>
              </p:nvSpPr>
              <p:spPr>
                <a:xfrm>
                  <a:off x="9268773" y="2533163"/>
                  <a:ext cx="704960"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遥感卫星</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42" name="图片 41" descr="图片包含 游戏机&#10;&#10;AI 生成的内容可能不正确。"/>
                <p:cNvPicPr>
                  <a:picLocks noChangeAspect="1"/>
                </p:cNvPicPr>
                <p:nvPr/>
              </p:nvPicPr>
              <p:blipFill>
                <a:blip r:embed="rId18"/>
                <a:stretch>
                  <a:fillRect/>
                </a:stretch>
              </p:blipFill>
              <p:spPr>
                <a:xfrm>
                  <a:off x="9935747" y="2489904"/>
                  <a:ext cx="678176" cy="678176"/>
                </a:xfrm>
                <a:prstGeom prst="rect">
                  <a:avLst/>
                </a:prstGeom>
              </p:spPr>
            </p:pic>
            <p:sp>
              <p:nvSpPr>
                <p:cNvPr id="43" name="文本框 42"/>
                <p:cNvSpPr txBox="1"/>
                <p:nvPr/>
              </p:nvSpPr>
              <p:spPr>
                <a:xfrm>
                  <a:off x="10021417" y="2508710"/>
                  <a:ext cx="655050"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北斗卫星</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44" name="图片 43" descr="图片包含 形状&#10;&#10;AI 生成的内容可能不正确。"/>
                <p:cNvPicPr>
                  <a:picLocks noChangeAspect="1"/>
                </p:cNvPicPr>
                <p:nvPr/>
              </p:nvPicPr>
              <p:blipFill>
                <a:blip r:embed="rId19"/>
                <a:srcRect l="3808" t="3844" r="4771" b="4753"/>
                <a:stretch>
                  <a:fillRect/>
                </a:stretch>
              </p:blipFill>
              <p:spPr>
                <a:xfrm>
                  <a:off x="10856020" y="2698729"/>
                  <a:ext cx="407244" cy="328410"/>
                </a:xfrm>
                <a:prstGeom prst="rect">
                  <a:avLst/>
                </a:prstGeom>
              </p:spPr>
            </p:pic>
            <p:sp>
              <p:nvSpPr>
                <p:cNvPr id="45" name="文本框 44"/>
                <p:cNvSpPr txBox="1"/>
                <p:nvPr/>
              </p:nvSpPr>
              <p:spPr>
                <a:xfrm>
                  <a:off x="10688029" y="2516253"/>
                  <a:ext cx="780669" cy="215444"/>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气象卫星</a:t>
                  </a:r>
                  <a:endParaRPr kumimoji="0" lang="zh-CN" altLang="en-US" sz="8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sp>
            <p:nvSpPr>
              <p:cNvPr id="29" name="弧形 28"/>
              <p:cNvSpPr/>
              <p:nvPr/>
            </p:nvSpPr>
            <p:spPr>
              <a:xfrm rot="21144295">
                <a:off x="2732518" y="658142"/>
                <a:ext cx="8132612" cy="6351689"/>
              </a:xfrm>
              <a:prstGeom prst="arc">
                <a:avLst>
                  <a:gd name="adj1" fmla="val 11553851"/>
                  <a:gd name="adj2" fmla="val 19261673"/>
                </a:avLst>
              </a:prstGeom>
              <a:noFill/>
              <a:ln w="9525" cap="flat" cmpd="sng" algn="ctr">
                <a:solidFill>
                  <a:srgbClr val="0F9ED5">
                    <a:lumMod val="20000"/>
                    <a:lumOff val="8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0" name="弧形 29"/>
              <p:cNvSpPr/>
              <p:nvPr/>
            </p:nvSpPr>
            <p:spPr>
              <a:xfrm rot="21144295">
                <a:off x="3622266" y="1175930"/>
                <a:ext cx="8132612" cy="6351689"/>
              </a:xfrm>
              <a:prstGeom prst="arc">
                <a:avLst>
                  <a:gd name="adj1" fmla="val 11654110"/>
                  <a:gd name="adj2" fmla="val 18446875"/>
                </a:avLst>
              </a:prstGeom>
              <a:noFill/>
              <a:ln w="9525" cap="flat" cmpd="sng" algn="ctr">
                <a:solidFill>
                  <a:srgbClr val="156082">
                    <a:lumMod val="20000"/>
                    <a:lumOff val="8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1" name="弧形 30"/>
              <p:cNvSpPr/>
              <p:nvPr/>
            </p:nvSpPr>
            <p:spPr>
              <a:xfrm rot="3414484" flipH="1">
                <a:off x="6512087" y="1304509"/>
                <a:ext cx="4965339" cy="3783462"/>
              </a:xfrm>
              <a:prstGeom prst="arc">
                <a:avLst>
                  <a:gd name="adj1" fmla="val 11498503"/>
                  <a:gd name="adj2" fmla="val 19138443"/>
                </a:avLst>
              </a:prstGeom>
              <a:noFill/>
              <a:ln w="9525" cap="flat" cmpd="sng" algn="ctr">
                <a:solidFill>
                  <a:srgbClr val="156082">
                    <a:lumMod val="20000"/>
                    <a:lumOff val="8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2" name="弧形 31"/>
              <p:cNvSpPr/>
              <p:nvPr/>
            </p:nvSpPr>
            <p:spPr>
              <a:xfrm rot="3414484" flipH="1">
                <a:off x="5579874" y="866081"/>
                <a:ext cx="4965339" cy="5401149"/>
              </a:xfrm>
              <a:prstGeom prst="arc">
                <a:avLst>
                  <a:gd name="adj1" fmla="val 10472291"/>
                  <a:gd name="adj2" fmla="val 17211792"/>
                </a:avLst>
              </a:prstGeom>
              <a:noFill/>
              <a:ln w="9525" cap="flat" cmpd="sng" algn="ctr">
                <a:solidFill>
                  <a:srgbClr val="156082">
                    <a:lumMod val="20000"/>
                    <a:lumOff val="8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3" name="弧形 32"/>
              <p:cNvSpPr/>
              <p:nvPr/>
            </p:nvSpPr>
            <p:spPr>
              <a:xfrm rot="5711397" flipH="1">
                <a:off x="4564215" y="-385484"/>
                <a:ext cx="5092542" cy="5925742"/>
              </a:xfrm>
              <a:prstGeom prst="arc">
                <a:avLst>
                  <a:gd name="adj1" fmla="val 11967654"/>
                  <a:gd name="adj2" fmla="val 17614677"/>
                </a:avLst>
              </a:prstGeom>
              <a:noFill/>
              <a:ln w="9525" cap="flat" cmpd="sng" algn="ctr">
                <a:solidFill>
                  <a:srgbClr val="156082">
                    <a:lumMod val="20000"/>
                    <a:lumOff val="8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sp>
            <p:nvSpPr>
              <p:cNvPr id="34" name="弧形 33"/>
              <p:cNvSpPr/>
              <p:nvPr/>
            </p:nvSpPr>
            <p:spPr>
              <a:xfrm rot="5711397" flipH="1">
                <a:off x="4176023" y="-1319743"/>
                <a:ext cx="5092542" cy="6429659"/>
              </a:xfrm>
              <a:prstGeom prst="arc">
                <a:avLst>
                  <a:gd name="adj1" fmla="val 11639981"/>
                  <a:gd name="adj2" fmla="val 16876955"/>
                </a:avLst>
              </a:prstGeom>
              <a:noFill/>
              <a:ln w="9525" cap="flat" cmpd="sng" algn="ctr">
                <a:solidFill>
                  <a:srgbClr val="156082">
                    <a:lumMod val="20000"/>
                    <a:lumOff val="80000"/>
                  </a:srgbClr>
                </a:solidFill>
                <a:prstDash val="sysDash"/>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latin typeface="等线" panose="02010600030101010101" charset="-122"/>
                  <a:ea typeface="等线" panose="02010600030101010101" charset="-122"/>
                  <a:cs typeface="+mn-cs"/>
                </a:endParaRPr>
              </a:p>
            </p:txBody>
          </p:sp>
          <p:grpSp>
            <p:nvGrpSpPr>
              <p:cNvPr id="35" name="组合 34"/>
              <p:cNvGrpSpPr/>
              <p:nvPr/>
            </p:nvGrpSpPr>
            <p:grpSpPr>
              <a:xfrm>
                <a:off x="9089768" y="195909"/>
                <a:ext cx="1773048" cy="1773048"/>
                <a:chOff x="9679391" y="406746"/>
                <a:chExt cx="1773048" cy="1773048"/>
              </a:xfrm>
            </p:grpSpPr>
            <p:pic>
              <p:nvPicPr>
                <p:cNvPr id="38" name="图片 37" descr="电脑显示屏&#10;&#10;AI 生成的内容可能不正确。"/>
                <p:cNvPicPr>
                  <a:picLocks noChangeAspect="1"/>
                </p:cNvPicPr>
                <p:nvPr/>
              </p:nvPicPr>
              <p:blipFill>
                <a:blip r:embed="rId20"/>
                <a:stretch>
                  <a:fillRect/>
                </a:stretch>
              </p:blipFill>
              <p:spPr>
                <a:xfrm>
                  <a:off x="9679391" y="406746"/>
                  <a:ext cx="1773048" cy="1773048"/>
                </a:xfrm>
                <a:prstGeom prst="rect">
                  <a:avLst/>
                </a:prstGeom>
              </p:spPr>
            </p:pic>
            <p:pic>
              <p:nvPicPr>
                <p:cNvPr id="39" name="图片 38"/>
                <p:cNvPicPr>
                  <a:picLocks noChangeAspect="1"/>
                </p:cNvPicPr>
                <p:nvPr/>
              </p:nvPicPr>
              <p:blipFill>
                <a:blip r:embed="rId21"/>
                <a:srcRect/>
                <a:stretch>
                  <a:fillRect/>
                </a:stretch>
              </p:blipFill>
              <p:spPr>
                <a:xfrm>
                  <a:off x="9849590" y="752213"/>
                  <a:ext cx="1440889" cy="813850"/>
                </a:xfrm>
                <a:prstGeom prst="rect">
                  <a:avLst/>
                </a:prstGeom>
              </p:spPr>
            </p:pic>
          </p:grpSp>
          <p:sp>
            <p:nvSpPr>
              <p:cNvPr id="36" name="文本框 35"/>
              <p:cNvSpPr txBox="1"/>
              <p:nvPr/>
            </p:nvSpPr>
            <p:spPr>
              <a:xfrm>
                <a:off x="9579098" y="1732008"/>
                <a:ext cx="1153992"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调度指挥中心</a:t>
                </a:r>
                <a:endParaRPr kumimoji="0" lang="zh-CN" altLang="en-US" sz="1100" b="1"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pic>
            <p:nvPicPr>
              <p:cNvPr id="37" name="图片 36" descr="屏幕上有个手机&#10;&#10;描述已自动生成"/>
              <p:cNvPicPr>
                <a:picLocks noChangeAspect="1"/>
              </p:cNvPicPr>
              <p:nvPr/>
            </p:nvPicPr>
            <p:blipFill>
              <a:blip r:embed="rId22"/>
              <a:stretch>
                <a:fillRect/>
              </a:stretch>
            </p:blipFill>
            <p:spPr>
              <a:xfrm>
                <a:off x="10605276" y="885774"/>
                <a:ext cx="966450" cy="714809"/>
              </a:xfrm>
              <a:prstGeom prst="rect">
                <a:avLst/>
              </a:prstGeom>
            </p:spPr>
          </p:pic>
        </p:grpSp>
        <p:grpSp>
          <p:nvGrpSpPr>
            <p:cNvPr id="102" name="组合 101"/>
            <p:cNvGrpSpPr/>
            <p:nvPr/>
          </p:nvGrpSpPr>
          <p:grpSpPr>
            <a:xfrm>
              <a:off x="369174" y="327695"/>
              <a:ext cx="4250451" cy="523220"/>
              <a:chOff x="365889" y="365090"/>
              <a:chExt cx="4250451" cy="523220"/>
            </a:xfrm>
          </p:grpSpPr>
          <p:sp>
            <p:nvSpPr>
              <p:cNvPr id="103" name="文本框 102"/>
              <p:cNvSpPr txBox="1"/>
              <p:nvPr/>
            </p:nvSpPr>
            <p:spPr>
              <a:xfrm>
                <a:off x="777310" y="365090"/>
                <a:ext cx="3839030"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智慧水库安全监管系统</a:t>
                </a:r>
                <a:endParaRPr lang="zh-CN" altLang="en-US" sz="2800" b="1" dirty="0">
                  <a:latin typeface="微软雅黑" panose="020B0503020204020204" pitchFamily="34" charset="-122"/>
                  <a:ea typeface="微软雅黑" panose="020B0503020204020204" pitchFamily="34" charset="-122"/>
                </a:endParaRPr>
              </a:p>
            </p:txBody>
          </p:sp>
          <p:grpSp>
            <p:nvGrpSpPr>
              <p:cNvPr id="104" name="组合 103"/>
              <p:cNvGrpSpPr/>
              <p:nvPr/>
            </p:nvGrpSpPr>
            <p:grpSpPr>
              <a:xfrm>
                <a:off x="365889" y="413972"/>
                <a:ext cx="448087" cy="411421"/>
                <a:chOff x="1311800" y="841058"/>
                <a:chExt cx="566501" cy="520146"/>
              </a:xfrm>
            </p:grpSpPr>
            <p:sp>
              <p:nvSpPr>
                <p:cNvPr id="105" name="椭圆 104"/>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6" name="椭圆 105"/>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213516" y="-10366"/>
            <a:ext cx="12657191" cy="7708187"/>
            <a:chOff x="-213516" y="-10366"/>
            <a:chExt cx="12657191" cy="7708187"/>
          </a:xfrm>
        </p:grpSpPr>
        <p:sp>
          <p:nvSpPr>
            <p:cNvPr id="104" name="矩形 103"/>
            <p:cNvSpPr/>
            <p:nvPr/>
          </p:nvSpPr>
          <p:spPr>
            <a:xfrm>
              <a:off x="0" y="2995376"/>
              <a:ext cx="12192000" cy="2249656"/>
            </a:xfrm>
            <a:prstGeom prst="rect">
              <a:avLst/>
            </a:prstGeom>
            <a:gradFill>
              <a:gsLst>
                <a:gs pos="0">
                  <a:schemeClr val="bg1">
                    <a:alpha val="0"/>
                  </a:schemeClr>
                </a:gs>
                <a:gs pos="20000">
                  <a:srgbClr val="FFFFFF"/>
                </a:gs>
                <a:gs pos="100000">
                  <a:schemeClr val="bg1"/>
                </a:gs>
              </a:gsLst>
              <a:lin ang="16200000" scaled="1"/>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p:nvPicPr>
          <p:blipFill>
            <a:blip r:embed="rId1"/>
            <a:srcRect b="15730"/>
            <a:stretch>
              <a:fillRect/>
            </a:stretch>
          </p:blipFill>
          <p:spPr>
            <a:xfrm>
              <a:off x="0" y="-10366"/>
              <a:ext cx="12192002" cy="6878731"/>
            </a:xfrm>
            <a:prstGeom prst="rect">
              <a:avLst/>
            </a:prstGeom>
          </p:spPr>
        </p:pic>
        <p:grpSp>
          <p:nvGrpSpPr>
            <p:cNvPr id="144" name="组合 143"/>
            <p:cNvGrpSpPr/>
            <p:nvPr/>
          </p:nvGrpSpPr>
          <p:grpSpPr>
            <a:xfrm>
              <a:off x="718617" y="1528579"/>
              <a:ext cx="10709482" cy="1438443"/>
              <a:chOff x="718617" y="1528579"/>
              <a:chExt cx="10709482" cy="1438443"/>
            </a:xfrm>
          </p:grpSpPr>
          <p:grpSp>
            <p:nvGrpSpPr>
              <p:cNvPr id="58" name="组合 57"/>
              <p:cNvGrpSpPr/>
              <p:nvPr/>
            </p:nvGrpSpPr>
            <p:grpSpPr>
              <a:xfrm>
                <a:off x="718617" y="1531239"/>
                <a:ext cx="1959945" cy="1417101"/>
                <a:chOff x="598532" y="1931239"/>
                <a:chExt cx="1959945" cy="1417101"/>
              </a:xfrm>
            </p:grpSpPr>
            <p:grpSp>
              <p:nvGrpSpPr>
                <p:cNvPr id="35" name="组合 34"/>
                <p:cNvGrpSpPr/>
                <p:nvPr/>
              </p:nvGrpSpPr>
              <p:grpSpPr>
                <a:xfrm>
                  <a:off x="598532" y="1931239"/>
                  <a:ext cx="1959945" cy="1417101"/>
                  <a:chOff x="598532" y="1931239"/>
                  <a:chExt cx="1959945" cy="1417101"/>
                </a:xfrm>
              </p:grpSpPr>
              <p:sp>
                <p:nvSpPr>
                  <p:cNvPr id="13" name="矩形: 圆角 12"/>
                  <p:cNvSpPr/>
                  <p:nvPr/>
                </p:nvSpPr>
                <p:spPr>
                  <a:xfrm>
                    <a:off x="598532" y="2264798"/>
                    <a:ext cx="1959945" cy="1083542"/>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1286642" y="1931239"/>
                    <a:ext cx="523220" cy="523220"/>
                  </a:xfrm>
                  <a:prstGeom prst="ellipse">
                    <a:avLst/>
                  </a:prstGeom>
                  <a:gradFill>
                    <a:gsLst>
                      <a:gs pos="0">
                        <a:srgbClr val="10BDCD">
                          <a:alpha val="61000"/>
                        </a:srgbClr>
                      </a:gs>
                      <a:gs pos="100000">
                        <a:srgbClr val="0C7BDC"/>
                      </a:gs>
                    </a:gsLst>
                    <a:lin ang="16200000" scaled="1"/>
                  </a:gradFill>
                  <a:ln w="12700">
                    <a:solidFill>
                      <a:schemeClr val="bg1"/>
                    </a:solidFill>
                  </a:ln>
                  <a:effectLst>
                    <a:outerShdw blurRad="177800" dist="38100" dir="5400000" algn="t" rotWithShape="0">
                      <a:srgbClr val="3D9DF5">
                        <a:alpha val="25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文本框 14"/>
                <p:cNvSpPr txBox="1"/>
                <p:nvPr/>
              </p:nvSpPr>
              <p:spPr>
                <a:xfrm>
                  <a:off x="912599" y="2499359"/>
                  <a:ext cx="1285849" cy="307777"/>
                </a:xfrm>
                <a:prstGeom prst="rect">
                  <a:avLst/>
                </a:prstGeom>
                <a:noFill/>
              </p:spPr>
              <p:txBody>
                <a:bodyPr wrap="square" rtlCol="0">
                  <a:spAutoFit/>
                </a:bodyPr>
                <a:lstStyle/>
                <a:p>
                  <a:pPr algn="dist"/>
                  <a:r>
                    <a:rPr lang="zh-CN" altLang="en-US" sz="1400" b="1" dirty="0">
                      <a:latin typeface="微软雅黑" panose="020B0503020204020204" pitchFamily="34" charset="-122"/>
                      <a:ea typeface="微软雅黑" panose="020B0503020204020204" pitchFamily="34" charset="-122"/>
                    </a:rPr>
                    <a:t>水情要素监测</a:t>
                  </a:r>
                  <a:endParaRPr lang="zh-CN" altLang="en-US" sz="1400" b="1" dirty="0">
                    <a:latin typeface="微软雅黑" panose="020B0503020204020204" pitchFamily="34" charset="-122"/>
                    <a:ea typeface="微软雅黑" panose="020B0503020204020204" pitchFamily="34" charset="-122"/>
                  </a:endParaRPr>
                </a:p>
              </p:txBody>
            </p:sp>
            <p:sp>
              <p:nvSpPr>
                <p:cNvPr id="16" name="文本框 15"/>
                <p:cNvSpPr txBox="1"/>
                <p:nvPr/>
              </p:nvSpPr>
              <p:spPr>
                <a:xfrm>
                  <a:off x="720662" y="2821750"/>
                  <a:ext cx="1714964" cy="434863"/>
                </a:xfrm>
                <a:prstGeom prst="rect">
                  <a:avLst/>
                </a:prstGeom>
                <a:noFill/>
              </p:spPr>
              <p:txBody>
                <a:bodyPr wrap="square" rtlCol="0">
                  <a:spAutoFit/>
                </a:bodyPr>
                <a:lstStyle/>
                <a:p>
                  <a:pPr algn="ctr">
                    <a:lnSpc>
                      <a:spcPct val="130000"/>
                    </a:lnSpc>
                  </a:pPr>
                  <a:r>
                    <a:rPr lang="zh-CN" altLang="en-US" sz="900" dirty="0">
                      <a:latin typeface="微软雅黑" panose="020B0503020204020204" pitchFamily="34" charset="-122"/>
                      <a:ea typeface="微软雅黑" panose="020B0503020204020204" pitchFamily="34" charset="-122"/>
                    </a:rPr>
                    <a:t>雨量、水位、流量监测，视频监控。</a:t>
                  </a:r>
                  <a:endParaRPr lang="zh-CN" altLang="en-US" sz="900" dirty="0">
                    <a:latin typeface="微软雅黑" panose="020B0503020204020204" pitchFamily="34" charset="-122"/>
                    <a:ea typeface="微软雅黑" panose="020B0503020204020204" pitchFamily="34" charset="-122"/>
                  </a:endParaRPr>
                </a:p>
              </p:txBody>
            </p:sp>
            <p:pic>
              <p:nvPicPr>
                <p:cNvPr id="47" name="图片 46" descr="卡通人物&#10;&#10;AI 生成的内容可能不正确。"/>
                <p:cNvPicPr>
                  <a:picLocks noChangeAspect="1"/>
                </p:cNvPicPr>
                <p:nvPr/>
              </p:nvPicPr>
              <p:blipFill>
                <a:blip r:embed="rId2"/>
                <a:stretch>
                  <a:fillRect/>
                </a:stretch>
              </p:blipFill>
              <p:spPr>
                <a:xfrm>
                  <a:off x="1384456" y="2038751"/>
                  <a:ext cx="327591" cy="327591"/>
                </a:xfrm>
                <a:prstGeom prst="rect">
                  <a:avLst/>
                </a:prstGeom>
              </p:spPr>
            </p:pic>
          </p:grpSp>
          <p:grpSp>
            <p:nvGrpSpPr>
              <p:cNvPr id="59" name="组合 58"/>
              <p:cNvGrpSpPr/>
              <p:nvPr/>
            </p:nvGrpSpPr>
            <p:grpSpPr>
              <a:xfrm>
                <a:off x="2873612" y="1528579"/>
                <a:ext cx="1955454" cy="1419551"/>
                <a:chOff x="701949" y="1909897"/>
                <a:chExt cx="1955454" cy="1419551"/>
              </a:xfrm>
            </p:grpSpPr>
            <p:grpSp>
              <p:nvGrpSpPr>
                <p:cNvPr id="60" name="组合 59"/>
                <p:cNvGrpSpPr/>
                <p:nvPr/>
              </p:nvGrpSpPr>
              <p:grpSpPr>
                <a:xfrm>
                  <a:off x="701949" y="1909897"/>
                  <a:ext cx="1955454" cy="1419551"/>
                  <a:chOff x="701949" y="1909897"/>
                  <a:chExt cx="1955454" cy="1419551"/>
                </a:xfrm>
              </p:grpSpPr>
              <p:sp>
                <p:nvSpPr>
                  <p:cNvPr id="65" name="矩形: 圆角 64"/>
                  <p:cNvSpPr/>
                  <p:nvPr/>
                </p:nvSpPr>
                <p:spPr>
                  <a:xfrm>
                    <a:off x="701949" y="2264798"/>
                    <a:ext cx="1955454" cy="1064650"/>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1416681" y="1909897"/>
                    <a:ext cx="523220" cy="523220"/>
                  </a:xfrm>
                  <a:prstGeom prst="ellipse">
                    <a:avLst/>
                  </a:prstGeom>
                  <a:gradFill>
                    <a:gsLst>
                      <a:gs pos="0">
                        <a:srgbClr val="10BDCD">
                          <a:alpha val="61000"/>
                        </a:srgbClr>
                      </a:gs>
                      <a:gs pos="100000">
                        <a:srgbClr val="0C7BDC"/>
                      </a:gs>
                    </a:gsLst>
                    <a:lin ang="16200000" scaled="1"/>
                  </a:gradFill>
                  <a:ln w="12700">
                    <a:solidFill>
                      <a:schemeClr val="bg1"/>
                    </a:solidFill>
                  </a:ln>
                  <a:effectLst>
                    <a:outerShdw blurRad="177800" dist="38100" dir="5400000" algn="t" rotWithShape="0">
                      <a:srgbClr val="3D9DF5">
                        <a:alpha val="25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2" name="文本框 61"/>
                <p:cNvSpPr txBox="1"/>
                <p:nvPr/>
              </p:nvSpPr>
              <p:spPr>
                <a:xfrm>
                  <a:off x="1035367" y="2472324"/>
                  <a:ext cx="1285849" cy="307777"/>
                </a:xfrm>
                <a:prstGeom prst="rect">
                  <a:avLst/>
                </a:prstGeom>
                <a:noFill/>
              </p:spPr>
              <p:txBody>
                <a:bodyPr wrap="square" rtlCol="0">
                  <a:spAutoFit/>
                </a:bodyPr>
                <a:lstStyle/>
                <a:p>
                  <a:pPr algn="dist"/>
                  <a:r>
                    <a:rPr lang="zh-CN" altLang="en-US" sz="1400" b="1" dirty="0">
                      <a:latin typeface="微软雅黑" panose="020B0503020204020204" pitchFamily="34" charset="-122"/>
                      <a:ea typeface="微软雅黑" panose="020B0503020204020204" pitchFamily="34" charset="-122"/>
                    </a:rPr>
                    <a:t>大坝安全监测</a:t>
                  </a:r>
                  <a:endParaRPr lang="zh-CN" altLang="en-US" sz="1400" b="1" dirty="0">
                    <a:latin typeface="微软雅黑" panose="020B0503020204020204" pitchFamily="34" charset="-122"/>
                    <a:ea typeface="微软雅黑" panose="020B0503020204020204" pitchFamily="34" charset="-122"/>
                  </a:endParaRPr>
                </a:p>
              </p:txBody>
            </p:sp>
            <p:sp>
              <p:nvSpPr>
                <p:cNvPr id="63" name="文本框 62"/>
                <p:cNvSpPr txBox="1"/>
                <p:nvPr/>
              </p:nvSpPr>
              <p:spPr>
                <a:xfrm>
                  <a:off x="966932" y="2806125"/>
                  <a:ext cx="1468364" cy="410625"/>
                </a:xfrm>
                <a:prstGeom prst="rect">
                  <a:avLst/>
                </a:prstGeom>
                <a:noFill/>
              </p:spPr>
              <p:txBody>
                <a:bodyPr wrap="square" rtlCol="0">
                  <a:spAutoFit/>
                </a:bodyPr>
                <a:lstStyle/>
                <a:p>
                  <a:pPr algn="ctr">
                    <a:lnSpc>
                      <a:spcPct val="120000"/>
                    </a:lnSpc>
                  </a:pPr>
                  <a:r>
                    <a:rPr lang="zh-CN" altLang="en-US" sz="900" dirty="0">
                      <a:latin typeface="微软雅黑" panose="020B0503020204020204" pitchFamily="34" charset="-122"/>
                      <a:ea typeface="微软雅黑" panose="020B0503020204020204" pitchFamily="34" charset="-122"/>
                    </a:rPr>
                    <a:t>渗流、渗压、变形、位移、裂缝等监测。</a:t>
                  </a:r>
                  <a:endParaRPr lang="zh-CN" altLang="en-US" sz="900" dirty="0">
                    <a:latin typeface="微软雅黑" panose="020B0503020204020204" pitchFamily="34" charset="-122"/>
                    <a:ea typeface="微软雅黑" panose="020B0503020204020204" pitchFamily="34" charset="-122"/>
                  </a:endParaRPr>
                </a:p>
              </p:txBody>
            </p:sp>
            <p:pic>
              <p:nvPicPr>
                <p:cNvPr id="64" name="图片 63"/>
                <p:cNvPicPr>
                  <a:picLocks noChangeAspect="1"/>
                </p:cNvPicPr>
                <p:nvPr/>
              </p:nvPicPr>
              <p:blipFill>
                <a:blip r:embed="rId3"/>
                <a:srcRect/>
                <a:stretch>
                  <a:fillRect/>
                </a:stretch>
              </p:blipFill>
              <p:spPr>
                <a:xfrm>
                  <a:off x="1571132" y="2032192"/>
                  <a:ext cx="327591" cy="278630"/>
                </a:xfrm>
                <a:prstGeom prst="rect">
                  <a:avLst/>
                </a:prstGeom>
              </p:spPr>
            </p:pic>
          </p:grpSp>
          <p:grpSp>
            <p:nvGrpSpPr>
              <p:cNvPr id="69" name="组合 68"/>
              <p:cNvGrpSpPr/>
              <p:nvPr/>
            </p:nvGrpSpPr>
            <p:grpSpPr>
              <a:xfrm>
                <a:off x="5033846" y="1531029"/>
                <a:ext cx="1955455" cy="1417101"/>
                <a:chOff x="403856" y="1931239"/>
                <a:chExt cx="1955455" cy="1417101"/>
              </a:xfrm>
            </p:grpSpPr>
            <p:grpSp>
              <p:nvGrpSpPr>
                <p:cNvPr id="77" name="组合 76"/>
                <p:cNvGrpSpPr/>
                <p:nvPr/>
              </p:nvGrpSpPr>
              <p:grpSpPr>
                <a:xfrm>
                  <a:off x="403856" y="1931239"/>
                  <a:ext cx="1955455" cy="1417101"/>
                  <a:chOff x="403856" y="1931239"/>
                  <a:chExt cx="1955455" cy="1417101"/>
                </a:xfrm>
              </p:grpSpPr>
              <p:sp>
                <p:nvSpPr>
                  <p:cNvPr id="81" name="矩形: 圆角 80"/>
                  <p:cNvSpPr/>
                  <p:nvPr/>
                </p:nvSpPr>
                <p:spPr>
                  <a:xfrm>
                    <a:off x="403856" y="2264797"/>
                    <a:ext cx="1955455" cy="1083543"/>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椭圆 81"/>
                  <p:cNvSpPr/>
                  <p:nvPr/>
                </p:nvSpPr>
                <p:spPr>
                  <a:xfrm>
                    <a:off x="1123432" y="1931239"/>
                    <a:ext cx="523220" cy="523220"/>
                  </a:xfrm>
                  <a:prstGeom prst="ellipse">
                    <a:avLst/>
                  </a:prstGeom>
                  <a:gradFill>
                    <a:gsLst>
                      <a:gs pos="0">
                        <a:srgbClr val="10BDCD">
                          <a:alpha val="61000"/>
                        </a:srgbClr>
                      </a:gs>
                      <a:gs pos="100000">
                        <a:srgbClr val="0C7BDC"/>
                      </a:gs>
                    </a:gsLst>
                    <a:lin ang="16200000" scaled="1"/>
                  </a:gradFill>
                  <a:ln w="12700">
                    <a:solidFill>
                      <a:schemeClr val="bg1"/>
                    </a:solidFill>
                  </a:ln>
                  <a:effectLst>
                    <a:outerShdw blurRad="177800" dist="38100" dir="5400000" algn="t" rotWithShape="0">
                      <a:srgbClr val="3D9DF5">
                        <a:alpha val="25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8" name="文本框 77"/>
                <p:cNvSpPr txBox="1"/>
                <p:nvPr/>
              </p:nvSpPr>
              <p:spPr>
                <a:xfrm>
                  <a:off x="476829" y="2468556"/>
                  <a:ext cx="1796714" cy="307777"/>
                </a:xfrm>
                <a:prstGeom prst="rect">
                  <a:avLst/>
                </a:prstGeom>
                <a:noFill/>
              </p:spPr>
              <p:txBody>
                <a:bodyPr wrap="square" rtlCol="0">
                  <a:spAutoFit/>
                </a:bodyPr>
                <a:lstStyle/>
                <a:p>
                  <a:pPr algn="dist"/>
                  <a:r>
                    <a:rPr lang="zh-CN" altLang="en-US" sz="1400" b="1" dirty="0">
                      <a:latin typeface="微软雅黑" panose="020B0503020204020204" pitchFamily="34" charset="-122"/>
                      <a:ea typeface="微软雅黑" panose="020B0503020204020204" pitchFamily="34" charset="-122"/>
                    </a:rPr>
                    <a:t>闸门控制及工况监测</a:t>
                  </a:r>
                  <a:endParaRPr lang="zh-CN" altLang="en-US" sz="1400" b="1" dirty="0">
                    <a:latin typeface="微软雅黑" panose="020B0503020204020204" pitchFamily="34" charset="-122"/>
                    <a:ea typeface="微软雅黑" panose="020B0503020204020204" pitchFamily="34" charset="-122"/>
                  </a:endParaRPr>
                </a:p>
              </p:txBody>
            </p:sp>
            <p:sp>
              <p:nvSpPr>
                <p:cNvPr id="79" name="文本框 78"/>
                <p:cNvSpPr txBox="1"/>
                <p:nvPr/>
              </p:nvSpPr>
              <p:spPr>
                <a:xfrm>
                  <a:off x="484109" y="2784197"/>
                  <a:ext cx="1789434" cy="452945"/>
                </a:xfrm>
                <a:prstGeom prst="rect">
                  <a:avLst/>
                </a:prstGeom>
                <a:noFill/>
              </p:spPr>
              <p:txBody>
                <a:bodyPr wrap="square" rtlCol="0">
                  <a:spAutoFit/>
                </a:bodyPr>
                <a:lstStyle/>
                <a:p>
                  <a:pPr algn="ctr">
                    <a:lnSpc>
                      <a:spcPct val="130000"/>
                    </a:lnSpc>
                  </a:pPr>
                  <a:r>
                    <a:rPr lang="zh-CN" altLang="en-US" sz="900" dirty="0">
                      <a:latin typeface="微软雅黑" panose="020B0503020204020204" pitchFamily="34" charset="-122"/>
                      <a:ea typeface="微软雅黑" panose="020B0503020204020204" pitchFamily="34" charset="-122"/>
                    </a:rPr>
                    <a:t>闸门开度、水位、流量、运行状态监测；闸门远程控制</a:t>
                  </a:r>
                  <a:r>
                    <a:rPr lang="zh-CN" altLang="en-US" sz="1000" dirty="0">
                      <a:latin typeface="微软雅黑" panose="020B0503020204020204" pitchFamily="34" charset="-122"/>
                      <a:ea typeface="微软雅黑" panose="020B0503020204020204" pitchFamily="34" charset="-122"/>
                    </a:rPr>
                    <a:t>。</a:t>
                  </a:r>
                  <a:endParaRPr lang="zh-CN" altLang="en-US" sz="1000" dirty="0">
                    <a:latin typeface="微软雅黑" panose="020B0503020204020204" pitchFamily="34" charset="-122"/>
                    <a:ea typeface="微软雅黑" panose="020B0503020204020204" pitchFamily="34" charset="-122"/>
                  </a:endParaRPr>
                </a:p>
              </p:txBody>
            </p:sp>
            <p:pic>
              <p:nvPicPr>
                <p:cNvPr id="80" name="图片 79"/>
                <p:cNvPicPr>
                  <a:picLocks noChangeAspect="1"/>
                </p:cNvPicPr>
                <p:nvPr/>
              </p:nvPicPr>
              <p:blipFill>
                <a:blip r:embed="rId4"/>
                <a:srcRect/>
                <a:stretch>
                  <a:fillRect/>
                </a:stretch>
              </p:blipFill>
              <p:spPr>
                <a:xfrm>
                  <a:off x="1240819" y="2038751"/>
                  <a:ext cx="326544" cy="327591"/>
                </a:xfrm>
                <a:prstGeom prst="rect">
                  <a:avLst/>
                </a:prstGeom>
              </p:spPr>
            </p:pic>
          </p:grpSp>
          <p:grpSp>
            <p:nvGrpSpPr>
              <p:cNvPr id="109" name="组合 108"/>
              <p:cNvGrpSpPr/>
              <p:nvPr/>
            </p:nvGrpSpPr>
            <p:grpSpPr>
              <a:xfrm>
                <a:off x="7198538" y="1533593"/>
                <a:ext cx="2060611" cy="1414537"/>
                <a:chOff x="3284682" y="3355514"/>
                <a:chExt cx="2060611" cy="1414537"/>
              </a:xfrm>
            </p:grpSpPr>
            <p:grpSp>
              <p:nvGrpSpPr>
                <p:cNvPr id="86" name="组合 85"/>
                <p:cNvGrpSpPr/>
                <p:nvPr/>
              </p:nvGrpSpPr>
              <p:grpSpPr>
                <a:xfrm>
                  <a:off x="3284682" y="3355514"/>
                  <a:ext cx="2051086" cy="1414537"/>
                  <a:chOff x="403856" y="1933803"/>
                  <a:chExt cx="2051086" cy="1414537"/>
                </a:xfrm>
              </p:grpSpPr>
              <p:sp>
                <p:nvSpPr>
                  <p:cNvPr id="90" name="矩形: 圆角 89"/>
                  <p:cNvSpPr/>
                  <p:nvPr/>
                </p:nvSpPr>
                <p:spPr>
                  <a:xfrm>
                    <a:off x="403856" y="2264797"/>
                    <a:ext cx="2051086" cy="1083543"/>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1" name="椭圆 90"/>
                  <p:cNvSpPr/>
                  <p:nvPr/>
                </p:nvSpPr>
                <p:spPr>
                  <a:xfrm>
                    <a:off x="1114196" y="1933803"/>
                    <a:ext cx="523220" cy="523220"/>
                  </a:xfrm>
                  <a:prstGeom prst="ellipse">
                    <a:avLst/>
                  </a:prstGeom>
                  <a:gradFill>
                    <a:gsLst>
                      <a:gs pos="0">
                        <a:srgbClr val="10BDCD">
                          <a:alpha val="61000"/>
                        </a:srgbClr>
                      </a:gs>
                      <a:gs pos="100000">
                        <a:srgbClr val="0C7BDC"/>
                      </a:gs>
                    </a:gsLst>
                    <a:lin ang="16200000" scaled="1"/>
                  </a:gradFill>
                  <a:ln w="12700">
                    <a:solidFill>
                      <a:schemeClr val="bg1"/>
                    </a:solidFill>
                  </a:ln>
                  <a:effectLst>
                    <a:outerShdw blurRad="177800" dist="38100" dir="5400000" algn="t" rotWithShape="0">
                      <a:srgbClr val="3D9DF5">
                        <a:alpha val="25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7" name="文本框 86"/>
                <p:cNvSpPr txBox="1"/>
                <p:nvPr/>
              </p:nvSpPr>
              <p:spPr>
                <a:xfrm>
                  <a:off x="3294207" y="3920120"/>
                  <a:ext cx="2051086" cy="307777"/>
                </a:xfrm>
                <a:prstGeom prst="rect">
                  <a:avLst/>
                </a:prstGeom>
                <a:noFill/>
              </p:spPr>
              <p:txBody>
                <a:bodyPr wrap="square" rtlCol="0">
                  <a:spAutoFit/>
                </a:bodyPr>
                <a:lstStyle/>
                <a:p>
                  <a:pPr algn="dist"/>
                  <a:r>
                    <a:rPr lang="zh-CN" altLang="en-US" sz="1400" b="1" dirty="0">
                      <a:latin typeface="微软雅黑" panose="020B0503020204020204" pitchFamily="34" charset="-122"/>
                      <a:ea typeface="微软雅黑" panose="020B0503020204020204" pitchFamily="34" charset="-122"/>
                    </a:rPr>
                    <a:t>视频监控与</a:t>
                  </a:r>
                  <a:r>
                    <a:rPr lang="en-US" altLang="zh-CN" sz="1400" b="1" dirty="0">
                      <a:latin typeface="微软雅黑" panose="020B0503020204020204" pitchFamily="34" charset="-122"/>
                      <a:ea typeface="微软雅黑" panose="020B0503020204020204" pitchFamily="34" charset="-122"/>
                    </a:rPr>
                    <a:t>AI</a:t>
                  </a:r>
                  <a:r>
                    <a:rPr lang="zh-CN" altLang="en-US" sz="1400" b="1" dirty="0">
                      <a:latin typeface="微软雅黑" panose="020B0503020204020204" pitchFamily="34" charset="-122"/>
                      <a:ea typeface="微软雅黑" panose="020B0503020204020204" pitchFamily="34" charset="-122"/>
                    </a:rPr>
                    <a:t>水位分析</a:t>
                  </a:r>
                  <a:endParaRPr lang="zh-CN" altLang="en-US" sz="1400" b="1" dirty="0">
                    <a:latin typeface="微软雅黑" panose="020B0503020204020204" pitchFamily="34" charset="-122"/>
                    <a:ea typeface="微软雅黑" panose="020B0503020204020204" pitchFamily="34" charset="-122"/>
                  </a:endParaRPr>
                </a:p>
              </p:txBody>
            </p:sp>
            <p:sp>
              <p:nvSpPr>
                <p:cNvPr id="88" name="文本框 87"/>
                <p:cNvSpPr txBox="1"/>
                <p:nvPr/>
              </p:nvSpPr>
              <p:spPr>
                <a:xfrm>
                  <a:off x="3378177" y="4228279"/>
                  <a:ext cx="1957592" cy="452945"/>
                </a:xfrm>
                <a:prstGeom prst="rect">
                  <a:avLst/>
                </a:prstGeom>
                <a:noFill/>
              </p:spPr>
              <p:txBody>
                <a:bodyPr wrap="square" rtlCol="0">
                  <a:spAutoFit/>
                </a:bodyPr>
                <a:lstStyle/>
                <a:p>
                  <a:pPr algn="ctr">
                    <a:lnSpc>
                      <a:spcPct val="130000"/>
                    </a:lnSpc>
                  </a:pPr>
                  <a:r>
                    <a:rPr lang="zh-CN" altLang="en-US" sz="900" dirty="0">
                      <a:latin typeface="微软雅黑" panose="020B0503020204020204" pitchFamily="34" charset="-122"/>
                      <a:ea typeface="微软雅黑" panose="020B0503020204020204" pitchFamily="34" charset="-122"/>
                    </a:rPr>
                    <a:t>关键位置进行视频监控、</a:t>
                  </a:r>
                  <a:r>
                    <a:rPr lang="en-US" altLang="zh-CN" sz="900" dirty="0">
                      <a:latin typeface="微软雅黑" panose="020B0503020204020204" pitchFamily="34" charset="-122"/>
                      <a:ea typeface="微软雅黑" panose="020B0503020204020204" pitchFamily="34" charset="-122"/>
                    </a:rPr>
                    <a:t>AI</a:t>
                  </a:r>
                  <a:r>
                    <a:rPr lang="zh-CN" altLang="en-US" sz="900" dirty="0">
                      <a:latin typeface="微软雅黑" panose="020B0503020204020204" pitchFamily="34" charset="-122"/>
                      <a:ea typeface="微软雅黑" panose="020B0503020204020204" pitchFamily="34" charset="-122"/>
                    </a:rPr>
                    <a:t>识别危险行为、</a:t>
                  </a:r>
                  <a:r>
                    <a:rPr lang="en-US" altLang="zh-CN" sz="900" dirty="0">
                      <a:latin typeface="微软雅黑" panose="020B0503020204020204" pitchFamily="34" charset="-122"/>
                      <a:ea typeface="微软雅黑" panose="020B0503020204020204" pitchFamily="34" charset="-122"/>
                    </a:rPr>
                    <a:t>AI</a:t>
                  </a:r>
                  <a:r>
                    <a:rPr lang="zh-CN" altLang="en-US" sz="900" dirty="0">
                      <a:latin typeface="微软雅黑" panose="020B0503020204020204" pitchFamily="34" charset="-122"/>
                      <a:ea typeface="微软雅黑" panose="020B0503020204020204" pitchFamily="34" charset="-122"/>
                    </a:rPr>
                    <a:t>分析水库水位</a:t>
                  </a:r>
                  <a:r>
                    <a:rPr lang="zh-CN" altLang="en-US" sz="1000" dirty="0">
                      <a:latin typeface="微软雅黑" panose="020B0503020204020204" pitchFamily="34" charset="-122"/>
                      <a:ea typeface="微软雅黑" panose="020B0503020204020204" pitchFamily="34" charset="-122"/>
                    </a:rPr>
                    <a:t>。</a:t>
                  </a:r>
                  <a:endParaRPr lang="zh-CN" altLang="en-US" sz="1000" dirty="0">
                    <a:latin typeface="微软雅黑" panose="020B0503020204020204" pitchFamily="34" charset="-122"/>
                    <a:ea typeface="微软雅黑" panose="020B0503020204020204" pitchFamily="34" charset="-122"/>
                  </a:endParaRPr>
                </a:p>
              </p:txBody>
            </p:sp>
            <p:pic>
              <p:nvPicPr>
                <p:cNvPr id="89" name="图片 88"/>
                <p:cNvPicPr>
                  <a:picLocks noChangeAspect="1"/>
                </p:cNvPicPr>
                <p:nvPr/>
              </p:nvPicPr>
              <p:blipFill>
                <a:blip r:embed="rId5"/>
                <a:srcRect/>
                <a:stretch>
                  <a:fillRect/>
                </a:stretch>
              </p:blipFill>
              <p:spPr>
                <a:xfrm>
                  <a:off x="4093359" y="3463026"/>
                  <a:ext cx="326544" cy="327591"/>
                </a:xfrm>
                <a:prstGeom prst="rect">
                  <a:avLst/>
                </a:prstGeom>
              </p:spPr>
            </p:pic>
          </p:grpSp>
          <p:grpSp>
            <p:nvGrpSpPr>
              <p:cNvPr id="126" name="组合 125"/>
              <p:cNvGrpSpPr/>
              <p:nvPr/>
            </p:nvGrpSpPr>
            <p:grpSpPr>
              <a:xfrm>
                <a:off x="9472645" y="1557817"/>
                <a:ext cx="1955454" cy="1409205"/>
                <a:chOff x="701949" y="1939135"/>
                <a:chExt cx="1955454" cy="1409205"/>
              </a:xfrm>
            </p:grpSpPr>
            <p:grpSp>
              <p:nvGrpSpPr>
                <p:cNvPr id="127" name="组合 126"/>
                <p:cNvGrpSpPr/>
                <p:nvPr/>
              </p:nvGrpSpPr>
              <p:grpSpPr>
                <a:xfrm>
                  <a:off x="701949" y="1939135"/>
                  <a:ext cx="1955454" cy="1409205"/>
                  <a:chOff x="701949" y="1939135"/>
                  <a:chExt cx="1955454" cy="1409205"/>
                </a:xfrm>
              </p:grpSpPr>
              <p:sp>
                <p:nvSpPr>
                  <p:cNvPr id="131" name="矩形: 圆角 130"/>
                  <p:cNvSpPr/>
                  <p:nvPr/>
                </p:nvSpPr>
                <p:spPr>
                  <a:xfrm>
                    <a:off x="701949" y="2264798"/>
                    <a:ext cx="1955454" cy="1083542"/>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椭圆 131"/>
                  <p:cNvSpPr/>
                  <p:nvPr/>
                </p:nvSpPr>
                <p:spPr>
                  <a:xfrm>
                    <a:off x="1414607" y="1939135"/>
                    <a:ext cx="523220" cy="523220"/>
                  </a:xfrm>
                  <a:prstGeom prst="ellipse">
                    <a:avLst/>
                  </a:prstGeom>
                  <a:gradFill>
                    <a:gsLst>
                      <a:gs pos="0">
                        <a:srgbClr val="10BDCD">
                          <a:alpha val="61000"/>
                        </a:srgbClr>
                      </a:gs>
                      <a:gs pos="100000">
                        <a:srgbClr val="0C7BDC"/>
                      </a:gs>
                    </a:gsLst>
                    <a:lin ang="16200000" scaled="1"/>
                  </a:gradFill>
                  <a:ln w="12700">
                    <a:solidFill>
                      <a:schemeClr val="bg1"/>
                    </a:solidFill>
                  </a:ln>
                  <a:effectLst>
                    <a:outerShdw blurRad="177800" dist="38100" dir="5400000" algn="t" rotWithShape="0">
                      <a:srgbClr val="3D9DF5">
                        <a:alpha val="25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8" name="文本框 127"/>
                <p:cNvSpPr txBox="1"/>
                <p:nvPr/>
              </p:nvSpPr>
              <p:spPr>
                <a:xfrm>
                  <a:off x="1257028" y="2481446"/>
                  <a:ext cx="902460" cy="307777"/>
                </a:xfrm>
                <a:prstGeom prst="rect">
                  <a:avLst/>
                </a:prstGeom>
                <a:noFill/>
              </p:spPr>
              <p:txBody>
                <a:bodyPr wrap="square" rtlCol="0">
                  <a:spAutoFit/>
                </a:bodyPr>
                <a:lstStyle/>
                <a:p>
                  <a:pPr algn="dist"/>
                  <a:r>
                    <a:rPr lang="zh-CN" altLang="en-US" sz="1400" b="1" dirty="0">
                      <a:latin typeface="微软雅黑" panose="020B0503020204020204" pitchFamily="34" charset="-122"/>
                      <a:ea typeface="微软雅黑" panose="020B0503020204020204" pitchFamily="34" charset="-122"/>
                    </a:rPr>
                    <a:t>智慧巡检</a:t>
                  </a:r>
                  <a:endParaRPr lang="zh-CN" altLang="en-US" sz="1400" b="1" dirty="0">
                    <a:latin typeface="微软雅黑" panose="020B0503020204020204" pitchFamily="34" charset="-122"/>
                    <a:ea typeface="微软雅黑" panose="020B0503020204020204" pitchFamily="34" charset="-122"/>
                  </a:endParaRPr>
                </a:p>
              </p:txBody>
            </p:sp>
            <p:sp>
              <p:nvSpPr>
                <p:cNvPr id="129" name="文本框 128"/>
                <p:cNvSpPr txBox="1"/>
                <p:nvPr/>
              </p:nvSpPr>
              <p:spPr>
                <a:xfrm>
                  <a:off x="899259" y="2806569"/>
                  <a:ext cx="1603502" cy="410625"/>
                </a:xfrm>
                <a:prstGeom prst="rect">
                  <a:avLst/>
                </a:prstGeom>
                <a:noFill/>
              </p:spPr>
              <p:txBody>
                <a:bodyPr wrap="square" rtlCol="0">
                  <a:spAutoFit/>
                </a:bodyPr>
                <a:lstStyle/>
                <a:p>
                  <a:pPr algn="ctr">
                    <a:lnSpc>
                      <a:spcPct val="120000"/>
                    </a:lnSpc>
                  </a:pPr>
                  <a:r>
                    <a:rPr lang="zh-CN" altLang="en-US" sz="900" dirty="0">
                      <a:latin typeface="微软雅黑" panose="020B0503020204020204" pitchFamily="34" charset="-122"/>
                      <a:ea typeface="微软雅黑" panose="020B0503020204020204" pitchFamily="34" charset="-122"/>
                    </a:rPr>
                    <a:t>巡检任务制定、巡检轨迹查询、巡检问题上报等。</a:t>
                  </a:r>
                  <a:endParaRPr lang="zh-CN" altLang="en-US" sz="900" dirty="0">
                    <a:latin typeface="微软雅黑" panose="020B0503020204020204" pitchFamily="34" charset="-122"/>
                    <a:ea typeface="微软雅黑" panose="020B0503020204020204" pitchFamily="34" charset="-122"/>
                  </a:endParaRPr>
                </a:p>
              </p:txBody>
            </p:sp>
            <p:pic>
              <p:nvPicPr>
                <p:cNvPr id="130" name="图片 129"/>
                <p:cNvPicPr>
                  <a:picLocks noChangeAspect="1"/>
                </p:cNvPicPr>
                <p:nvPr/>
              </p:nvPicPr>
              <p:blipFill>
                <a:blip r:embed="rId6"/>
                <a:srcRect/>
                <a:stretch>
                  <a:fillRect/>
                </a:stretch>
              </p:blipFill>
              <p:spPr>
                <a:xfrm>
                  <a:off x="1520413" y="2032192"/>
                  <a:ext cx="317624" cy="318643"/>
                </a:xfrm>
                <a:prstGeom prst="rect">
                  <a:avLst/>
                </a:prstGeom>
              </p:spPr>
            </p:pic>
          </p:grpSp>
        </p:grpSp>
        <p:sp>
          <p:nvSpPr>
            <p:cNvPr id="136" name="梯形 135"/>
            <p:cNvSpPr/>
            <p:nvPr/>
          </p:nvSpPr>
          <p:spPr>
            <a:xfrm>
              <a:off x="-213516" y="5534827"/>
              <a:ext cx="12657191" cy="988301"/>
            </a:xfrm>
            <a:prstGeom prst="trapezoid">
              <a:avLst>
                <a:gd name="adj" fmla="val 131758"/>
              </a:avLst>
            </a:prstGeom>
            <a:gradFill flip="none" rotWithShape="1">
              <a:gsLst>
                <a:gs pos="0">
                  <a:srgbClr val="8CC5F8">
                    <a:alpha val="0"/>
                  </a:srgbClr>
                </a:gs>
                <a:gs pos="100000">
                  <a:srgbClr val="8CC5F8"/>
                </a:gs>
              </a:gsLst>
              <a:lin ang="54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梯形 1"/>
            <p:cNvSpPr/>
            <p:nvPr/>
          </p:nvSpPr>
          <p:spPr>
            <a:xfrm>
              <a:off x="-213516" y="6520870"/>
              <a:ext cx="12657191" cy="1176951"/>
            </a:xfrm>
            <a:prstGeom prst="trapezoid">
              <a:avLst>
                <a:gd name="adj" fmla="val 0"/>
              </a:avLst>
            </a:prstGeom>
            <a:gradFill flip="none" rotWithShape="1">
              <a:gsLst>
                <a:gs pos="0">
                  <a:srgbClr val="79BBF7">
                    <a:alpha val="0"/>
                  </a:srgbClr>
                </a:gs>
                <a:gs pos="100000">
                  <a:srgbClr val="6AB3F6"/>
                </a:gs>
              </a:gsLst>
              <a:lin ang="162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圆角 3"/>
            <p:cNvSpPr/>
            <p:nvPr/>
          </p:nvSpPr>
          <p:spPr>
            <a:xfrm>
              <a:off x="578238" y="5339693"/>
              <a:ext cx="10849861" cy="968585"/>
            </a:xfrm>
            <a:prstGeom prst="roundRect">
              <a:avLst>
                <a:gd name="adj" fmla="val 7720"/>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20" name="图片 119"/>
            <p:cNvPicPr>
              <a:picLocks noChangeAspect="1"/>
            </p:cNvPicPr>
            <p:nvPr/>
          </p:nvPicPr>
          <p:blipFill>
            <a:blip r:embed="rId7"/>
            <a:stretch>
              <a:fillRect/>
            </a:stretch>
          </p:blipFill>
          <p:spPr>
            <a:xfrm>
              <a:off x="4108170" y="5387502"/>
              <a:ext cx="1056708" cy="790890"/>
            </a:xfrm>
            <a:prstGeom prst="rect">
              <a:avLst/>
            </a:prstGeom>
          </p:spPr>
        </p:pic>
        <p:pic>
          <p:nvPicPr>
            <p:cNvPr id="121" name="图片 120"/>
            <p:cNvPicPr>
              <a:picLocks noChangeAspect="1"/>
            </p:cNvPicPr>
            <p:nvPr/>
          </p:nvPicPr>
          <p:blipFill>
            <a:blip r:embed="rId8"/>
            <a:stretch>
              <a:fillRect/>
            </a:stretch>
          </p:blipFill>
          <p:spPr>
            <a:xfrm>
              <a:off x="5419681" y="5459253"/>
              <a:ext cx="1183784" cy="790890"/>
            </a:xfrm>
            <a:prstGeom prst="rect">
              <a:avLst/>
            </a:prstGeom>
          </p:spPr>
        </p:pic>
        <p:pic>
          <p:nvPicPr>
            <p:cNvPr id="122" name="图片 121" descr="银色微波炉&#10;&#10;AI 生成的内容可能不正确。"/>
            <p:cNvPicPr>
              <a:picLocks noChangeAspect="1"/>
            </p:cNvPicPr>
            <p:nvPr/>
          </p:nvPicPr>
          <p:blipFill>
            <a:blip r:embed="rId9"/>
            <a:stretch>
              <a:fillRect/>
            </a:stretch>
          </p:blipFill>
          <p:spPr>
            <a:xfrm>
              <a:off x="6847357" y="5349971"/>
              <a:ext cx="668691" cy="891587"/>
            </a:xfrm>
            <a:prstGeom prst="rect">
              <a:avLst/>
            </a:prstGeom>
          </p:spPr>
        </p:pic>
        <p:pic>
          <p:nvPicPr>
            <p:cNvPr id="123" name="图片 122" descr="GNSS-2"/>
            <p:cNvPicPr>
              <a:picLocks noChangeAspect="1"/>
            </p:cNvPicPr>
            <p:nvPr/>
          </p:nvPicPr>
          <p:blipFill>
            <a:blip r:embed="rId10"/>
            <a:srcRect l="-1" t="25766" r="-1096" b="24526"/>
            <a:stretch>
              <a:fillRect/>
            </a:stretch>
          </p:blipFill>
          <p:spPr>
            <a:xfrm>
              <a:off x="7921619" y="5514968"/>
              <a:ext cx="870324" cy="605439"/>
            </a:xfrm>
            <a:prstGeom prst="rect">
              <a:avLst/>
            </a:prstGeom>
          </p:spPr>
        </p:pic>
        <p:pic>
          <p:nvPicPr>
            <p:cNvPr id="124" name="图片 123" descr="手机屏幕的截图&#10;&#10;AI 生成的内容可能不正确。"/>
            <p:cNvPicPr>
              <a:picLocks noChangeAspect="1"/>
            </p:cNvPicPr>
            <p:nvPr/>
          </p:nvPicPr>
          <p:blipFill>
            <a:blip r:embed="rId11"/>
            <a:srcRect l="14910" t="11338" r="13490" b="22965"/>
            <a:stretch>
              <a:fillRect/>
            </a:stretch>
          </p:blipFill>
          <p:spPr>
            <a:xfrm>
              <a:off x="9044930" y="5574676"/>
              <a:ext cx="785321" cy="540430"/>
            </a:xfrm>
            <a:prstGeom prst="rect">
              <a:avLst/>
            </a:prstGeom>
          </p:spPr>
        </p:pic>
        <p:pic>
          <p:nvPicPr>
            <p:cNvPr id="125" name="图片 124" descr="雷达流量计-1"/>
            <p:cNvPicPr>
              <a:picLocks noChangeAspect="1"/>
            </p:cNvPicPr>
            <p:nvPr/>
          </p:nvPicPr>
          <p:blipFill>
            <a:blip r:embed="rId12"/>
            <a:stretch>
              <a:fillRect/>
            </a:stretch>
          </p:blipFill>
          <p:spPr>
            <a:xfrm>
              <a:off x="10069570" y="5424945"/>
              <a:ext cx="1262112" cy="841604"/>
            </a:xfrm>
            <a:prstGeom prst="rect">
              <a:avLst/>
            </a:prstGeom>
          </p:spPr>
        </p:pic>
        <p:pic>
          <p:nvPicPr>
            <p:cNvPr id="119" name="图片 118" descr="C:/Users/Administrator/Desktop/图片2.png图片2"/>
            <p:cNvPicPr>
              <a:picLocks noChangeAspect="1"/>
            </p:cNvPicPr>
            <p:nvPr/>
          </p:nvPicPr>
          <p:blipFill>
            <a:blip r:embed="rId13"/>
            <a:srcRect t="6417" b="6417"/>
            <a:stretch>
              <a:fillRect/>
            </a:stretch>
          </p:blipFill>
          <p:spPr>
            <a:xfrm>
              <a:off x="1321499" y="5468762"/>
              <a:ext cx="1137911" cy="790889"/>
            </a:xfrm>
            <a:prstGeom prst="rect">
              <a:avLst/>
            </a:prstGeom>
          </p:spPr>
        </p:pic>
        <p:pic>
          <p:nvPicPr>
            <p:cNvPr id="134" name="图片 133" descr="C:/Users/Administrator/Desktop/图片6.png图片6"/>
            <p:cNvPicPr>
              <a:picLocks noChangeAspect="1"/>
            </p:cNvPicPr>
            <p:nvPr/>
          </p:nvPicPr>
          <p:blipFill>
            <a:blip r:embed="rId14"/>
            <a:srcRect t="22" b="22"/>
            <a:stretch>
              <a:fillRect/>
            </a:stretch>
          </p:blipFill>
          <p:spPr>
            <a:xfrm>
              <a:off x="2459410" y="5468405"/>
              <a:ext cx="1438275" cy="735497"/>
            </a:xfrm>
            <a:prstGeom prst="rect">
              <a:avLst/>
            </a:prstGeom>
          </p:spPr>
        </p:pic>
        <p:sp>
          <p:nvSpPr>
            <p:cNvPr id="5" name="矩形: 圆角 4"/>
            <p:cNvSpPr/>
            <p:nvPr/>
          </p:nvSpPr>
          <p:spPr>
            <a:xfrm>
              <a:off x="612170" y="3655641"/>
              <a:ext cx="10815930" cy="1574777"/>
            </a:xfrm>
            <a:prstGeom prst="roundRect">
              <a:avLst>
                <a:gd name="adj" fmla="val 7720"/>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8" name="组合 117"/>
            <p:cNvGrpSpPr/>
            <p:nvPr/>
          </p:nvGrpSpPr>
          <p:grpSpPr>
            <a:xfrm>
              <a:off x="1335140" y="3745878"/>
              <a:ext cx="9669371" cy="1340506"/>
              <a:chOff x="813174" y="3849363"/>
              <a:chExt cx="10586842" cy="1467699"/>
            </a:xfrm>
            <a:effectLst/>
          </p:grpSpPr>
          <p:pic>
            <p:nvPicPr>
              <p:cNvPr id="114" name="图片 113" descr="E:/ouleok/2025-12/智慧水利ppt软件用图/智慧水利ppt软件用图/水库/现代化水库运行管理矩阵平台-四全.png现代化水库运行管理矩阵平台-四全"/>
              <p:cNvPicPr>
                <a:picLocks noChangeAspect="1"/>
              </p:cNvPicPr>
              <p:nvPr/>
            </p:nvPicPr>
            <p:blipFill>
              <a:blip r:embed="rId15"/>
              <a:srcRect l="14" t="-14" r="14" b="14"/>
              <a:stretch>
                <a:fillRect/>
              </a:stretch>
            </p:blipFill>
            <p:spPr>
              <a:xfrm>
                <a:off x="813174" y="3867751"/>
                <a:ext cx="2576916" cy="1449311"/>
              </a:xfrm>
              <a:prstGeom prst="roundRect">
                <a:avLst>
                  <a:gd name="adj" fmla="val 2972"/>
                </a:avLst>
              </a:prstGeom>
              <a:effectLst>
                <a:outerShdw blurRad="50800" dist="50800" dir="5400000" sx="1000" sy="1000" algn="ctr" rotWithShape="0">
                  <a:srgbClr val="000000">
                    <a:alpha val="43137"/>
                  </a:srgbClr>
                </a:outerShdw>
              </a:effectLst>
            </p:spPr>
          </p:pic>
          <p:pic>
            <p:nvPicPr>
              <p:cNvPr id="115" name="图片 114" descr="E:/ouleok/2025-12/智慧水利ppt软件用图/智慧水利ppt软件用图/水库/现代化水库运行管理矩阵平台-四制.png现代化水库运行管理矩阵平台-四制"/>
              <p:cNvPicPr>
                <a:picLocks noChangeAspect="1"/>
              </p:cNvPicPr>
              <p:nvPr/>
            </p:nvPicPr>
            <p:blipFill>
              <a:blip r:embed="rId16"/>
              <a:srcRect l="28" r="28"/>
              <a:stretch>
                <a:fillRect/>
              </a:stretch>
            </p:blipFill>
            <p:spPr>
              <a:xfrm>
                <a:off x="3468532" y="3854956"/>
                <a:ext cx="2576916" cy="1449709"/>
              </a:xfrm>
              <a:prstGeom prst="roundRect">
                <a:avLst>
                  <a:gd name="adj" fmla="val 2972"/>
                </a:avLst>
              </a:prstGeom>
              <a:effectLst>
                <a:outerShdw blurRad="50800" dist="50800" dir="5400000" sx="1000" sy="1000" algn="ctr" rotWithShape="0">
                  <a:srgbClr val="000000">
                    <a:alpha val="43137"/>
                  </a:srgbClr>
                </a:outerShdw>
              </a:effectLst>
            </p:spPr>
          </p:pic>
          <p:pic>
            <p:nvPicPr>
              <p:cNvPr id="116" name="图片 115" descr="E:/ouleok/2025-12/智慧水利ppt软件用图/智慧水利ppt软件用图/水库/现代化水库运行管理矩阵平台-四预.png现代化水库运行管理矩阵平台-四预"/>
              <p:cNvPicPr>
                <a:picLocks noChangeAspect="1"/>
              </p:cNvPicPr>
              <p:nvPr/>
            </p:nvPicPr>
            <p:blipFill>
              <a:blip r:embed="rId17"/>
              <a:srcRect l="4198"/>
              <a:stretch>
                <a:fillRect/>
              </a:stretch>
            </p:blipFill>
            <p:spPr>
              <a:xfrm>
                <a:off x="6126323" y="3854954"/>
                <a:ext cx="2426808" cy="1424587"/>
              </a:xfrm>
              <a:prstGeom prst="roundRect">
                <a:avLst>
                  <a:gd name="adj" fmla="val 2972"/>
                </a:avLst>
              </a:prstGeom>
              <a:effectLst>
                <a:outerShdw blurRad="50800" dist="50800" dir="5400000" sx="1000" sy="1000" algn="ctr" rotWithShape="0">
                  <a:srgbClr val="000000">
                    <a:alpha val="43137"/>
                  </a:srgbClr>
                </a:outerShdw>
              </a:effectLst>
            </p:spPr>
          </p:pic>
          <p:pic>
            <p:nvPicPr>
              <p:cNvPr id="117" name="图片 116" descr="E:/ouleok/2025-12/智慧水利ppt软件用图/智慧水利ppt软件用图/水库/现代化水库运行管理矩阵平台-四管(1).png现代化水库运行管理矩阵平台-四管(1)"/>
              <p:cNvPicPr>
                <a:picLocks noChangeAspect="1"/>
              </p:cNvPicPr>
              <p:nvPr/>
            </p:nvPicPr>
            <p:blipFill>
              <a:blip r:embed="rId18"/>
              <a:srcRect l="-6865" t="6865" r="6865" b="6865"/>
              <a:stretch>
                <a:fillRect/>
              </a:stretch>
            </p:blipFill>
            <p:spPr>
              <a:xfrm>
                <a:off x="8464950" y="3849363"/>
                <a:ext cx="2935066" cy="1424586"/>
              </a:xfrm>
              <a:prstGeom prst="roundRect">
                <a:avLst>
                  <a:gd name="adj" fmla="val 2972"/>
                </a:avLst>
              </a:prstGeom>
              <a:effectLst>
                <a:outerShdw blurRad="50800" dist="50800" dir="5400000" sx="1000" sy="1000" algn="ctr" rotWithShape="0">
                  <a:srgbClr val="000000">
                    <a:alpha val="43137"/>
                  </a:srgbClr>
                </a:outerShdw>
              </a:effectLst>
            </p:spPr>
          </p:pic>
        </p:grpSp>
        <p:sp>
          <p:nvSpPr>
            <p:cNvPr id="6" name="文本框 5"/>
            <p:cNvSpPr txBox="1"/>
            <p:nvPr/>
          </p:nvSpPr>
          <p:spPr>
            <a:xfrm>
              <a:off x="750131" y="3726408"/>
              <a:ext cx="344430" cy="1384995"/>
            </a:xfrm>
            <a:prstGeom prst="rect">
              <a:avLst/>
            </a:prstGeom>
            <a:noFill/>
          </p:spPr>
          <p:txBody>
            <a:bodyPr wrap="square" rtlCol="0">
              <a:spAutoFit/>
            </a:bodyPr>
            <a:lstStyle/>
            <a:p>
              <a:pPr algn="dist"/>
              <a:r>
                <a:rPr lang="zh-CN" altLang="en-US" sz="1400" b="1" dirty="0">
                  <a:gradFill>
                    <a:gsLst>
                      <a:gs pos="0">
                        <a:srgbClr val="0D7CDD"/>
                      </a:gs>
                      <a:gs pos="100000">
                        <a:srgbClr val="10BDCD"/>
                      </a:gs>
                    </a:gsLst>
                    <a:lin ang="16200000" scaled="1"/>
                  </a:gradFill>
                  <a:latin typeface="微软雅黑" panose="020B0503020204020204" pitchFamily="34" charset="-122"/>
                  <a:ea typeface="微软雅黑" panose="020B0503020204020204" pitchFamily="34" charset="-122"/>
                </a:rPr>
                <a:t>水库矩阵平台</a:t>
              </a:r>
              <a:endParaRPr lang="zh-CN" altLang="en-US" sz="1400" b="1" dirty="0">
                <a:gradFill>
                  <a:gsLst>
                    <a:gs pos="0">
                      <a:srgbClr val="0D7CDD"/>
                    </a:gs>
                    <a:gs pos="100000">
                      <a:srgbClr val="10BDCD"/>
                    </a:gs>
                  </a:gsLst>
                  <a:lin ang="16200000" scaled="1"/>
                </a:gradFill>
                <a:latin typeface="微软雅黑" panose="020B0503020204020204" pitchFamily="34" charset="-122"/>
                <a:ea typeface="微软雅黑" panose="020B0503020204020204" pitchFamily="34" charset="-122"/>
              </a:endParaRPr>
            </a:p>
          </p:txBody>
        </p:sp>
        <p:sp>
          <p:nvSpPr>
            <p:cNvPr id="7" name="文本框 6"/>
            <p:cNvSpPr txBox="1"/>
            <p:nvPr/>
          </p:nvSpPr>
          <p:spPr>
            <a:xfrm>
              <a:off x="747542" y="5320193"/>
              <a:ext cx="344430" cy="954107"/>
            </a:xfrm>
            <a:prstGeom prst="rect">
              <a:avLst/>
            </a:prstGeom>
            <a:noFill/>
          </p:spPr>
          <p:txBody>
            <a:bodyPr wrap="square" rtlCol="0">
              <a:spAutoFit/>
            </a:bodyPr>
            <a:lstStyle/>
            <a:p>
              <a:pPr algn="dist"/>
              <a:r>
                <a:rPr lang="zh-CN" altLang="en-US" sz="1400" b="1" dirty="0">
                  <a:gradFill>
                    <a:gsLst>
                      <a:gs pos="0">
                        <a:srgbClr val="0D7CDD"/>
                      </a:gs>
                      <a:gs pos="100000">
                        <a:srgbClr val="10BDCD"/>
                      </a:gs>
                    </a:gsLst>
                    <a:lin ang="16200000" scaled="1"/>
                  </a:gradFill>
                  <a:latin typeface="微软雅黑" panose="020B0503020204020204" pitchFamily="34" charset="-122"/>
                  <a:ea typeface="微软雅黑" panose="020B0503020204020204" pitchFamily="34" charset="-122"/>
                </a:rPr>
                <a:t>智能终端</a:t>
              </a:r>
              <a:endParaRPr lang="zh-CN" altLang="en-US" sz="1400" b="1" dirty="0">
                <a:gradFill>
                  <a:gsLst>
                    <a:gs pos="0">
                      <a:srgbClr val="0D7CDD"/>
                    </a:gs>
                    <a:gs pos="100000">
                      <a:srgbClr val="10BDCD"/>
                    </a:gs>
                  </a:gsLst>
                  <a:lin ang="16200000" scaled="1"/>
                </a:gradFill>
                <a:latin typeface="微软雅黑" panose="020B0503020204020204" pitchFamily="34" charset="-122"/>
                <a:ea typeface="微软雅黑" panose="020B0503020204020204" pitchFamily="34" charset="-122"/>
              </a:endParaRPr>
            </a:p>
          </p:txBody>
        </p:sp>
        <p:sp>
          <p:nvSpPr>
            <p:cNvPr id="141" name="文本框 140"/>
            <p:cNvSpPr txBox="1"/>
            <p:nvPr/>
          </p:nvSpPr>
          <p:spPr>
            <a:xfrm>
              <a:off x="1327943" y="6246395"/>
              <a:ext cx="10767452" cy="254813"/>
            </a:xfrm>
            <a:prstGeom prst="rect">
              <a:avLst/>
            </a:prstGeom>
            <a:noFill/>
          </p:spPr>
          <p:txBody>
            <a:bodyPr wrap="square" rtlCol="0">
              <a:spAutoFit/>
            </a:bodyPr>
            <a:lstStyle/>
            <a:p>
              <a:pPr>
                <a:lnSpc>
                  <a:spcPct val="130000"/>
                </a:lnSpc>
              </a:pPr>
              <a:r>
                <a:rPr lang="zh-CN" altLang="en-US" sz="900" dirty="0">
                  <a:latin typeface="微软雅黑" panose="020B0503020204020204" pitchFamily="34" charset="-122"/>
                  <a:ea typeface="微软雅黑" panose="020B0503020204020204" pitchFamily="34" charset="-122"/>
                </a:rPr>
                <a:t>雨水情遥测终端                  振弦采集器 </a:t>
              </a:r>
              <a:r>
                <a:rPr lang="en-US" altLang="zh-CN" sz="900" dirty="0">
                  <a:latin typeface="微软雅黑" panose="020B0503020204020204" pitchFamily="34" charset="-122"/>
                  <a:ea typeface="微软雅黑" panose="020B0503020204020204" pitchFamily="34" charset="-122"/>
                </a:rPr>
                <a:t>MCU                   AI</a:t>
              </a:r>
              <a:r>
                <a:rPr lang="zh-CN" altLang="en-US" sz="900" dirty="0">
                  <a:latin typeface="微软雅黑" panose="020B0503020204020204" pitchFamily="34" charset="-122"/>
                  <a:ea typeface="微软雅黑" panose="020B0503020204020204" pitchFamily="34" charset="-122"/>
                </a:rPr>
                <a:t>识别终端                    </a:t>
              </a:r>
              <a:r>
                <a:rPr lang="en-US" altLang="zh-CN" sz="900" dirty="0">
                  <a:latin typeface="微软雅黑" panose="020B0503020204020204" pitchFamily="34" charset="-122"/>
                  <a:ea typeface="微软雅黑" panose="020B0503020204020204" pitchFamily="34" charset="-122"/>
                </a:rPr>
                <a:t>4G</a:t>
              </a:r>
              <a:r>
                <a:rPr lang="zh-CN" altLang="en-US" sz="900" dirty="0">
                  <a:latin typeface="微软雅黑" panose="020B0503020204020204" pitchFamily="34" charset="-122"/>
                  <a:ea typeface="微软雅黑" panose="020B0503020204020204" pitchFamily="34" charset="-122"/>
                </a:rPr>
                <a:t>智能工控机                闸门控制终端             </a:t>
              </a:r>
              <a:r>
                <a:rPr lang="en-US" altLang="zh-CN" sz="900" dirty="0">
                  <a:latin typeface="微软雅黑" panose="020B0503020204020204" pitchFamily="34" charset="-122"/>
                  <a:ea typeface="微软雅黑" panose="020B0503020204020204" pitchFamily="34" charset="-122"/>
                </a:rPr>
                <a:t>GNSS</a:t>
              </a:r>
              <a:r>
                <a:rPr lang="zh-CN" altLang="en-US" sz="900" dirty="0">
                  <a:latin typeface="微软雅黑" panose="020B0503020204020204" pitchFamily="34" charset="-122"/>
                  <a:ea typeface="微软雅黑" panose="020B0503020204020204" pitchFamily="34" charset="-122"/>
                </a:rPr>
                <a:t>位移终端               雷达水位计                雷达流量计</a:t>
              </a:r>
              <a:endParaRPr lang="zh-CN" altLang="en-US" sz="900" dirty="0">
                <a:latin typeface="微软雅黑" panose="020B0503020204020204" pitchFamily="34" charset="-122"/>
                <a:ea typeface="微软雅黑" panose="020B0503020204020204" pitchFamily="34" charset="-122"/>
              </a:endParaRPr>
            </a:p>
          </p:txBody>
        </p:sp>
        <p:grpSp>
          <p:nvGrpSpPr>
            <p:cNvPr id="8" name="组合 7"/>
            <p:cNvGrpSpPr/>
            <p:nvPr/>
          </p:nvGrpSpPr>
          <p:grpSpPr>
            <a:xfrm>
              <a:off x="334184" y="270620"/>
              <a:ext cx="4250451" cy="523220"/>
              <a:chOff x="365889" y="365090"/>
              <a:chExt cx="4250451" cy="523220"/>
            </a:xfrm>
          </p:grpSpPr>
          <p:sp>
            <p:nvSpPr>
              <p:cNvPr id="9" name="文本框 8"/>
              <p:cNvSpPr txBox="1"/>
              <p:nvPr/>
            </p:nvSpPr>
            <p:spPr>
              <a:xfrm>
                <a:off x="777310" y="365090"/>
                <a:ext cx="3839030"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智慧水库安全监管系统</a:t>
                </a:r>
                <a:endParaRPr lang="zh-CN" altLang="en-US" sz="2800" b="1" dirty="0">
                  <a:latin typeface="微软雅黑" panose="020B0503020204020204" pitchFamily="34" charset="-122"/>
                  <a:ea typeface="微软雅黑" panose="020B0503020204020204" pitchFamily="34" charset="-122"/>
                </a:endParaRPr>
              </a:p>
            </p:txBody>
          </p:sp>
          <p:grpSp>
            <p:nvGrpSpPr>
              <p:cNvPr id="10" name="组合 9"/>
              <p:cNvGrpSpPr/>
              <p:nvPr/>
            </p:nvGrpSpPr>
            <p:grpSpPr>
              <a:xfrm>
                <a:off x="365889" y="413972"/>
                <a:ext cx="448087" cy="411421"/>
                <a:chOff x="1311800" y="841058"/>
                <a:chExt cx="566501" cy="520146"/>
              </a:xfrm>
            </p:grpSpPr>
            <p:sp>
              <p:nvSpPr>
                <p:cNvPr id="11" name="椭圆 10"/>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9" name="组合 18"/>
            <p:cNvGrpSpPr/>
            <p:nvPr/>
          </p:nvGrpSpPr>
          <p:grpSpPr>
            <a:xfrm>
              <a:off x="369174" y="1048542"/>
              <a:ext cx="1653997" cy="361919"/>
              <a:chOff x="1746428" y="2628943"/>
              <a:chExt cx="1653997" cy="361919"/>
            </a:xfrm>
          </p:grpSpPr>
          <p:grpSp>
            <p:nvGrpSpPr>
              <p:cNvPr id="20" name="www.pptcool.com3"/>
              <p:cNvGrpSpPr/>
              <p:nvPr/>
            </p:nvGrpSpPr>
            <p:grpSpPr>
              <a:xfrm>
                <a:off x="1746428" y="2628943"/>
                <a:ext cx="1653997" cy="361919"/>
                <a:chOff x="1150844" y="4559112"/>
                <a:chExt cx="3384372" cy="1091545"/>
              </a:xfrm>
            </p:grpSpPr>
            <p:sp>
              <p:nvSpPr>
                <p:cNvPr id="25" name="www.pptcool.com3-5"/>
                <p:cNvSpPr/>
                <p:nvPr/>
              </p:nvSpPr>
              <p:spPr>
                <a:xfrm rot="5400000">
                  <a:off x="3357219" y="4566204"/>
                  <a:ext cx="1084305" cy="1084601"/>
                </a:xfrm>
                <a:prstGeom prst="blockArc">
                  <a:avLst>
                    <a:gd name="adj1" fmla="val 14438544"/>
                    <a:gd name="adj2" fmla="val 18016198"/>
                    <a:gd name="adj3" fmla="val 10979"/>
                  </a:avLst>
                </a:prstGeom>
                <a:solidFill>
                  <a:srgbClr val="FFC0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1032" tIns="55517" rIns="111032" bIns="55517" rtlCol="0" anchor="ctr">
                  <a:noAutofit/>
                </a:bodyPr>
                <a:lstStyle/>
                <a:p>
                  <a:pPr algn="ctr"/>
                  <a:endParaRPr lang="zh-CN" altLang="en-US" sz="2185">
                    <a:latin typeface="+mj-lt"/>
                  </a:endParaRPr>
                </a:p>
              </p:txBody>
            </p:sp>
            <p:sp>
              <p:nvSpPr>
                <p:cNvPr id="26" name="www.pptcool.com3-6"/>
                <p:cNvSpPr txBox="1"/>
                <p:nvPr/>
              </p:nvSpPr>
              <p:spPr>
                <a:xfrm>
                  <a:off x="2086260" y="4571957"/>
                  <a:ext cx="2138583" cy="1048926"/>
                </a:xfrm>
                <a:prstGeom prst="rect">
                  <a:avLst/>
                </a:prstGeom>
                <a:noFill/>
                <a:effectLst/>
              </p:spPr>
              <p:txBody>
                <a:bodyPr wrap="square" lIns="100584" tIns="50292" rIns="100584" bIns="50292" rtlCol="0" anchor="ctr">
                  <a:spAutoFit/>
                </a:bodyPr>
                <a:lstStyle/>
                <a:p>
                  <a:pPr>
                    <a:spcBef>
                      <a:spcPts val="500"/>
                    </a:spcBef>
                  </a:pPr>
                  <a:r>
                    <a:rPr lang="zh-CN" altLang="en-US"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rPr>
                    <a:t>功能特点</a:t>
                  </a:r>
                  <a:endParaRPr lang="en-US" altLang="zh-CN"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endParaRPr>
                </a:p>
              </p:txBody>
            </p:sp>
            <p:sp>
              <p:nvSpPr>
                <p:cNvPr id="27" name="www.pptcool.com3-8"/>
                <p:cNvSpPr/>
                <p:nvPr>
                  <p:custDataLst>
                    <p:tags r:id="rId19"/>
                  </p:custDataLst>
                </p:nvPr>
              </p:nvSpPr>
              <p:spPr>
                <a:xfrm>
                  <a:off x="1150844" y="4559112"/>
                  <a:ext cx="3384372" cy="1074618"/>
                </a:xfrm>
                <a:prstGeom prst="roundRect">
                  <a:avLst>
                    <a:gd name="adj" fmla="val 50000"/>
                  </a:avLst>
                </a:prstGeom>
                <a:noFill/>
                <a:ln w="6350">
                  <a:solidFill>
                    <a:srgbClr val="0D7CDD"/>
                  </a:solidFill>
                </a:ln>
                <a:effectLst>
                  <a:outerShdw blurRad="129235" dist="48463" dir="2699981" algn="tl" rotWithShape="0">
                    <a:schemeClr val="accent1">
                      <a:lumMod val="7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16311" tIns="58156" rIns="116311" bIns="58156" rtlCol="0" anchor="ctr"/>
                <a:lstStyle/>
                <a:p>
                  <a:pPr algn="ctr"/>
                  <a:endParaRPr lang="zh-CN" altLang="en-US" sz="2290" dirty="0"/>
                </a:p>
              </p:txBody>
            </p:sp>
          </p:grpSp>
          <p:grpSp>
            <p:nvGrpSpPr>
              <p:cNvPr id="21" name="组合 20"/>
              <p:cNvGrpSpPr/>
              <p:nvPr/>
            </p:nvGrpSpPr>
            <p:grpSpPr>
              <a:xfrm>
                <a:off x="1746661" y="2632843"/>
                <a:ext cx="487845" cy="356303"/>
                <a:chOff x="3642962" y="4491598"/>
                <a:chExt cx="1399098" cy="1021846"/>
              </a:xfrm>
            </p:grpSpPr>
            <p:sp>
              <p:nvSpPr>
                <p:cNvPr id="23" name="www.pptcool.com3-1"/>
                <p:cNvSpPr/>
                <p:nvPr/>
              </p:nvSpPr>
              <p:spPr>
                <a:xfrm>
                  <a:off x="3642962" y="4491598"/>
                  <a:ext cx="1310408" cy="1012710"/>
                </a:xfrm>
                <a:custGeom>
                  <a:avLst/>
                  <a:gdLst>
                    <a:gd name="connsiteX0" fmla="*/ 422413 w 1030195"/>
                    <a:gd name="connsiteY0" fmla="*/ 0 h 844826"/>
                    <a:gd name="connsiteX1" fmla="*/ 773960 w 1030195"/>
                    <a:gd name="connsiteY1" fmla="*/ 0 h 844826"/>
                    <a:gd name="connsiteX2" fmla="*/ 1030195 w 1030195"/>
                    <a:gd name="connsiteY2" fmla="*/ 422413 h 844826"/>
                    <a:gd name="connsiteX3" fmla="*/ 773960 w 1030195"/>
                    <a:gd name="connsiteY3" fmla="*/ 844826 h 844826"/>
                    <a:gd name="connsiteX4" fmla="*/ 422413 w 1030195"/>
                    <a:gd name="connsiteY4" fmla="*/ 844826 h 844826"/>
                    <a:gd name="connsiteX5" fmla="*/ 0 w 1030195"/>
                    <a:gd name="connsiteY5" fmla="*/ 422413 h 844826"/>
                    <a:gd name="connsiteX6" fmla="*/ 422413 w 1030195"/>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195" h="844826">
                      <a:moveTo>
                        <a:pt x="422413" y="0"/>
                      </a:moveTo>
                      <a:lnTo>
                        <a:pt x="773960" y="0"/>
                      </a:lnTo>
                      <a:lnTo>
                        <a:pt x="1030195" y="422413"/>
                      </a:lnTo>
                      <a:lnTo>
                        <a:pt x="773960" y="844826"/>
                      </a:lnTo>
                      <a:lnTo>
                        <a:pt x="422413" y="844826"/>
                      </a:lnTo>
                      <a:cubicBezTo>
                        <a:pt x="189121" y="844826"/>
                        <a:pt x="0" y="655705"/>
                        <a:pt x="0" y="422413"/>
                      </a:cubicBezTo>
                      <a:cubicBezTo>
                        <a:pt x="0" y="189121"/>
                        <a:pt x="189121" y="0"/>
                        <a:pt x="422413" y="0"/>
                      </a:cubicBezTo>
                      <a:close/>
                    </a:path>
                  </a:pathLst>
                </a:custGeom>
                <a:gradFill>
                  <a:gsLst>
                    <a:gs pos="0">
                      <a:srgbClr val="10BDCD"/>
                    </a:gs>
                    <a:gs pos="80000">
                      <a:srgbClr val="0D7CDD"/>
                    </a:gs>
                  </a:gsLst>
                  <a:path path="circle">
                    <a:fillToRect r="100000" b="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24" name="www.pptcool.com3-2"/>
                <p:cNvSpPr/>
                <p:nvPr/>
              </p:nvSpPr>
              <p:spPr>
                <a:xfrm>
                  <a:off x="4627436" y="4500734"/>
                  <a:ext cx="414624" cy="1012710"/>
                </a:xfrm>
                <a:custGeom>
                  <a:avLst/>
                  <a:gdLst>
                    <a:gd name="connsiteX0" fmla="*/ 0 w 325962"/>
                    <a:gd name="connsiteY0" fmla="*/ 0 h 844826"/>
                    <a:gd name="connsiteX1" fmla="*/ 75083 w 325962"/>
                    <a:gd name="connsiteY1" fmla="*/ 0 h 844826"/>
                    <a:gd name="connsiteX2" fmla="*/ 325962 w 325962"/>
                    <a:gd name="connsiteY2" fmla="*/ 422413 h 844826"/>
                    <a:gd name="connsiteX3" fmla="*/ 75083 w 325962"/>
                    <a:gd name="connsiteY3" fmla="*/ 844826 h 844826"/>
                    <a:gd name="connsiteX4" fmla="*/ 0 w 325962"/>
                    <a:gd name="connsiteY4" fmla="*/ 844826 h 844826"/>
                    <a:gd name="connsiteX5" fmla="*/ 256235 w 325962"/>
                    <a:gd name="connsiteY5" fmla="*/ 422413 h 844826"/>
                    <a:gd name="connsiteX6" fmla="*/ 0 w 325962"/>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62" h="844826">
                      <a:moveTo>
                        <a:pt x="0" y="0"/>
                      </a:moveTo>
                      <a:lnTo>
                        <a:pt x="75083" y="0"/>
                      </a:lnTo>
                      <a:lnTo>
                        <a:pt x="325962" y="422413"/>
                      </a:lnTo>
                      <a:lnTo>
                        <a:pt x="75083" y="844826"/>
                      </a:lnTo>
                      <a:lnTo>
                        <a:pt x="0" y="844826"/>
                      </a:lnTo>
                      <a:lnTo>
                        <a:pt x="256235" y="422413"/>
                      </a:lnTo>
                      <a:lnTo>
                        <a:pt x="0" y="0"/>
                      </a:lnTo>
                      <a:close/>
                    </a:path>
                  </a:pathLst>
                </a:custGeom>
                <a:solidFill>
                  <a:schemeClr val="accent1">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6311" tIns="58156" rIns="116311" bIns="58156" rtlCol="0" anchor="ctr">
                  <a:noAutofit/>
                </a:bodyPr>
                <a:lstStyle/>
                <a:p>
                  <a:pPr algn="ctr"/>
                  <a:endParaRPr lang="zh-CN" altLang="en-US" sz="2290"/>
                </a:p>
              </p:txBody>
            </p:sp>
          </p:grpSp>
          <p:pic>
            <p:nvPicPr>
              <p:cNvPr id="22" name="图片 21" descr="图标&#10;&#10;AI 生成的内容可能不正确。"/>
              <p:cNvPicPr>
                <a:picLocks noChangeAspect="1"/>
              </p:cNvPicPr>
              <p:nvPr/>
            </p:nvPicPr>
            <p:blipFill>
              <a:blip r:embed="rId20"/>
              <a:stretch>
                <a:fillRect/>
              </a:stretch>
            </p:blipFill>
            <p:spPr>
              <a:xfrm>
                <a:off x="1866918" y="2697075"/>
                <a:ext cx="221172" cy="213692"/>
              </a:xfrm>
              <a:prstGeom prst="rect">
                <a:avLst/>
              </a:prstGeom>
            </p:spPr>
          </p:pic>
        </p:grpSp>
        <p:grpSp>
          <p:nvGrpSpPr>
            <p:cNvPr id="28" name="组合 27"/>
            <p:cNvGrpSpPr/>
            <p:nvPr/>
          </p:nvGrpSpPr>
          <p:grpSpPr>
            <a:xfrm>
              <a:off x="369174" y="3172165"/>
              <a:ext cx="1653997" cy="361919"/>
              <a:chOff x="1746428" y="2628943"/>
              <a:chExt cx="1653997" cy="361919"/>
            </a:xfrm>
          </p:grpSpPr>
          <p:grpSp>
            <p:nvGrpSpPr>
              <p:cNvPr id="29" name="www.pptcool.com3"/>
              <p:cNvGrpSpPr/>
              <p:nvPr/>
            </p:nvGrpSpPr>
            <p:grpSpPr>
              <a:xfrm>
                <a:off x="1746428" y="2628943"/>
                <a:ext cx="1653997" cy="361919"/>
                <a:chOff x="1150844" y="4559112"/>
                <a:chExt cx="3384372" cy="1091545"/>
              </a:xfrm>
            </p:grpSpPr>
            <p:sp>
              <p:nvSpPr>
                <p:cNvPr id="34" name="www.pptcool.com3-5"/>
                <p:cNvSpPr/>
                <p:nvPr/>
              </p:nvSpPr>
              <p:spPr>
                <a:xfrm rot="5400000">
                  <a:off x="3357219" y="4566204"/>
                  <a:ext cx="1084305" cy="1084601"/>
                </a:xfrm>
                <a:prstGeom prst="blockArc">
                  <a:avLst>
                    <a:gd name="adj1" fmla="val 14438544"/>
                    <a:gd name="adj2" fmla="val 18016198"/>
                    <a:gd name="adj3" fmla="val 10979"/>
                  </a:avLst>
                </a:prstGeom>
                <a:solidFill>
                  <a:srgbClr val="FFC000"/>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1032" tIns="55517" rIns="111032" bIns="55517" rtlCol="0" anchor="ctr">
                  <a:noAutofit/>
                </a:bodyPr>
                <a:lstStyle/>
                <a:p>
                  <a:pPr algn="ctr"/>
                  <a:endParaRPr lang="zh-CN" altLang="en-US" sz="2185">
                    <a:latin typeface="+mj-lt"/>
                  </a:endParaRPr>
                </a:p>
              </p:txBody>
            </p:sp>
            <p:sp>
              <p:nvSpPr>
                <p:cNvPr id="36" name="www.pptcool.com3-6"/>
                <p:cNvSpPr txBox="1"/>
                <p:nvPr/>
              </p:nvSpPr>
              <p:spPr>
                <a:xfrm>
                  <a:off x="2086260" y="4571957"/>
                  <a:ext cx="2138583" cy="1048926"/>
                </a:xfrm>
                <a:prstGeom prst="rect">
                  <a:avLst/>
                </a:prstGeom>
                <a:noFill/>
                <a:effectLst/>
              </p:spPr>
              <p:txBody>
                <a:bodyPr wrap="square" lIns="100584" tIns="50292" rIns="100584" bIns="50292" rtlCol="0" anchor="ctr">
                  <a:spAutoFit/>
                </a:bodyPr>
                <a:lstStyle/>
                <a:p>
                  <a:pPr>
                    <a:spcBef>
                      <a:spcPts val="500"/>
                    </a:spcBef>
                  </a:pPr>
                  <a:r>
                    <a:rPr lang="zh-CN" altLang="en-US"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rPr>
                    <a:t>主要产品</a:t>
                  </a:r>
                  <a:endParaRPr lang="en-US" altLang="zh-CN"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endParaRPr>
                </a:p>
              </p:txBody>
            </p:sp>
            <p:sp>
              <p:nvSpPr>
                <p:cNvPr id="37" name="www.pptcool.com3-8"/>
                <p:cNvSpPr/>
                <p:nvPr>
                  <p:custDataLst>
                    <p:tags r:id="rId21"/>
                  </p:custDataLst>
                </p:nvPr>
              </p:nvSpPr>
              <p:spPr>
                <a:xfrm>
                  <a:off x="1150844" y="4559112"/>
                  <a:ext cx="3384372" cy="1074618"/>
                </a:xfrm>
                <a:prstGeom prst="roundRect">
                  <a:avLst>
                    <a:gd name="adj" fmla="val 50000"/>
                  </a:avLst>
                </a:prstGeom>
                <a:noFill/>
                <a:ln w="6350">
                  <a:solidFill>
                    <a:srgbClr val="0D7CDD"/>
                  </a:solidFill>
                </a:ln>
                <a:effectLst>
                  <a:outerShdw blurRad="129235" dist="48463" dir="2699981" algn="tl" rotWithShape="0">
                    <a:schemeClr val="accent1">
                      <a:lumMod val="7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16311" tIns="58156" rIns="116311" bIns="58156" rtlCol="0" anchor="ctr"/>
                <a:lstStyle/>
                <a:p>
                  <a:pPr algn="ctr"/>
                  <a:endParaRPr lang="zh-CN" altLang="en-US" sz="2290" dirty="0"/>
                </a:p>
              </p:txBody>
            </p:sp>
          </p:grpSp>
          <p:grpSp>
            <p:nvGrpSpPr>
              <p:cNvPr id="30" name="组合 29"/>
              <p:cNvGrpSpPr/>
              <p:nvPr/>
            </p:nvGrpSpPr>
            <p:grpSpPr>
              <a:xfrm>
                <a:off x="1746661" y="2632843"/>
                <a:ext cx="487845" cy="356303"/>
                <a:chOff x="3642962" y="4491598"/>
                <a:chExt cx="1399098" cy="1021846"/>
              </a:xfrm>
            </p:grpSpPr>
            <p:sp>
              <p:nvSpPr>
                <p:cNvPr id="32" name="www.pptcool.com3-1"/>
                <p:cNvSpPr/>
                <p:nvPr/>
              </p:nvSpPr>
              <p:spPr>
                <a:xfrm>
                  <a:off x="3642962" y="4491598"/>
                  <a:ext cx="1310408" cy="1012710"/>
                </a:xfrm>
                <a:custGeom>
                  <a:avLst/>
                  <a:gdLst>
                    <a:gd name="connsiteX0" fmla="*/ 422413 w 1030195"/>
                    <a:gd name="connsiteY0" fmla="*/ 0 h 844826"/>
                    <a:gd name="connsiteX1" fmla="*/ 773960 w 1030195"/>
                    <a:gd name="connsiteY1" fmla="*/ 0 h 844826"/>
                    <a:gd name="connsiteX2" fmla="*/ 1030195 w 1030195"/>
                    <a:gd name="connsiteY2" fmla="*/ 422413 h 844826"/>
                    <a:gd name="connsiteX3" fmla="*/ 773960 w 1030195"/>
                    <a:gd name="connsiteY3" fmla="*/ 844826 h 844826"/>
                    <a:gd name="connsiteX4" fmla="*/ 422413 w 1030195"/>
                    <a:gd name="connsiteY4" fmla="*/ 844826 h 844826"/>
                    <a:gd name="connsiteX5" fmla="*/ 0 w 1030195"/>
                    <a:gd name="connsiteY5" fmla="*/ 422413 h 844826"/>
                    <a:gd name="connsiteX6" fmla="*/ 422413 w 1030195"/>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195" h="844826">
                      <a:moveTo>
                        <a:pt x="422413" y="0"/>
                      </a:moveTo>
                      <a:lnTo>
                        <a:pt x="773960" y="0"/>
                      </a:lnTo>
                      <a:lnTo>
                        <a:pt x="1030195" y="422413"/>
                      </a:lnTo>
                      <a:lnTo>
                        <a:pt x="773960" y="844826"/>
                      </a:lnTo>
                      <a:lnTo>
                        <a:pt x="422413" y="844826"/>
                      </a:lnTo>
                      <a:cubicBezTo>
                        <a:pt x="189121" y="844826"/>
                        <a:pt x="0" y="655705"/>
                        <a:pt x="0" y="422413"/>
                      </a:cubicBezTo>
                      <a:cubicBezTo>
                        <a:pt x="0" y="189121"/>
                        <a:pt x="189121" y="0"/>
                        <a:pt x="422413" y="0"/>
                      </a:cubicBezTo>
                      <a:close/>
                    </a:path>
                  </a:pathLst>
                </a:custGeom>
                <a:gradFill>
                  <a:gsLst>
                    <a:gs pos="0">
                      <a:srgbClr val="10BDCD"/>
                    </a:gs>
                    <a:gs pos="80000">
                      <a:srgbClr val="0D7CDD"/>
                    </a:gs>
                  </a:gsLst>
                  <a:path path="circle">
                    <a:fillToRect r="100000" b="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33" name="www.pptcool.com3-2"/>
                <p:cNvSpPr/>
                <p:nvPr/>
              </p:nvSpPr>
              <p:spPr>
                <a:xfrm>
                  <a:off x="4627436" y="4500734"/>
                  <a:ext cx="414624" cy="1012710"/>
                </a:xfrm>
                <a:custGeom>
                  <a:avLst/>
                  <a:gdLst>
                    <a:gd name="connsiteX0" fmla="*/ 0 w 325962"/>
                    <a:gd name="connsiteY0" fmla="*/ 0 h 844826"/>
                    <a:gd name="connsiteX1" fmla="*/ 75083 w 325962"/>
                    <a:gd name="connsiteY1" fmla="*/ 0 h 844826"/>
                    <a:gd name="connsiteX2" fmla="*/ 325962 w 325962"/>
                    <a:gd name="connsiteY2" fmla="*/ 422413 h 844826"/>
                    <a:gd name="connsiteX3" fmla="*/ 75083 w 325962"/>
                    <a:gd name="connsiteY3" fmla="*/ 844826 h 844826"/>
                    <a:gd name="connsiteX4" fmla="*/ 0 w 325962"/>
                    <a:gd name="connsiteY4" fmla="*/ 844826 h 844826"/>
                    <a:gd name="connsiteX5" fmla="*/ 256235 w 325962"/>
                    <a:gd name="connsiteY5" fmla="*/ 422413 h 844826"/>
                    <a:gd name="connsiteX6" fmla="*/ 0 w 325962"/>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62" h="844826">
                      <a:moveTo>
                        <a:pt x="0" y="0"/>
                      </a:moveTo>
                      <a:lnTo>
                        <a:pt x="75083" y="0"/>
                      </a:lnTo>
                      <a:lnTo>
                        <a:pt x="325962" y="422413"/>
                      </a:lnTo>
                      <a:lnTo>
                        <a:pt x="75083" y="844826"/>
                      </a:lnTo>
                      <a:lnTo>
                        <a:pt x="0" y="844826"/>
                      </a:lnTo>
                      <a:lnTo>
                        <a:pt x="256235" y="422413"/>
                      </a:lnTo>
                      <a:lnTo>
                        <a:pt x="0" y="0"/>
                      </a:lnTo>
                      <a:close/>
                    </a:path>
                  </a:pathLst>
                </a:custGeom>
                <a:solidFill>
                  <a:schemeClr val="accent1">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6311" tIns="58156" rIns="116311" bIns="58156" rtlCol="0" anchor="ctr">
                  <a:noAutofit/>
                </a:bodyPr>
                <a:lstStyle/>
                <a:p>
                  <a:pPr algn="ctr"/>
                  <a:endParaRPr lang="zh-CN" altLang="en-US" sz="2290"/>
                </a:p>
              </p:txBody>
            </p:sp>
          </p:grpSp>
          <p:pic>
            <p:nvPicPr>
              <p:cNvPr id="31" name="图片 30" descr="图标&#10;&#10;AI 生成的内容可能不正确。"/>
              <p:cNvPicPr>
                <a:picLocks noChangeAspect="1"/>
              </p:cNvPicPr>
              <p:nvPr/>
            </p:nvPicPr>
            <p:blipFill>
              <a:blip r:embed="rId20"/>
              <a:stretch>
                <a:fillRect/>
              </a:stretch>
            </p:blipFill>
            <p:spPr>
              <a:xfrm>
                <a:off x="1866918" y="2697075"/>
                <a:ext cx="221172" cy="213692"/>
              </a:xfrm>
              <a:prstGeom prst="rect">
                <a:avLst/>
              </a:prstGeom>
            </p:spPr>
          </p:pic>
        </p:grpSp>
      </p:grpSp>
      <p:pic>
        <p:nvPicPr>
          <p:cNvPr id="38" name="图片 37" descr="12.9 LOGO"/>
          <p:cNvPicPr>
            <a:picLocks noChangeAspect="1"/>
          </p:cNvPicPr>
          <p:nvPr/>
        </p:nvPicPr>
        <p:blipFill>
          <a:blip r:embed="rId22"/>
          <a:stretch>
            <a:fillRect/>
          </a:stretch>
        </p:blipFill>
        <p:spPr>
          <a:xfrm>
            <a:off x="10771505" y="163830"/>
            <a:ext cx="720000" cy="720000"/>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 y="-1"/>
            <a:ext cx="12192001" cy="6877259"/>
            <a:chOff x="-1" y="-1"/>
            <a:chExt cx="12192001" cy="6877259"/>
          </a:xfrm>
        </p:grpSpPr>
        <p:pic>
          <p:nvPicPr>
            <p:cNvPr id="3" name="图片 2"/>
            <p:cNvPicPr>
              <a:picLocks noChangeAspect="1"/>
            </p:cNvPicPr>
            <p:nvPr/>
          </p:nvPicPr>
          <p:blipFill>
            <a:blip r:embed="rId1"/>
            <a:srcRect b="15730"/>
            <a:stretch>
              <a:fillRect/>
            </a:stretch>
          </p:blipFill>
          <p:spPr>
            <a:xfrm>
              <a:off x="0" y="-1"/>
              <a:ext cx="12191999" cy="6858001"/>
            </a:xfrm>
            <a:prstGeom prst="rect">
              <a:avLst/>
            </a:prstGeom>
          </p:spPr>
        </p:pic>
        <p:grpSp>
          <p:nvGrpSpPr>
            <p:cNvPr id="98" name="组合 97"/>
            <p:cNvGrpSpPr/>
            <p:nvPr/>
          </p:nvGrpSpPr>
          <p:grpSpPr>
            <a:xfrm>
              <a:off x="2800216" y="1425198"/>
              <a:ext cx="9199315" cy="4614937"/>
              <a:chOff x="2703405" y="1408265"/>
              <a:chExt cx="9199315" cy="4614937"/>
            </a:xfrm>
          </p:grpSpPr>
          <p:grpSp>
            <p:nvGrpSpPr>
              <p:cNvPr id="7" name="组合 6"/>
              <p:cNvGrpSpPr/>
              <p:nvPr/>
            </p:nvGrpSpPr>
            <p:grpSpPr>
              <a:xfrm>
                <a:off x="2703405" y="2529883"/>
                <a:ext cx="8995798" cy="3493319"/>
                <a:chOff x="1372255" y="2433857"/>
                <a:chExt cx="8995798" cy="3493319"/>
              </a:xfrm>
            </p:grpSpPr>
            <p:sp>
              <p:nvSpPr>
                <p:cNvPr id="50" name="立方体 49"/>
                <p:cNvSpPr/>
                <p:nvPr/>
              </p:nvSpPr>
              <p:spPr>
                <a:xfrm rot="1198439">
                  <a:off x="1372255" y="2510324"/>
                  <a:ext cx="8995798" cy="3416852"/>
                </a:xfrm>
                <a:prstGeom prst="cube">
                  <a:avLst>
                    <a:gd name="adj" fmla="val 97351"/>
                  </a:avLst>
                </a:prstGeom>
                <a:solidFill>
                  <a:srgbClr val="C1DFF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51" name="组合 50"/>
                <p:cNvGrpSpPr/>
                <p:nvPr/>
              </p:nvGrpSpPr>
              <p:grpSpPr>
                <a:xfrm>
                  <a:off x="2317111" y="2433857"/>
                  <a:ext cx="6678796" cy="2814180"/>
                  <a:chOff x="1934730" y="2790608"/>
                  <a:chExt cx="6678796" cy="2814180"/>
                </a:xfrm>
              </p:grpSpPr>
              <p:sp>
                <p:nvSpPr>
                  <p:cNvPr id="52" name="矩形: 圆角 51"/>
                  <p:cNvSpPr/>
                  <p:nvPr/>
                </p:nvSpPr>
                <p:spPr>
                  <a:xfrm rot="1179452">
                    <a:off x="4749635" y="3665819"/>
                    <a:ext cx="3233271" cy="32534"/>
                  </a:xfrm>
                  <a:prstGeom prst="roundRect">
                    <a:avLst/>
                  </a:prstGeom>
                  <a:gradFill>
                    <a:gsLst>
                      <a:gs pos="56600">
                        <a:sysClr val="window" lastClr="FFFFFF"/>
                      </a:gs>
                      <a:gs pos="0">
                        <a:sysClr val="window" lastClr="FFFFFF">
                          <a:lumMod val="65000"/>
                        </a:sysClr>
                      </a:gs>
                      <a:gs pos="100000">
                        <a:sysClr val="window" lastClr="FFFFFF">
                          <a:lumMod val="65000"/>
                        </a:sysClr>
                      </a:gs>
                    </a:gsLst>
                    <a:lin ang="5400000" scaled="1"/>
                  </a:gra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ptos" panose="02110004020202020204"/>
                      <a:ea typeface="等线" panose="02010600030101010101" charset="-122"/>
                      <a:cs typeface="+mn-cs"/>
                    </a:endParaRPr>
                  </a:p>
                </p:txBody>
              </p:sp>
              <p:pic>
                <p:nvPicPr>
                  <p:cNvPr id="53" name="图片 52" descr="图标&#10;&#10;描述已自动生成"/>
                  <p:cNvPicPr>
                    <a:picLocks noChangeAspect="1"/>
                  </p:cNvPicPr>
                  <p:nvPr/>
                </p:nvPicPr>
                <p:blipFill>
                  <a:blip r:embed="rId2"/>
                  <a:stretch>
                    <a:fillRect/>
                  </a:stretch>
                </p:blipFill>
                <p:spPr>
                  <a:xfrm>
                    <a:off x="6162512" y="3451680"/>
                    <a:ext cx="501354" cy="501354"/>
                  </a:xfrm>
                  <a:prstGeom prst="rect">
                    <a:avLst/>
                  </a:prstGeom>
                </p:spPr>
              </p:pic>
              <p:pic>
                <p:nvPicPr>
                  <p:cNvPr id="54" name="图片 53" descr="建筑的摆设布局&#10;&#10;中度可信度描述已自动生成"/>
                  <p:cNvPicPr>
                    <a:picLocks noChangeAspect="1"/>
                  </p:cNvPicPr>
                  <p:nvPr/>
                </p:nvPicPr>
                <p:blipFill>
                  <a:blip r:embed="rId3"/>
                  <a:srcRect l="4056" t="19573" r="69165" b="16973"/>
                  <a:stretch>
                    <a:fillRect/>
                  </a:stretch>
                </p:blipFill>
                <p:spPr>
                  <a:xfrm>
                    <a:off x="7640151" y="4036938"/>
                    <a:ext cx="387262" cy="305922"/>
                  </a:xfrm>
                  <a:prstGeom prst="rect">
                    <a:avLst/>
                  </a:prstGeom>
                </p:spPr>
              </p:pic>
              <p:sp>
                <p:nvSpPr>
                  <p:cNvPr id="55" name="对话气泡: 矩形 54"/>
                  <p:cNvSpPr/>
                  <p:nvPr/>
                </p:nvSpPr>
                <p:spPr>
                  <a:xfrm>
                    <a:off x="7285100" y="5393947"/>
                    <a:ext cx="513567" cy="210841"/>
                  </a:xfrm>
                  <a:prstGeom prst="wedgeRectCallout">
                    <a:avLst>
                      <a:gd name="adj1" fmla="val 36670"/>
                      <a:gd name="adj2" fmla="val -73577"/>
                    </a:avLst>
                  </a:prstGeom>
                  <a:gradFill>
                    <a:gsLst>
                      <a:gs pos="0">
                        <a:srgbClr val="10BDCD"/>
                      </a:gs>
                      <a:gs pos="74000">
                        <a:srgbClr val="0D7CDD"/>
                      </a:gs>
                    </a:gsLst>
                    <a:lin ang="16200000" scaled="1"/>
                  </a:gra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CN" altLang="en-US" sz="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等线" panose="02010600030101010101" charset="-122"/>
                        <a:cs typeface="+mn-cs"/>
                      </a:rPr>
                      <a:t>用水户</a:t>
                    </a:r>
                    <a:endParaRPr kumimoji="0" lang="zh-CN" altLang="en-US" sz="8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等线" panose="02010600030101010101" charset="-122"/>
                      <a:cs typeface="+mn-cs"/>
                    </a:endParaRPr>
                  </a:p>
                </p:txBody>
              </p:sp>
              <p:pic>
                <p:nvPicPr>
                  <p:cNvPr id="56" name="图片 55" descr="图片包含 蓝色, 桌子, 塑料, 显示器&#10;&#10;描述已自动生成"/>
                  <p:cNvPicPr>
                    <a:picLocks noChangeAspect="1"/>
                  </p:cNvPicPr>
                  <p:nvPr/>
                </p:nvPicPr>
                <p:blipFill>
                  <a:blip r:embed="rId4"/>
                  <a:stretch>
                    <a:fillRect/>
                  </a:stretch>
                </p:blipFill>
                <p:spPr>
                  <a:xfrm>
                    <a:off x="5056477" y="4564832"/>
                    <a:ext cx="263938" cy="266583"/>
                  </a:xfrm>
                  <a:prstGeom prst="rect">
                    <a:avLst/>
                  </a:prstGeom>
                </p:spPr>
              </p:pic>
              <p:pic>
                <p:nvPicPr>
                  <p:cNvPr id="57" name="图片 150" descr="水质传感器"/>
                  <p:cNvPicPr>
                    <a:picLocks noChangeAspect="1"/>
                  </p:cNvPicPr>
                  <p:nvPr/>
                </p:nvPicPr>
                <p:blipFill>
                  <a:blip r:embed="rId5"/>
                  <a:stretch>
                    <a:fillRect/>
                  </a:stretch>
                </p:blipFill>
                <p:spPr>
                  <a:xfrm>
                    <a:off x="7150250" y="3742983"/>
                    <a:ext cx="265227" cy="293955"/>
                  </a:xfrm>
                  <a:prstGeom prst="rect">
                    <a:avLst/>
                  </a:prstGeom>
                  <a:effectLst/>
                </p:spPr>
              </p:pic>
              <p:sp>
                <p:nvSpPr>
                  <p:cNvPr id="58" name="对话气泡: 矩形 57"/>
                  <p:cNvSpPr/>
                  <p:nvPr/>
                </p:nvSpPr>
                <p:spPr>
                  <a:xfrm>
                    <a:off x="5487773" y="4831414"/>
                    <a:ext cx="847542" cy="239709"/>
                  </a:xfrm>
                  <a:prstGeom prst="wedgeRectCallout">
                    <a:avLst>
                      <a:gd name="adj1" fmla="val 30136"/>
                      <a:gd name="adj2" fmla="val -101440"/>
                    </a:avLst>
                  </a:prstGeom>
                  <a:gradFill>
                    <a:gsLst>
                      <a:gs pos="0">
                        <a:srgbClr val="10BDCD"/>
                      </a:gs>
                      <a:gs pos="74000">
                        <a:srgbClr val="0D7CDD"/>
                      </a:gs>
                    </a:gsLst>
                    <a:lin ang="16200000" scaled="1"/>
                  </a:gra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CN" altLang="en-US" sz="9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等线" panose="02010600030101010101" charset="-122"/>
                        <a:cs typeface="+mn-cs"/>
                      </a:rPr>
                      <a:t>村级供水站</a:t>
                    </a:r>
                    <a:endParaRPr kumimoji="0" lang="zh-CN" altLang="en-US" sz="9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等线" panose="02010600030101010101" charset="-122"/>
                      <a:cs typeface="+mn-cs"/>
                    </a:endParaRPr>
                  </a:p>
                </p:txBody>
              </p:sp>
              <p:sp>
                <p:nvSpPr>
                  <p:cNvPr id="59" name="任意多边形: 形状 58"/>
                  <p:cNvSpPr/>
                  <p:nvPr/>
                </p:nvSpPr>
                <p:spPr>
                  <a:xfrm rot="1452717" flipV="1">
                    <a:off x="1934730" y="4247374"/>
                    <a:ext cx="623674" cy="518285"/>
                  </a:xfrm>
                  <a:custGeom>
                    <a:avLst/>
                    <a:gdLst>
                      <a:gd name="connsiteX0" fmla="*/ 96452 w 1577383"/>
                      <a:gd name="connsiteY0" fmla="*/ 150859 h 890364"/>
                      <a:gd name="connsiteX1" fmla="*/ 558365 w 1577383"/>
                      <a:gd name="connsiteY1" fmla="*/ 30 h 890364"/>
                      <a:gd name="connsiteX2" fmla="*/ 1133400 w 1577383"/>
                      <a:gd name="connsiteY2" fmla="*/ 160286 h 890364"/>
                      <a:gd name="connsiteX3" fmla="*/ 1453911 w 1577383"/>
                      <a:gd name="connsiteY3" fmla="*/ 395956 h 890364"/>
                      <a:gd name="connsiteX4" fmla="*/ 1557606 w 1577383"/>
                      <a:gd name="connsiteY4" fmla="*/ 565639 h 890364"/>
                      <a:gd name="connsiteX5" fmla="*/ 1086266 w 1577383"/>
                      <a:gd name="connsiteY5" fmla="*/ 773028 h 890364"/>
                      <a:gd name="connsiteX6" fmla="*/ 775181 w 1577383"/>
                      <a:gd name="connsiteY6" fmla="*/ 744748 h 890364"/>
                      <a:gd name="connsiteX7" fmla="*/ 153012 w 1577383"/>
                      <a:gd name="connsiteY7" fmla="*/ 886150 h 890364"/>
                      <a:gd name="connsiteX8" fmla="*/ 2184 w 1577383"/>
                      <a:gd name="connsiteY8" fmla="*/ 556212 h 890364"/>
                      <a:gd name="connsiteX9" fmla="*/ 96452 w 1577383"/>
                      <a:gd name="connsiteY9" fmla="*/ 150859 h 8903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577383" h="890364">
                        <a:moveTo>
                          <a:pt x="96452" y="150859"/>
                        </a:moveTo>
                        <a:cubicBezTo>
                          <a:pt x="189149" y="58162"/>
                          <a:pt x="385540" y="-1541"/>
                          <a:pt x="558365" y="30"/>
                        </a:cubicBezTo>
                        <a:cubicBezTo>
                          <a:pt x="731190" y="1601"/>
                          <a:pt x="984142" y="94298"/>
                          <a:pt x="1133400" y="160286"/>
                        </a:cubicBezTo>
                        <a:cubicBezTo>
                          <a:pt x="1282658" y="226274"/>
                          <a:pt x="1383210" y="328397"/>
                          <a:pt x="1453911" y="395956"/>
                        </a:cubicBezTo>
                        <a:cubicBezTo>
                          <a:pt x="1524612" y="463515"/>
                          <a:pt x="1618880" y="502794"/>
                          <a:pt x="1557606" y="565639"/>
                        </a:cubicBezTo>
                        <a:cubicBezTo>
                          <a:pt x="1496332" y="628484"/>
                          <a:pt x="1216670" y="743177"/>
                          <a:pt x="1086266" y="773028"/>
                        </a:cubicBezTo>
                        <a:cubicBezTo>
                          <a:pt x="955862" y="802879"/>
                          <a:pt x="930723" y="725894"/>
                          <a:pt x="775181" y="744748"/>
                        </a:cubicBezTo>
                        <a:cubicBezTo>
                          <a:pt x="619639" y="763602"/>
                          <a:pt x="281845" y="917573"/>
                          <a:pt x="153012" y="886150"/>
                        </a:cubicBezTo>
                        <a:cubicBezTo>
                          <a:pt x="24179" y="854727"/>
                          <a:pt x="10040" y="678760"/>
                          <a:pt x="2184" y="556212"/>
                        </a:cubicBezTo>
                        <a:cubicBezTo>
                          <a:pt x="-5672" y="433664"/>
                          <a:pt x="3755" y="243556"/>
                          <a:pt x="96452" y="150859"/>
                        </a:cubicBezTo>
                        <a:close/>
                      </a:path>
                    </a:pathLst>
                  </a:custGeom>
                  <a:solidFill>
                    <a:srgbClr val="57EBFF"/>
                  </a:soli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ptos" panose="02110004020202020204"/>
                      <a:ea typeface="等线" panose="02010600030101010101" charset="-122"/>
                      <a:cs typeface="+mn-cs"/>
                    </a:endParaRPr>
                  </a:p>
                </p:txBody>
              </p:sp>
              <p:sp>
                <p:nvSpPr>
                  <p:cNvPr id="60" name="矩形: 圆角 59"/>
                  <p:cNvSpPr/>
                  <p:nvPr/>
                </p:nvSpPr>
                <p:spPr>
                  <a:xfrm rot="20087317" flipV="1">
                    <a:off x="2111268" y="3730798"/>
                    <a:ext cx="2874332" cy="54298"/>
                  </a:xfrm>
                  <a:prstGeom prst="roundRect">
                    <a:avLst/>
                  </a:prstGeom>
                  <a:gradFill>
                    <a:gsLst>
                      <a:gs pos="56600">
                        <a:sysClr val="window" lastClr="FFFFFF"/>
                      </a:gs>
                      <a:gs pos="0">
                        <a:sysClr val="window" lastClr="FFFFFF">
                          <a:lumMod val="65000"/>
                        </a:sysClr>
                      </a:gs>
                      <a:gs pos="100000">
                        <a:sysClr val="window" lastClr="FFFFFF">
                          <a:lumMod val="65000"/>
                        </a:sysClr>
                      </a:gs>
                    </a:gsLst>
                    <a:lin ang="5400000" scaled="1"/>
                  </a:gra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ptos" panose="02110004020202020204"/>
                      <a:ea typeface="等线" panose="02010600030101010101" charset="-122"/>
                      <a:cs typeface="+mn-cs"/>
                    </a:endParaRPr>
                  </a:p>
                </p:txBody>
              </p:sp>
              <p:pic>
                <p:nvPicPr>
                  <p:cNvPr id="61" name="图片 60" descr="图片包含 游戏机, 物体, 灯&#10;&#10;描述已自动生成"/>
                  <p:cNvPicPr>
                    <a:picLocks noChangeAspect="1"/>
                  </p:cNvPicPr>
                  <p:nvPr/>
                </p:nvPicPr>
                <p:blipFill>
                  <a:blip r:embed="rId6"/>
                  <a:srcRect l="37324" r="33403"/>
                  <a:stretch>
                    <a:fillRect/>
                  </a:stretch>
                </p:blipFill>
                <p:spPr>
                  <a:xfrm flipH="1">
                    <a:off x="2336329" y="3987003"/>
                    <a:ext cx="416409" cy="1013450"/>
                  </a:xfrm>
                  <a:prstGeom prst="rect">
                    <a:avLst/>
                  </a:prstGeom>
                </p:spPr>
              </p:pic>
              <p:pic>
                <p:nvPicPr>
                  <p:cNvPr id="62" name="图片 61" descr="乐高玩具&#10;&#10;低可信度描述已自动生成"/>
                  <p:cNvPicPr>
                    <a:picLocks noChangeAspect="1"/>
                  </p:cNvPicPr>
                  <p:nvPr/>
                </p:nvPicPr>
                <p:blipFill>
                  <a:blip r:embed="rId7"/>
                  <a:srcRect b="18834"/>
                  <a:stretch>
                    <a:fillRect/>
                  </a:stretch>
                </p:blipFill>
                <p:spPr>
                  <a:xfrm>
                    <a:off x="2797548" y="3394258"/>
                    <a:ext cx="1195750" cy="820386"/>
                  </a:xfrm>
                  <a:prstGeom prst="rect">
                    <a:avLst/>
                  </a:prstGeom>
                </p:spPr>
              </p:pic>
              <p:sp>
                <p:nvSpPr>
                  <p:cNvPr id="63" name="文本框 62"/>
                  <p:cNvSpPr txBox="1"/>
                  <p:nvPr/>
                </p:nvSpPr>
                <p:spPr>
                  <a:xfrm>
                    <a:off x="2568415" y="4605514"/>
                    <a:ext cx="847543"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视频监控</a:t>
                    </a:r>
                    <a:endPar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64" name="文本框 63"/>
                  <p:cNvSpPr txBox="1"/>
                  <p:nvPr/>
                </p:nvSpPr>
                <p:spPr>
                  <a:xfrm rot="20090084">
                    <a:off x="4250553" y="2790608"/>
                    <a:ext cx="1024293"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rPr>
                      <a:t>超声波流量计</a:t>
                    </a:r>
                    <a:endParaRPr kumimoji="0" lang="zh-CN" altLang="en-US" sz="800" b="0" i="0" u="none" strike="noStrike" kern="0" cap="none" spc="0" normalizeH="0" baseline="0" noProof="0" dirty="0">
                      <a:ln>
                        <a:noFill/>
                      </a:ln>
                      <a:solidFill>
                        <a:schemeClr val="bg1">
                          <a:lumMod val="50000"/>
                        </a:schemeClr>
                      </a:solidFill>
                      <a:effectLst/>
                      <a:uLnTx/>
                      <a:uFillTx/>
                      <a:latin typeface="微软雅黑" panose="020B0503020204020204" pitchFamily="34" charset="-122"/>
                      <a:ea typeface="微软雅黑" panose="020B0503020204020204" pitchFamily="34" charset="-122"/>
                    </a:endParaRPr>
                  </a:p>
                </p:txBody>
              </p:sp>
              <p:sp>
                <p:nvSpPr>
                  <p:cNvPr id="65" name="文本框 64"/>
                  <p:cNvSpPr txBox="1"/>
                  <p:nvPr/>
                </p:nvSpPr>
                <p:spPr>
                  <a:xfrm>
                    <a:off x="5310039" y="3351242"/>
                    <a:ext cx="699613"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微功耗管网监测终端</a:t>
                    </a:r>
                    <a:endPar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66" name="文本框 65"/>
                  <p:cNvSpPr txBox="1"/>
                  <p:nvPr/>
                </p:nvSpPr>
                <p:spPr>
                  <a:xfrm>
                    <a:off x="4307094" y="4266487"/>
                    <a:ext cx="918429" cy="33855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管网监测终端</a:t>
                    </a:r>
                    <a:endPar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a:p>
                    <a:pPr marL="0" marR="0" lvl="0" indent="0" defTabSz="914400" eaLnBrk="1" fontAlgn="auto" latinLnBrk="0" hangingPunct="1">
                      <a:lnSpc>
                        <a:spcPct val="100000"/>
                      </a:lnSpc>
                      <a:spcBef>
                        <a:spcPts val="0"/>
                      </a:spcBef>
                      <a:spcAft>
                        <a:spcPts val="0"/>
                      </a:spcAft>
                      <a:buClrTx/>
                      <a:buSzTx/>
                      <a:buFontTx/>
                      <a:buNone/>
                      <a:defRPr/>
                    </a:pP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t>
                    </a: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市电</a:t>
                    </a: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t>
                    </a: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太阳能</a:t>
                    </a: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a:t>
                    </a:r>
                    <a:endPar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67" name="文本框 66"/>
                  <p:cNvSpPr txBox="1"/>
                  <p:nvPr/>
                </p:nvSpPr>
                <p:spPr>
                  <a:xfrm>
                    <a:off x="6255972" y="4683223"/>
                    <a:ext cx="557665"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水站</a:t>
                    </a: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n</a:t>
                    </a:r>
                    <a:endPar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68" name="对话气泡: 矩形 67"/>
                  <p:cNvSpPr/>
                  <p:nvPr/>
                </p:nvSpPr>
                <p:spPr>
                  <a:xfrm>
                    <a:off x="2073689" y="4368954"/>
                    <a:ext cx="449672" cy="250655"/>
                  </a:xfrm>
                  <a:prstGeom prst="wedgeRectCallout">
                    <a:avLst>
                      <a:gd name="adj1" fmla="val -64703"/>
                      <a:gd name="adj2" fmla="val 2510"/>
                    </a:avLst>
                  </a:prstGeom>
                  <a:gradFill>
                    <a:gsLst>
                      <a:gs pos="0">
                        <a:srgbClr val="10BDCD"/>
                      </a:gs>
                      <a:gs pos="74000">
                        <a:srgbClr val="0D7CDD"/>
                      </a:gs>
                    </a:gsLst>
                    <a:lin ang="16200000" scaled="1"/>
                  </a:gra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CN" altLang="en-US"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等线" panose="02010600030101010101" charset="-122"/>
                        <a:cs typeface="+mn-cs"/>
                      </a:rPr>
                      <a:t>水源</a:t>
                    </a:r>
                    <a:endParaRPr kumimoji="0" lang="zh-CN" altLang="en-US" sz="105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等线" panose="02010600030101010101" charset="-122"/>
                      <a:cs typeface="+mn-cs"/>
                    </a:endParaRPr>
                  </a:p>
                </p:txBody>
              </p:sp>
              <p:sp>
                <p:nvSpPr>
                  <p:cNvPr id="69" name="对话气泡: 矩形 68"/>
                  <p:cNvSpPr/>
                  <p:nvPr/>
                </p:nvSpPr>
                <p:spPr>
                  <a:xfrm>
                    <a:off x="3395423" y="3403669"/>
                    <a:ext cx="458801" cy="197116"/>
                  </a:xfrm>
                  <a:prstGeom prst="wedgeRectCallout">
                    <a:avLst>
                      <a:gd name="adj1" fmla="val -39626"/>
                      <a:gd name="adj2" fmla="val 75904"/>
                    </a:avLst>
                  </a:prstGeom>
                  <a:gradFill>
                    <a:gsLst>
                      <a:gs pos="0">
                        <a:srgbClr val="10BDCD"/>
                      </a:gs>
                      <a:gs pos="74000">
                        <a:srgbClr val="0D7CDD"/>
                      </a:gs>
                    </a:gsLst>
                    <a:lin ang="16200000" scaled="1"/>
                  </a:gra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r>
                      <a:rPr kumimoji="0" lang="zh-CN" altLang="en-US" sz="1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等线" panose="02010600030101010101" charset="-122"/>
                        <a:cs typeface="+mn-cs"/>
                      </a:rPr>
                      <a:t>水厂</a:t>
                    </a:r>
                    <a:endParaRPr kumimoji="0" lang="zh-CN" altLang="en-US" sz="1000" b="1" i="0" u="none" strike="noStrike" kern="0" cap="none" spc="0" normalizeH="0" baseline="0" noProof="0" dirty="0">
                      <a:ln>
                        <a:noFill/>
                      </a:ln>
                      <a:solidFill>
                        <a:prstClr val="white"/>
                      </a:solidFill>
                      <a:effectLst>
                        <a:outerShdw blurRad="38100" dist="38100" dir="2700000" algn="tl">
                          <a:srgbClr val="000000">
                            <a:alpha val="43137"/>
                          </a:srgbClr>
                        </a:outerShdw>
                      </a:effectLst>
                      <a:uLnTx/>
                      <a:uFillTx/>
                      <a:latin typeface="Aptos" panose="02110004020202020204"/>
                      <a:ea typeface="等线" panose="02010600030101010101" charset="-122"/>
                      <a:cs typeface="+mn-cs"/>
                    </a:endParaRPr>
                  </a:p>
                </p:txBody>
              </p:sp>
              <p:pic>
                <p:nvPicPr>
                  <p:cNvPr id="70" name="图片 69" descr="图片包含 蓝色, 桌子, 塑料, 显示器&#10;&#10;描述已自动生成"/>
                  <p:cNvPicPr>
                    <a:picLocks noChangeAspect="1"/>
                  </p:cNvPicPr>
                  <p:nvPr/>
                </p:nvPicPr>
                <p:blipFill>
                  <a:blip r:embed="rId4"/>
                  <a:stretch>
                    <a:fillRect/>
                  </a:stretch>
                </p:blipFill>
                <p:spPr>
                  <a:xfrm>
                    <a:off x="3999018" y="3334202"/>
                    <a:ext cx="263938" cy="266583"/>
                  </a:xfrm>
                  <a:prstGeom prst="rect">
                    <a:avLst/>
                  </a:prstGeom>
                </p:spPr>
              </p:pic>
              <p:sp>
                <p:nvSpPr>
                  <p:cNvPr id="71" name="矩形: 圆角 70"/>
                  <p:cNvSpPr/>
                  <p:nvPr/>
                </p:nvSpPr>
                <p:spPr>
                  <a:xfrm rot="1179452">
                    <a:off x="4237638" y="4050461"/>
                    <a:ext cx="3852000" cy="32534"/>
                  </a:xfrm>
                  <a:prstGeom prst="roundRect">
                    <a:avLst/>
                  </a:prstGeom>
                  <a:gradFill>
                    <a:gsLst>
                      <a:gs pos="56600">
                        <a:sysClr val="window" lastClr="FFFFFF"/>
                      </a:gs>
                      <a:gs pos="0">
                        <a:sysClr val="window" lastClr="FFFFFF">
                          <a:lumMod val="65000"/>
                        </a:sysClr>
                      </a:gs>
                      <a:gs pos="100000">
                        <a:sysClr val="window" lastClr="FFFFFF">
                          <a:lumMod val="65000"/>
                        </a:sysClr>
                      </a:gs>
                    </a:gsLst>
                    <a:lin ang="5400000" scaled="1"/>
                  </a:gra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ptos" panose="02110004020202020204"/>
                      <a:ea typeface="等线" panose="02010600030101010101" charset="-122"/>
                      <a:cs typeface="+mn-cs"/>
                    </a:endParaRPr>
                  </a:p>
                </p:txBody>
              </p:sp>
              <p:pic>
                <p:nvPicPr>
                  <p:cNvPr id="72" name="图片 71" descr="图片包含 蓝色, 桌子, 塑料, 显示器&#10;&#10;描述已自动生成"/>
                  <p:cNvPicPr>
                    <a:picLocks noChangeAspect="1"/>
                  </p:cNvPicPr>
                  <p:nvPr/>
                </p:nvPicPr>
                <p:blipFill>
                  <a:blip r:embed="rId4"/>
                  <a:stretch>
                    <a:fillRect/>
                  </a:stretch>
                </p:blipFill>
                <p:spPr>
                  <a:xfrm>
                    <a:off x="4514436" y="3036097"/>
                    <a:ext cx="263938" cy="266583"/>
                  </a:xfrm>
                  <a:prstGeom prst="rect">
                    <a:avLst/>
                  </a:prstGeom>
                </p:spPr>
              </p:pic>
              <p:pic>
                <p:nvPicPr>
                  <p:cNvPr id="73" name="图片 72" descr="正面"/>
                  <p:cNvPicPr>
                    <a:picLocks noChangeAspect="1"/>
                  </p:cNvPicPr>
                  <p:nvPr/>
                </p:nvPicPr>
                <p:blipFill>
                  <a:blip r:embed="rId8"/>
                  <a:stretch>
                    <a:fillRect/>
                  </a:stretch>
                </p:blipFill>
                <p:spPr>
                  <a:xfrm>
                    <a:off x="4854899" y="3247184"/>
                    <a:ext cx="579633" cy="579633"/>
                  </a:xfrm>
                  <a:prstGeom prst="rect">
                    <a:avLst/>
                  </a:prstGeom>
                </p:spPr>
              </p:pic>
              <p:sp>
                <p:nvSpPr>
                  <p:cNvPr id="74" name="文本框 73"/>
                  <p:cNvSpPr txBox="1"/>
                  <p:nvPr/>
                </p:nvSpPr>
                <p:spPr>
                  <a:xfrm>
                    <a:off x="3765068" y="3933271"/>
                    <a:ext cx="773909"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压力变送器</a:t>
                    </a:r>
                    <a:endPar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pic>
                <p:nvPicPr>
                  <p:cNvPr id="75" name="图片 74" descr="图标&#10;&#10;描述已自动生成"/>
                  <p:cNvPicPr>
                    <a:picLocks noChangeAspect="1"/>
                  </p:cNvPicPr>
                  <p:nvPr/>
                </p:nvPicPr>
                <p:blipFill>
                  <a:blip r:embed="rId2"/>
                  <a:stretch>
                    <a:fillRect/>
                  </a:stretch>
                </p:blipFill>
                <p:spPr>
                  <a:xfrm>
                    <a:off x="6114973" y="3910423"/>
                    <a:ext cx="501354" cy="501355"/>
                  </a:xfrm>
                  <a:prstGeom prst="rect">
                    <a:avLst/>
                  </a:prstGeom>
                </p:spPr>
              </p:pic>
              <p:sp>
                <p:nvSpPr>
                  <p:cNvPr id="76" name="矩形: 圆角 75"/>
                  <p:cNvSpPr/>
                  <p:nvPr/>
                </p:nvSpPr>
                <p:spPr>
                  <a:xfrm rot="1179452" flipV="1">
                    <a:off x="3609643" y="4402950"/>
                    <a:ext cx="4392000" cy="32400"/>
                  </a:xfrm>
                  <a:prstGeom prst="roundRect">
                    <a:avLst/>
                  </a:prstGeom>
                  <a:gradFill>
                    <a:gsLst>
                      <a:gs pos="56600">
                        <a:sysClr val="window" lastClr="FFFFFF"/>
                      </a:gs>
                      <a:gs pos="0">
                        <a:sysClr val="window" lastClr="FFFFFF">
                          <a:lumMod val="65000"/>
                        </a:sysClr>
                      </a:gs>
                      <a:gs pos="100000">
                        <a:sysClr val="window" lastClr="FFFFFF">
                          <a:lumMod val="65000"/>
                        </a:sysClr>
                      </a:gs>
                    </a:gsLst>
                    <a:lin ang="5400000" scaled="1"/>
                  </a:gradFill>
                  <a:ln w="1905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Aptos" panose="02110004020202020204"/>
                      <a:ea typeface="等线" panose="02010600030101010101" charset="-122"/>
                      <a:cs typeface="+mn-cs"/>
                    </a:endParaRPr>
                  </a:p>
                </p:txBody>
              </p:sp>
              <p:pic>
                <p:nvPicPr>
                  <p:cNvPr id="77" name="图片 76" descr="图片包含 文本&#10;&#10;描述已自动生成"/>
                  <p:cNvPicPr>
                    <a:picLocks noChangeAspect="1"/>
                  </p:cNvPicPr>
                  <p:nvPr/>
                </p:nvPicPr>
                <p:blipFill>
                  <a:blip r:embed="rId9"/>
                  <a:srcRect l="22593" t="20596" r="21844" b="25666"/>
                  <a:stretch>
                    <a:fillRect/>
                  </a:stretch>
                </p:blipFill>
                <p:spPr>
                  <a:xfrm>
                    <a:off x="4894109" y="3922846"/>
                    <a:ext cx="534060" cy="387392"/>
                  </a:xfrm>
                  <a:prstGeom prst="rect">
                    <a:avLst/>
                  </a:prstGeom>
                </p:spPr>
              </p:pic>
              <p:pic>
                <p:nvPicPr>
                  <p:cNvPr id="78" name="图片 77"/>
                  <p:cNvPicPr>
                    <a:picLocks noChangeAspect="1"/>
                  </p:cNvPicPr>
                  <p:nvPr/>
                </p:nvPicPr>
                <p:blipFill>
                  <a:blip r:embed="rId10"/>
                  <a:stretch>
                    <a:fillRect/>
                  </a:stretch>
                </p:blipFill>
                <p:spPr>
                  <a:xfrm>
                    <a:off x="4242029" y="3649991"/>
                    <a:ext cx="245236" cy="278021"/>
                  </a:xfrm>
                  <a:prstGeom prst="rect">
                    <a:avLst/>
                  </a:prstGeom>
                </p:spPr>
              </p:pic>
              <p:pic>
                <p:nvPicPr>
                  <p:cNvPr id="79" name="图片 78" descr="图标&#10;&#10;描述已自动生成"/>
                  <p:cNvPicPr>
                    <a:picLocks noChangeAspect="1"/>
                  </p:cNvPicPr>
                  <p:nvPr/>
                </p:nvPicPr>
                <p:blipFill>
                  <a:blip r:embed="rId2"/>
                  <a:stretch>
                    <a:fillRect/>
                  </a:stretch>
                </p:blipFill>
                <p:spPr>
                  <a:xfrm>
                    <a:off x="6033451" y="4338288"/>
                    <a:ext cx="501354" cy="501355"/>
                  </a:xfrm>
                  <a:prstGeom prst="rect">
                    <a:avLst/>
                  </a:prstGeom>
                </p:spPr>
              </p:pic>
              <p:pic>
                <p:nvPicPr>
                  <p:cNvPr id="80" name="图片 79" descr="建筑的摆设布局&#10;&#10;中度可信度描述已自动生成"/>
                  <p:cNvPicPr>
                    <a:picLocks noChangeAspect="1"/>
                  </p:cNvPicPr>
                  <p:nvPr/>
                </p:nvPicPr>
                <p:blipFill>
                  <a:blip r:embed="rId3"/>
                  <a:srcRect l="4056" t="19573" r="69165" b="16973"/>
                  <a:stretch>
                    <a:fillRect/>
                  </a:stretch>
                </p:blipFill>
                <p:spPr>
                  <a:xfrm>
                    <a:off x="7666251" y="4512765"/>
                    <a:ext cx="387262" cy="305922"/>
                  </a:xfrm>
                  <a:prstGeom prst="rect">
                    <a:avLst/>
                  </a:prstGeom>
                </p:spPr>
              </p:pic>
              <p:pic>
                <p:nvPicPr>
                  <p:cNvPr id="81" name="图片 80" descr="建筑的摆设布局&#10;&#10;中度可信度描述已自动生成"/>
                  <p:cNvPicPr>
                    <a:picLocks noChangeAspect="1"/>
                  </p:cNvPicPr>
                  <p:nvPr/>
                </p:nvPicPr>
                <p:blipFill>
                  <a:blip r:embed="rId3"/>
                  <a:srcRect l="4056" t="19573" r="69165" b="16973"/>
                  <a:stretch>
                    <a:fillRect/>
                  </a:stretch>
                </p:blipFill>
                <p:spPr>
                  <a:xfrm>
                    <a:off x="7716523" y="5020174"/>
                    <a:ext cx="387262" cy="305922"/>
                  </a:xfrm>
                  <a:prstGeom prst="rect">
                    <a:avLst/>
                  </a:prstGeom>
                </p:spPr>
              </p:pic>
              <p:pic>
                <p:nvPicPr>
                  <p:cNvPr id="82" name="图片 150" descr="水质传感器"/>
                  <p:cNvPicPr>
                    <a:picLocks noChangeAspect="1"/>
                  </p:cNvPicPr>
                  <p:nvPr/>
                </p:nvPicPr>
                <p:blipFill>
                  <a:blip r:embed="rId5"/>
                  <a:stretch>
                    <a:fillRect/>
                  </a:stretch>
                </p:blipFill>
                <p:spPr>
                  <a:xfrm>
                    <a:off x="7167956" y="4221977"/>
                    <a:ext cx="265227" cy="293955"/>
                  </a:xfrm>
                  <a:prstGeom prst="rect">
                    <a:avLst/>
                  </a:prstGeom>
                  <a:effectLst/>
                </p:spPr>
              </p:pic>
              <p:pic>
                <p:nvPicPr>
                  <p:cNvPr id="83" name="图片 150" descr="水质传感器"/>
                  <p:cNvPicPr>
                    <a:picLocks noChangeAspect="1"/>
                  </p:cNvPicPr>
                  <p:nvPr/>
                </p:nvPicPr>
                <p:blipFill>
                  <a:blip r:embed="rId5"/>
                  <a:stretch>
                    <a:fillRect/>
                  </a:stretch>
                </p:blipFill>
                <p:spPr>
                  <a:xfrm>
                    <a:off x="7185662" y="4700971"/>
                    <a:ext cx="265227" cy="293955"/>
                  </a:xfrm>
                  <a:prstGeom prst="rect">
                    <a:avLst/>
                  </a:prstGeom>
                  <a:effectLst/>
                </p:spPr>
              </p:pic>
              <p:sp>
                <p:nvSpPr>
                  <p:cNvPr id="84" name="文本框 83"/>
                  <p:cNvSpPr txBox="1"/>
                  <p:nvPr/>
                </p:nvSpPr>
                <p:spPr>
                  <a:xfrm>
                    <a:off x="6372819" y="4225846"/>
                    <a:ext cx="557665"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水站</a:t>
                    </a: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a:t>
                    </a:r>
                    <a:endPar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5" name="文本框 84"/>
                  <p:cNvSpPr txBox="1"/>
                  <p:nvPr/>
                </p:nvSpPr>
                <p:spPr>
                  <a:xfrm>
                    <a:off x="6489666" y="3768469"/>
                    <a:ext cx="557665"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水站</a:t>
                    </a: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1</a:t>
                    </a:r>
                    <a:endPar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6" name="文本框 85"/>
                  <p:cNvSpPr txBox="1"/>
                  <p:nvPr/>
                </p:nvSpPr>
                <p:spPr>
                  <a:xfrm>
                    <a:off x="7988648" y="4111438"/>
                    <a:ext cx="557665"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800" kern="0" dirty="0">
                        <a:latin typeface="微软雅黑" panose="020B0503020204020204" pitchFamily="34" charset="-122"/>
                        <a:ea typeface="微软雅黑" panose="020B0503020204020204" pitchFamily="34" charset="-122"/>
                      </a:rPr>
                      <a:t>用水户</a:t>
                    </a: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1</a:t>
                    </a:r>
                    <a:endPar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7" name="文本框 86"/>
                  <p:cNvSpPr txBox="1"/>
                  <p:nvPr/>
                </p:nvSpPr>
                <p:spPr>
                  <a:xfrm>
                    <a:off x="8026585" y="4575501"/>
                    <a:ext cx="557665"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800" kern="0" dirty="0">
                        <a:latin typeface="微软雅黑" panose="020B0503020204020204" pitchFamily="34" charset="-122"/>
                        <a:ea typeface="微软雅黑" panose="020B0503020204020204" pitchFamily="34" charset="-122"/>
                      </a:rPr>
                      <a:t>用水户</a:t>
                    </a: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2</a:t>
                    </a:r>
                    <a:endPar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8" name="文本框 87"/>
                  <p:cNvSpPr txBox="1"/>
                  <p:nvPr/>
                </p:nvSpPr>
                <p:spPr>
                  <a:xfrm>
                    <a:off x="8055861" y="5061836"/>
                    <a:ext cx="557665"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800" kern="0" dirty="0">
                        <a:latin typeface="微软雅黑" panose="020B0503020204020204" pitchFamily="34" charset="-122"/>
                        <a:ea typeface="微软雅黑" panose="020B0503020204020204" pitchFamily="34" charset="-122"/>
                      </a:rPr>
                      <a:t>用水户</a:t>
                    </a:r>
                    <a:r>
                      <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n</a:t>
                    </a:r>
                    <a:endPar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89" name="文本框 88"/>
                  <p:cNvSpPr txBox="1"/>
                  <p:nvPr/>
                </p:nvSpPr>
                <p:spPr>
                  <a:xfrm>
                    <a:off x="6840780" y="3958841"/>
                    <a:ext cx="557665" cy="215444"/>
                  </a:xfrm>
                  <a:prstGeom prst="rect">
                    <a:avLst/>
                  </a:prstGeom>
                  <a:noFill/>
                </p:spPr>
                <p:txBody>
                  <a:bodyPr wrap="square">
                    <a:spAutoFit/>
                  </a:bodyPr>
                  <a:lstStyle/>
                  <a:p>
                    <a:pPr marL="0" marR="0" lvl="0" indent="0" defTabSz="914400" eaLnBrk="1" fontAlgn="auto" latinLnBrk="0" hangingPunct="1">
                      <a:lnSpc>
                        <a:spcPct val="100000"/>
                      </a:lnSpc>
                      <a:spcBef>
                        <a:spcPts val="0"/>
                      </a:spcBef>
                      <a:spcAft>
                        <a:spcPts val="0"/>
                      </a:spcAft>
                      <a:buClrTx/>
                      <a:buSzTx/>
                      <a:buFontTx/>
                      <a:buNone/>
                      <a:defRPr/>
                    </a:pPr>
                    <a:r>
                      <a:rPr lang="zh-CN" altLang="en-US" sz="800" kern="0" dirty="0">
                        <a:latin typeface="微软雅黑" panose="020B0503020204020204" pitchFamily="34" charset="-122"/>
                        <a:ea typeface="微软雅黑" panose="020B0503020204020204" pitchFamily="34" charset="-122"/>
                      </a:rPr>
                      <a:t>水质仪</a:t>
                    </a:r>
                    <a:endParaRPr kumimoji="0" lang="en-US" altLang="zh-CN" sz="800" b="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grpSp>
          </p:grpSp>
          <p:cxnSp>
            <p:nvCxnSpPr>
              <p:cNvPr id="10" name="直接连接符 9"/>
              <p:cNvCxnSpPr/>
              <p:nvPr/>
            </p:nvCxnSpPr>
            <p:spPr>
              <a:xfrm flipV="1">
                <a:off x="7553325" y="2188605"/>
                <a:ext cx="1033811" cy="403359"/>
              </a:xfrm>
              <a:prstGeom prst="line">
                <a:avLst/>
              </a:prstGeom>
              <a:ln w="9525">
                <a:solidFill>
                  <a:srgbClr val="0D7CDD"/>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11" name="直接连接符 10"/>
              <p:cNvCxnSpPr/>
              <p:nvPr/>
            </p:nvCxnSpPr>
            <p:spPr>
              <a:xfrm flipV="1">
                <a:off x="8602152" y="2591964"/>
                <a:ext cx="920832" cy="386437"/>
              </a:xfrm>
              <a:prstGeom prst="line">
                <a:avLst/>
              </a:prstGeom>
              <a:ln w="9525">
                <a:solidFill>
                  <a:srgbClr val="0D7CDD"/>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12" name="直接连接符 11"/>
              <p:cNvCxnSpPr/>
              <p:nvPr/>
            </p:nvCxnSpPr>
            <p:spPr>
              <a:xfrm flipV="1">
                <a:off x="9667973" y="2974255"/>
                <a:ext cx="920832" cy="386437"/>
              </a:xfrm>
              <a:prstGeom prst="line">
                <a:avLst/>
              </a:prstGeom>
              <a:ln w="9525">
                <a:solidFill>
                  <a:srgbClr val="0485F9"/>
                </a:solidFill>
                <a:prstDash val="sysDash"/>
                <a:headEnd type="oval" w="med" len="med"/>
                <a:tailEnd type="oval" w="med" len="med"/>
              </a:ln>
            </p:spPr>
            <p:style>
              <a:lnRef idx="2">
                <a:schemeClr val="accent1"/>
              </a:lnRef>
              <a:fillRef idx="0">
                <a:schemeClr val="accent1"/>
              </a:fillRef>
              <a:effectRef idx="1">
                <a:schemeClr val="accent1"/>
              </a:effectRef>
              <a:fontRef idx="minor">
                <a:schemeClr val="tx1"/>
              </a:fontRef>
            </p:style>
          </p:cxnSp>
          <p:pic>
            <p:nvPicPr>
              <p:cNvPr id="13" name="图片 12" descr="图片包含 图标&#10;&#10;描述已自动生成"/>
              <p:cNvPicPr>
                <a:picLocks noChangeAspect="1"/>
              </p:cNvPicPr>
              <p:nvPr/>
            </p:nvPicPr>
            <p:blipFill>
              <a:blip r:embed="rId11"/>
              <a:stretch>
                <a:fillRect/>
              </a:stretch>
            </p:blipFill>
            <p:spPr>
              <a:xfrm>
                <a:off x="8329664" y="1408265"/>
                <a:ext cx="1830189" cy="1363227"/>
              </a:xfrm>
              <a:prstGeom prst="rect">
                <a:avLst/>
              </a:prstGeom>
            </p:spPr>
          </p:pic>
          <p:pic>
            <p:nvPicPr>
              <p:cNvPr id="14" name="图片 13" descr="图形用户界面&#10;&#10;描述已自动生成"/>
              <p:cNvPicPr>
                <a:picLocks noChangeAspect="1"/>
              </p:cNvPicPr>
              <p:nvPr/>
            </p:nvPicPr>
            <p:blipFill>
              <a:blip r:embed="rId12"/>
              <a:stretch>
                <a:fillRect/>
              </a:stretch>
            </p:blipFill>
            <p:spPr>
              <a:xfrm>
                <a:off x="9632780" y="1678975"/>
                <a:ext cx="2247574" cy="2247574"/>
              </a:xfrm>
              <a:prstGeom prst="rect">
                <a:avLst/>
              </a:prstGeom>
            </p:spPr>
          </p:pic>
          <p:sp>
            <p:nvSpPr>
              <p:cNvPr id="16" name="文本框 15"/>
              <p:cNvSpPr txBox="1"/>
              <p:nvPr/>
            </p:nvSpPr>
            <p:spPr>
              <a:xfrm rot="1428461">
                <a:off x="8140218" y="2464109"/>
                <a:ext cx="1096931" cy="369332"/>
              </a:xfrm>
              <a:prstGeom prst="rect">
                <a:avLst/>
              </a:prstGeom>
              <a:noFill/>
            </p:spPr>
            <p:txBody>
              <a:bodyPr wrap="square" rtlCol="0">
                <a:spAutoFit/>
              </a:bodyPr>
              <a:lstStyle/>
              <a:p>
                <a:r>
                  <a:rPr lang="zh-CN" altLang="en-US" sz="900" dirty="0"/>
                  <a:t>区</a:t>
                </a:r>
                <a:r>
                  <a:rPr lang="en-US" altLang="zh-CN" sz="900" dirty="0"/>
                  <a:t>/</a:t>
                </a:r>
                <a:r>
                  <a:rPr lang="zh-CN" altLang="en-US" sz="900" dirty="0"/>
                  <a:t>县级农村供水管理平台</a:t>
                </a:r>
                <a:endParaRPr lang="zh-CN" altLang="en-US" sz="900" dirty="0"/>
              </a:p>
            </p:txBody>
          </p:sp>
          <p:sp>
            <p:nvSpPr>
              <p:cNvPr id="17" name="文本框 16"/>
              <p:cNvSpPr txBox="1"/>
              <p:nvPr/>
            </p:nvSpPr>
            <p:spPr>
              <a:xfrm rot="1428461">
                <a:off x="10288833" y="3408518"/>
                <a:ext cx="1096931" cy="230832"/>
              </a:xfrm>
              <a:prstGeom prst="rect">
                <a:avLst/>
              </a:prstGeom>
              <a:noFill/>
            </p:spPr>
            <p:txBody>
              <a:bodyPr wrap="square" rtlCol="0">
                <a:spAutoFit/>
              </a:bodyPr>
              <a:lstStyle/>
              <a:p>
                <a:r>
                  <a:rPr lang="zh-CN" altLang="en-US" sz="900" dirty="0"/>
                  <a:t>手机</a:t>
                </a:r>
                <a:r>
                  <a:rPr lang="en-US" altLang="zh-CN" sz="900" dirty="0"/>
                  <a:t>APP</a:t>
                </a:r>
                <a:endParaRPr lang="zh-CN" altLang="en-US" sz="900" dirty="0"/>
              </a:p>
            </p:txBody>
          </p:sp>
          <p:grpSp>
            <p:nvGrpSpPr>
              <p:cNvPr id="19" name="组合 18"/>
              <p:cNvGrpSpPr/>
              <p:nvPr/>
            </p:nvGrpSpPr>
            <p:grpSpPr>
              <a:xfrm>
                <a:off x="3666283" y="2374831"/>
                <a:ext cx="1396080" cy="1691326"/>
                <a:chOff x="2208958" y="2822506"/>
                <a:chExt cx="1396080" cy="1691326"/>
              </a:xfrm>
            </p:grpSpPr>
            <p:grpSp>
              <p:nvGrpSpPr>
                <p:cNvPr id="44" name="组合 43"/>
                <p:cNvGrpSpPr/>
                <p:nvPr/>
              </p:nvGrpSpPr>
              <p:grpSpPr>
                <a:xfrm>
                  <a:off x="2303851" y="2822506"/>
                  <a:ext cx="1301187" cy="1231967"/>
                  <a:chOff x="2314548" y="2957557"/>
                  <a:chExt cx="1301187" cy="1231967"/>
                </a:xfrm>
              </p:grpSpPr>
              <p:sp>
                <p:nvSpPr>
                  <p:cNvPr id="48" name="文本框 47"/>
                  <p:cNvSpPr txBox="1"/>
                  <p:nvPr/>
                </p:nvSpPr>
                <p:spPr>
                  <a:xfrm>
                    <a:off x="2344755" y="2957557"/>
                    <a:ext cx="1270980" cy="261610"/>
                  </a:xfrm>
                  <a:prstGeom prst="rect">
                    <a:avLst/>
                  </a:prstGeom>
                  <a:noFill/>
                </p:spPr>
                <p:txBody>
                  <a:bodyPr wrap="square" rtlCol="0">
                    <a:spAutoFit/>
                  </a:bodyPr>
                  <a:lstStyle/>
                  <a:p>
                    <a:r>
                      <a:rPr lang="zh-CN" altLang="en-US" sz="1100" dirty="0">
                        <a:gradFill flip="none" rotWithShape="1">
                          <a:gsLst>
                            <a:gs pos="0">
                              <a:srgbClr val="10BDCD"/>
                            </a:gs>
                            <a:gs pos="100000">
                              <a:srgbClr val="0D7CDD"/>
                            </a:gs>
                          </a:gsLst>
                          <a:lin ang="10800000" scaled="1"/>
                          <a:tileRect/>
                        </a:gradFill>
                        <a:latin typeface="微软雅黑" panose="020B0503020204020204" pitchFamily="34" charset="-122"/>
                        <a:ea typeface="微软雅黑" panose="020B0503020204020204" pitchFamily="34" charset="-122"/>
                      </a:rPr>
                      <a:t>水源监控</a:t>
                    </a:r>
                    <a:endParaRPr lang="zh-CN" altLang="en-US" sz="1100" dirty="0">
                      <a:gradFill flip="none" rotWithShape="1">
                        <a:gsLst>
                          <a:gs pos="0">
                            <a:srgbClr val="10BDCD"/>
                          </a:gs>
                          <a:gs pos="100000">
                            <a:srgbClr val="0D7CDD"/>
                          </a:gs>
                        </a:gsLst>
                        <a:lin ang="10800000" scaled="1"/>
                        <a:tileRect/>
                      </a:gradFill>
                      <a:latin typeface="微软雅黑" panose="020B0503020204020204" pitchFamily="34" charset="-122"/>
                      <a:ea typeface="微软雅黑" panose="020B0503020204020204" pitchFamily="34" charset="-122"/>
                    </a:endParaRPr>
                  </a:p>
                </p:txBody>
              </p:sp>
              <p:sp>
                <p:nvSpPr>
                  <p:cNvPr id="49" name="文本框 48"/>
                  <p:cNvSpPr txBox="1"/>
                  <p:nvPr/>
                </p:nvSpPr>
                <p:spPr>
                  <a:xfrm>
                    <a:off x="2314548" y="3195598"/>
                    <a:ext cx="1270980" cy="993926"/>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水位</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水质</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压力</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流量</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视频</a:t>
                    </a:r>
                    <a:endParaRPr lang="zh-CN" altLang="en-US" sz="900" dirty="0">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208958" y="2943225"/>
                  <a:ext cx="141875" cy="1570607"/>
                  <a:chOff x="2224074" y="3101209"/>
                  <a:chExt cx="131510" cy="1412679"/>
                </a:xfrm>
              </p:grpSpPr>
              <p:cxnSp>
                <p:nvCxnSpPr>
                  <p:cNvPr id="46" name="直接连接符 45"/>
                  <p:cNvCxnSpPr>
                    <a:stCxn id="47" idx="2"/>
                  </p:cNvCxnSpPr>
                  <p:nvPr/>
                </p:nvCxnSpPr>
                <p:spPr>
                  <a:xfrm flipH="1" flipV="1">
                    <a:off x="2284976" y="3101209"/>
                    <a:ext cx="4853" cy="1275426"/>
                  </a:xfrm>
                  <a:prstGeom prst="line">
                    <a:avLst/>
                  </a:prstGeom>
                  <a:ln w="6350">
                    <a:solidFill>
                      <a:srgbClr val="0D7CDD"/>
                    </a:solidFill>
                    <a:prstDash val="sysDash"/>
                    <a:headEnd type="none" w="med" len="med"/>
                    <a:tailEnd type="oval" w="med" len="med"/>
                  </a:ln>
                </p:spPr>
                <p:style>
                  <a:lnRef idx="2">
                    <a:schemeClr val="accent1"/>
                  </a:lnRef>
                  <a:fillRef idx="0">
                    <a:schemeClr val="accent1"/>
                  </a:fillRef>
                  <a:effectRef idx="1">
                    <a:schemeClr val="accent1"/>
                  </a:effectRef>
                  <a:fontRef idx="minor">
                    <a:schemeClr val="tx1"/>
                  </a:fontRef>
                </p:style>
              </p:cxnSp>
              <p:sp>
                <p:nvSpPr>
                  <p:cNvPr id="47" name="图形 99"/>
                  <p:cNvSpPr/>
                  <p:nvPr/>
                </p:nvSpPr>
                <p:spPr>
                  <a:xfrm>
                    <a:off x="2224074" y="4376635"/>
                    <a:ext cx="131510" cy="137253"/>
                  </a:xfrm>
                  <a:custGeom>
                    <a:avLst/>
                    <a:gdLst>
                      <a:gd name="connsiteX0" fmla="*/ 714375 w 1428750"/>
                      <a:gd name="connsiteY0" fmla="*/ 1587501 h 1587500"/>
                      <a:gd name="connsiteX1" fmla="*/ 0 w 1428750"/>
                      <a:gd name="connsiteY1" fmla="*/ 714374 h 1587500"/>
                      <a:gd name="connsiteX2" fmla="*/ 714375 w 1428750"/>
                      <a:gd name="connsiteY2" fmla="*/ 0 h 1587500"/>
                      <a:gd name="connsiteX3" fmla="*/ 1428750 w 1428750"/>
                      <a:gd name="connsiteY3" fmla="*/ 714374 h 1587500"/>
                      <a:gd name="connsiteX4" fmla="*/ 714375 w 1428750"/>
                      <a:gd name="connsiteY4" fmla="*/ 1587501 h 1587500"/>
                      <a:gd name="connsiteX5" fmla="*/ 714375 w 1428750"/>
                      <a:gd name="connsiteY5" fmla="*/ 932657 h 1587500"/>
                      <a:gd name="connsiteX6" fmla="*/ 932656 w 1428750"/>
                      <a:gd name="connsiteY6" fmla="*/ 714374 h 1587500"/>
                      <a:gd name="connsiteX7" fmla="*/ 714375 w 1428750"/>
                      <a:gd name="connsiteY7" fmla="*/ 496094 h 1587500"/>
                      <a:gd name="connsiteX8" fmla="*/ 496094 w 1428750"/>
                      <a:gd name="connsiteY8" fmla="*/ 714374 h 1587500"/>
                      <a:gd name="connsiteX9" fmla="*/ 714375 w 1428750"/>
                      <a:gd name="connsiteY9" fmla="*/ 932657 h 158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587500">
                        <a:moveTo>
                          <a:pt x="714375" y="1587501"/>
                        </a:moveTo>
                        <a:cubicBezTo>
                          <a:pt x="615157" y="1587501"/>
                          <a:pt x="0" y="1108909"/>
                          <a:pt x="0" y="714374"/>
                        </a:cubicBezTo>
                        <a:cubicBezTo>
                          <a:pt x="0" y="319842"/>
                          <a:pt x="319841" y="0"/>
                          <a:pt x="714375" y="0"/>
                        </a:cubicBezTo>
                        <a:cubicBezTo>
                          <a:pt x="1108909" y="0"/>
                          <a:pt x="1428750" y="319842"/>
                          <a:pt x="1428750" y="714374"/>
                        </a:cubicBezTo>
                        <a:cubicBezTo>
                          <a:pt x="1428750" y="1108909"/>
                          <a:pt x="813593" y="1587501"/>
                          <a:pt x="714375" y="1587501"/>
                        </a:cubicBezTo>
                        <a:close/>
                        <a:moveTo>
                          <a:pt x="714375" y="932657"/>
                        </a:moveTo>
                        <a:cubicBezTo>
                          <a:pt x="834926" y="932657"/>
                          <a:pt x="932656" y="834925"/>
                          <a:pt x="932656" y="714374"/>
                        </a:cubicBezTo>
                        <a:cubicBezTo>
                          <a:pt x="932656" y="593824"/>
                          <a:pt x="834926" y="496094"/>
                          <a:pt x="714375" y="496094"/>
                        </a:cubicBezTo>
                        <a:cubicBezTo>
                          <a:pt x="593824" y="496094"/>
                          <a:pt x="496094" y="593824"/>
                          <a:pt x="496094" y="714374"/>
                        </a:cubicBezTo>
                        <a:cubicBezTo>
                          <a:pt x="496094" y="834925"/>
                          <a:pt x="593824" y="932657"/>
                          <a:pt x="714375" y="932657"/>
                        </a:cubicBezTo>
                        <a:close/>
                      </a:path>
                    </a:pathLst>
                  </a:custGeom>
                  <a:gradFill>
                    <a:gsLst>
                      <a:gs pos="0">
                        <a:srgbClr val="10BDCD"/>
                      </a:gs>
                      <a:gs pos="100000">
                        <a:srgbClr val="0D7CDD"/>
                      </a:gs>
                    </a:gsLst>
                    <a:lin ang="16200000" scaled="1"/>
                  </a:gradFill>
                  <a:ln w="1860" cap="flat">
                    <a:noFill/>
                    <a:prstDash val="solid"/>
                    <a:miter/>
                  </a:ln>
                </p:spPr>
                <p:txBody>
                  <a:bodyPr rtlCol="0" anchor="ctr"/>
                  <a:lstStyle/>
                  <a:p>
                    <a:endParaRPr lang="zh-CN" altLang="en-US" dirty="0"/>
                  </a:p>
                </p:txBody>
              </p:sp>
            </p:grpSp>
          </p:grpSp>
          <p:cxnSp>
            <p:nvCxnSpPr>
              <p:cNvPr id="21" name="直接连接符 20"/>
              <p:cNvCxnSpPr/>
              <p:nvPr/>
            </p:nvCxnSpPr>
            <p:spPr>
              <a:xfrm flipV="1">
                <a:off x="4966032" y="1890504"/>
                <a:ext cx="10323" cy="1356889"/>
              </a:xfrm>
              <a:prstGeom prst="line">
                <a:avLst/>
              </a:prstGeom>
              <a:ln w="6350">
                <a:solidFill>
                  <a:srgbClr val="0D7CDD"/>
                </a:solidFill>
                <a:prstDash val="sysDash"/>
                <a:headEnd type="none" w="med" len="med"/>
                <a:tailEnd type="oval" w="med" len="med"/>
              </a:ln>
            </p:spPr>
            <p:style>
              <a:lnRef idx="2">
                <a:schemeClr val="accent1"/>
              </a:lnRef>
              <a:fillRef idx="0">
                <a:schemeClr val="accent1"/>
              </a:fillRef>
              <a:effectRef idx="1">
                <a:schemeClr val="accent1"/>
              </a:effectRef>
              <a:fontRef idx="minor">
                <a:schemeClr val="tx1"/>
              </a:fontRef>
            </p:style>
          </p:cxnSp>
          <p:grpSp>
            <p:nvGrpSpPr>
              <p:cNvPr id="22" name="组合 21"/>
              <p:cNvGrpSpPr/>
              <p:nvPr/>
            </p:nvGrpSpPr>
            <p:grpSpPr>
              <a:xfrm>
                <a:off x="4923934" y="1846599"/>
                <a:ext cx="1301187" cy="862636"/>
                <a:chOff x="2314548" y="2957557"/>
                <a:chExt cx="1301187" cy="862636"/>
              </a:xfrm>
            </p:grpSpPr>
            <p:sp>
              <p:nvSpPr>
                <p:cNvPr id="42" name="文本框 41"/>
                <p:cNvSpPr txBox="1"/>
                <p:nvPr/>
              </p:nvSpPr>
              <p:spPr>
                <a:xfrm>
                  <a:off x="2344755" y="2957557"/>
                  <a:ext cx="1270980" cy="261610"/>
                </a:xfrm>
                <a:prstGeom prst="rect">
                  <a:avLst/>
                </a:prstGeom>
                <a:noFill/>
              </p:spPr>
              <p:txBody>
                <a:bodyPr wrap="square" rtlCol="0">
                  <a:spAutoFit/>
                </a:bodyPr>
                <a:lstStyle/>
                <a:p>
                  <a:r>
                    <a:rPr lang="zh-CN" altLang="en-US" sz="1100" dirty="0">
                      <a:gradFill flip="none" rotWithShape="1">
                        <a:gsLst>
                          <a:gs pos="0">
                            <a:srgbClr val="10BDCD"/>
                          </a:gs>
                          <a:gs pos="100000">
                            <a:srgbClr val="0D7CDD"/>
                          </a:gs>
                        </a:gsLst>
                        <a:lin ang="10800000" scaled="1"/>
                        <a:tileRect/>
                      </a:gradFill>
                      <a:latin typeface="微软雅黑" panose="020B0503020204020204" pitchFamily="34" charset="-122"/>
                      <a:ea typeface="微软雅黑" panose="020B0503020204020204" pitchFamily="34" charset="-122"/>
                    </a:rPr>
                    <a:t>水厂自动化控制</a:t>
                  </a:r>
                  <a:endParaRPr lang="zh-CN" altLang="en-US" sz="1100" dirty="0">
                    <a:gradFill flip="none" rotWithShape="1">
                      <a:gsLst>
                        <a:gs pos="0">
                          <a:srgbClr val="10BDCD"/>
                        </a:gs>
                        <a:gs pos="100000">
                          <a:srgbClr val="0D7CDD"/>
                        </a:gs>
                      </a:gsLst>
                      <a:lin ang="10800000" scaled="1"/>
                      <a:tileRect/>
                    </a:gradFill>
                    <a:latin typeface="微软雅黑" panose="020B0503020204020204" pitchFamily="34" charset="-122"/>
                    <a:ea typeface="微软雅黑" panose="020B0503020204020204" pitchFamily="34" charset="-122"/>
                  </a:endParaRPr>
                </a:p>
              </p:txBody>
            </p:sp>
            <p:sp>
              <p:nvSpPr>
                <p:cNvPr id="43" name="文本框 42"/>
                <p:cNvSpPr txBox="1"/>
                <p:nvPr/>
              </p:nvSpPr>
              <p:spPr>
                <a:xfrm>
                  <a:off x="2314548" y="3195598"/>
                  <a:ext cx="1270980" cy="624595"/>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流量、压力</a:t>
                  </a:r>
                  <a:endParaRPr lang="zh-CN" altLang="en-US"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水质、液位</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视频、控制</a:t>
                  </a:r>
                  <a:endParaRPr lang="zh-CN" altLang="en-US" sz="800" dirty="0">
                    <a:latin typeface="微软雅黑" panose="020B0503020204020204" pitchFamily="34" charset="-122"/>
                    <a:ea typeface="微软雅黑" panose="020B0503020204020204" pitchFamily="34" charset="-122"/>
                  </a:endParaRPr>
                </a:p>
              </p:txBody>
            </p:sp>
          </p:grpSp>
          <p:cxnSp>
            <p:nvCxnSpPr>
              <p:cNvPr id="23" name="直接连接符 22"/>
              <p:cNvCxnSpPr/>
              <p:nvPr/>
            </p:nvCxnSpPr>
            <p:spPr>
              <a:xfrm flipV="1">
                <a:off x="6899262" y="1527443"/>
                <a:ext cx="6965" cy="1350362"/>
              </a:xfrm>
              <a:prstGeom prst="line">
                <a:avLst/>
              </a:prstGeom>
              <a:ln w="6350">
                <a:solidFill>
                  <a:srgbClr val="0D7CDD"/>
                </a:solidFill>
                <a:prstDash val="sysDash"/>
                <a:headEnd type="none" w="med" len="med"/>
                <a:tailEnd type="oval" w="med" len="med"/>
              </a:ln>
            </p:spPr>
            <p:style>
              <a:lnRef idx="2">
                <a:schemeClr val="accent1"/>
              </a:lnRef>
              <a:fillRef idx="0">
                <a:schemeClr val="accent1"/>
              </a:fillRef>
              <a:effectRef idx="1">
                <a:schemeClr val="accent1"/>
              </a:effectRef>
              <a:fontRef idx="minor">
                <a:schemeClr val="tx1"/>
              </a:fontRef>
            </p:style>
          </p:cxnSp>
          <p:grpSp>
            <p:nvGrpSpPr>
              <p:cNvPr id="24" name="组合 23"/>
              <p:cNvGrpSpPr/>
              <p:nvPr/>
            </p:nvGrpSpPr>
            <p:grpSpPr>
              <a:xfrm>
                <a:off x="6887715" y="1559508"/>
                <a:ext cx="1301187" cy="862636"/>
                <a:chOff x="2314548" y="2957557"/>
                <a:chExt cx="1301187" cy="862636"/>
              </a:xfrm>
            </p:grpSpPr>
            <p:sp>
              <p:nvSpPr>
                <p:cNvPr id="40" name="文本框 39"/>
                <p:cNvSpPr txBox="1"/>
                <p:nvPr/>
              </p:nvSpPr>
              <p:spPr>
                <a:xfrm>
                  <a:off x="2344755" y="2957557"/>
                  <a:ext cx="1270980" cy="261610"/>
                </a:xfrm>
                <a:prstGeom prst="rect">
                  <a:avLst/>
                </a:prstGeom>
                <a:noFill/>
              </p:spPr>
              <p:txBody>
                <a:bodyPr wrap="square" rtlCol="0">
                  <a:spAutoFit/>
                </a:bodyPr>
                <a:lstStyle/>
                <a:p>
                  <a:r>
                    <a:rPr lang="zh-CN" altLang="en-US" sz="1100" dirty="0">
                      <a:gradFill flip="none" rotWithShape="1">
                        <a:gsLst>
                          <a:gs pos="0">
                            <a:srgbClr val="10BDCD"/>
                          </a:gs>
                          <a:gs pos="100000">
                            <a:srgbClr val="0D7CDD"/>
                          </a:gs>
                        </a:gsLst>
                        <a:lin ang="10800000" scaled="1"/>
                        <a:tileRect/>
                      </a:gradFill>
                      <a:latin typeface="微软雅黑" panose="020B0503020204020204" pitchFamily="34" charset="-122"/>
                      <a:ea typeface="微软雅黑" panose="020B0503020204020204" pitchFamily="34" charset="-122"/>
                    </a:rPr>
                    <a:t>管网监测预警</a:t>
                  </a:r>
                  <a:endParaRPr lang="zh-CN" altLang="en-US" sz="1100" dirty="0">
                    <a:gradFill flip="none" rotWithShape="1">
                      <a:gsLst>
                        <a:gs pos="0">
                          <a:srgbClr val="10BDCD"/>
                        </a:gs>
                        <a:gs pos="100000">
                          <a:srgbClr val="0D7CDD"/>
                        </a:gs>
                      </a:gsLst>
                      <a:lin ang="10800000" scaled="1"/>
                      <a:tileRect/>
                    </a:gradFill>
                    <a:latin typeface="微软雅黑" panose="020B0503020204020204" pitchFamily="34" charset="-122"/>
                    <a:ea typeface="微软雅黑" panose="020B0503020204020204" pitchFamily="34" charset="-122"/>
                  </a:endParaRPr>
                </a:p>
              </p:txBody>
            </p:sp>
            <p:sp>
              <p:nvSpPr>
                <p:cNvPr id="41" name="文本框 40"/>
                <p:cNvSpPr txBox="1"/>
                <p:nvPr/>
              </p:nvSpPr>
              <p:spPr>
                <a:xfrm>
                  <a:off x="2314548" y="3195598"/>
                  <a:ext cx="1270980" cy="624595"/>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流量</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压力</a:t>
                  </a:r>
                  <a:endParaRPr lang="zh-CN" altLang="en-US"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水质</a:t>
                  </a:r>
                  <a:endParaRPr lang="zh-CN" altLang="en-US" sz="800" dirty="0">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10601533" y="4189461"/>
                <a:ext cx="1301187" cy="862636"/>
                <a:chOff x="2314548" y="2957557"/>
                <a:chExt cx="1301187" cy="862636"/>
              </a:xfrm>
            </p:grpSpPr>
            <p:sp>
              <p:nvSpPr>
                <p:cNvPr id="38" name="文本框 37"/>
                <p:cNvSpPr txBox="1"/>
                <p:nvPr/>
              </p:nvSpPr>
              <p:spPr>
                <a:xfrm>
                  <a:off x="2344755" y="2957557"/>
                  <a:ext cx="1270980" cy="261610"/>
                </a:xfrm>
                <a:prstGeom prst="rect">
                  <a:avLst/>
                </a:prstGeom>
                <a:noFill/>
              </p:spPr>
              <p:txBody>
                <a:bodyPr wrap="square" rtlCol="0">
                  <a:spAutoFit/>
                </a:bodyPr>
                <a:lstStyle/>
                <a:p>
                  <a:r>
                    <a:rPr lang="zh-CN" altLang="en-US" sz="1100" dirty="0">
                      <a:gradFill flip="none" rotWithShape="1">
                        <a:gsLst>
                          <a:gs pos="0">
                            <a:srgbClr val="0D7CDD"/>
                          </a:gs>
                          <a:gs pos="100000">
                            <a:srgbClr val="10BDCD"/>
                          </a:gs>
                        </a:gsLst>
                        <a:lin ang="0" scaled="1"/>
                        <a:tileRect/>
                      </a:gradFill>
                      <a:latin typeface="微软雅黑" panose="020B0503020204020204" pitchFamily="34" charset="-122"/>
                      <a:ea typeface="微软雅黑" panose="020B0503020204020204" pitchFamily="34" charset="-122"/>
                    </a:rPr>
                    <a:t>用户计量监控</a:t>
                  </a:r>
                  <a:endParaRPr lang="zh-CN" altLang="en-US" sz="1100" dirty="0">
                    <a:gradFill flip="none" rotWithShape="1">
                      <a:gsLst>
                        <a:gs pos="0">
                          <a:srgbClr val="0D7CDD"/>
                        </a:gs>
                        <a:gs pos="100000">
                          <a:srgbClr val="10BDCD"/>
                        </a:gs>
                      </a:gsLst>
                      <a:lin ang="0" scaled="1"/>
                      <a:tileRect/>
                    </a:gradFill>
                    <a:latin typeface="微软雅黑" panose="020B0503020204020204" pitchFamily="34" charset="-122"/>
                    <a:ea typeface="微软雅黑" panose="020B0503020204020204" pitchFamily="34" charset="-122"/>
                  </a:endParaRPr>
                </a:p>
              </p:txBody>
            </p:sp>
            <p:sp>
              <p:nvSpPr>
                <p:cNvPr id="39" name="文本框 38"/>
                <p:cNvSpPr txBox="1"/>
                <p:nvPr/>
              </p:nvSpPr>
              <p:spPr>
                <a:xfrm>
                  <a:off x="2314548" y="3195598"/>
                  <a:ext cx="1270980" cy="624595"/>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压力</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流量</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水质</a:t>
                  </a:r>
                  <a:endParaRPr lang="zh-CN" altLang="en-US" sz="1000" dirty="0">
                    <a:latin typeface="微软雅黑" panose="020B0503020204020204" pitchFamily="34" charset="-122"/>
                    <a:ea typeface="微软雅黑" panose="020B0503020204020204" pitchFamily="34" charset="-122"/>
                  </a:endParaRPr>
                </a:p>
              </p:txBody>
            </p:sp>
          </p:grpSp>
          <p:cxnSp>
            <p:nvCxnSpPr>
              <p:cNvPr id="26" name="直接连接符 25"/>
              <p:cNvCxnSpPr/>
              <p:nvPr/>
            </p:nvCxnSpPr>
            <p:spPr>
              <a:xfrm>
                <a:off x="9625075" y="4908833"/>
                <a:ext cx="0" cy="604013"/>
              </a:xfrm>
              <a:prstGeom prst="line">
                <a:avLst/>
              </a:prstGeom>
              <a:ln w="6350">
                <a:solidFill>
                  <a:srgbClr val="0485F9"/>
                </a:solidFill>
                <a:prstDash val="sysDash"/>
              </a:ln>
            </p:spPr>
            <p:style>
              <a:lnRef idx="2">
                <a:schemeClr val="accent1"/>
              </a:lnRef>
              <a:fillRef idx="0">
                <a:schemeClr val="accent1"/>
              </a:fillRef>
              <a:effectRef idx="1">
                <a:schemeClr val="accent1"/>
              </a:effectRef>
              <a:fontRef idx="minor">
                <a:schemeClr val="tx1"/>
              </a:fontRef>
            </p:style>
          </p:cxnSp>
          <p:cxnSp>
            <p:nvCxnSpPr>
              <p:cNvPr id="27" name="直接连接符 26"/>
              <p:cNvCxnSpPr/>
              <p:nvPr/>
            </p:nvCxnSpPr>
            <p:spPr>
              <a:xfrm flipH="1" flipV="1">
                <a:off x="10581021" y="4228029"/>
                <a:ext cx="6514" cy="1282700"/>
              </a:xfrm>
              <a:prstGeom prst="line">
                <a:avLst/>
              </a:prstGeom>
              <a:ln w="6350">
                <a:solidFill>
                  <a:srgbClr val="0D7CDD"/>
                </a:solidFill>
                <a:prstDash val="sysDash"/>
                <a:headEnd type="none" w="med" len="med"/>
                <a:tailEnd type="oval" w="med" len="med"/>
              </a:ln>
            </p:spPr>
            <p:style>
              <a:lnRef idx="2">
                <a:schemeClr val="accent1"/>
              </a:lnRef>
              <a:fillRef idx="0">
                <a:schemeClr val="accent1"/>
              </a:fillRef>
              <a:effectRef idx="1">
                <a:schemeClr val="accent1"/>
              </a:effectRef>
              <a:fontRef idx="minor">
                <a:schemeClr val="tx1"/>
              </a:fontRef>
            </p:style>
          </p:cxnSp>
          <p:cxnSp>
            <p:nvCxnSpPr>
              <p:cNvPr id="28" name="直接连接符 27"/>
              <p:cNvCxnSpPr/>
              <p:nvPr/>
            </p:nvCxnSpPr>
            <p:spPr>
              <a:xfrm>
                <a:off x="9647084" y="5510729"/>
                <a:ext cx="941721" cy="0"/>
              </a:xfrm>
              <a:prstGeom prst="line">
                <a:avLst/>
              </a:prstGeom>
              <a:ln w="6350">
                <a:solidFill>
                  <a:srgbClr val="0D7CDD"/>
                </a:solidFill>
                <a:prstDash val="sysDash"/>
              </a:ln>
            </p:spPr>
            <p:style>
              <a:lnRef idx="2">
                <a:schemeClr val="accent1"/>
              </a:lnRef>
              <a:fillRef idx="0">
                <a:schemeClr val="accent1"/>
              </a:fillRef>
              <a:effectRef idx="1">
                <a:schemeClr val="accent1"/>
              </a:effectRef>
              <a:fontRef idx="minor">
                <a:schemeClr val="tx1"/>
              </a:fontRef>
            </p:style>
          </p:cxnSp>
          <p:cxnSp>
            <p:nvCxnSpPr>
              <p:cNvPr id="29" name="直接连接符 28"/>
              <p:cNvCxnSpPr/>
              <p:nvPr/>
            </p:nvCxnSpPr>
            <p:spPr>
              <a:xfrm flipV="1">
                <a:off x="5567604" y="4228029"/>
                <a:ext cx="2260900" cy="1181213"/>
              </a:xfrm>
              <a:prstGeom prst="line">
                <a:avLst/>
              </a:prstGeom>
              <a:ln w="6350">
                <a:solidFill>
                  <a:srgbClr val="0D7CDD"/>
                </a:solidFill>
                <a:prstDash val="sysDash"/>
              </a:ln>
            </p:spPr>
            <p:style>
              <a:lnRef idx="2">
                <a:schemeClr val="accent1"/>
              </a:lnRef>
              <a:fillRef idx="0">
                <a:schemeClr val="accent1"/>
              </a:fillRef>
              <a:effectRef idx="1">
                <a:schemeClr val="accent1"/>
              </a:effectRef>
              <a:fontRef idx="minor">
                <a:schemeClr val="tx1"/>
              </a:fontRef>
            </p:style>
          </p:cxnSp>
          <p:cxnSp>
            <p:nvCxnSpPr>
              <p:cNvPr id="30" name="直接连接符 29"/>
              <p:cNvCxnSpPr/>
              <p:nvPr/>
            </p:nvCxnSpPr>
            <p:spPr>
              <a:xfrm flipH="1">
                <a:off x="5571879" y="4613667"/>
                <a:ext cx="9270" cy="799215"/>
              </a:xfrm>
              <a:prstGeom prst="line">
                <a:avLst/>
              </a:prstGeom>
              <a:ln w="6350">
                <a:solidFill>
                  <a:srgbClr val="0D7CDD"/>
                </a:solidFill>
                <a:prstDash val="sysDash"/>
                <a:headEnd type="oval"/>
              </a:ln>
            </p:spPr>
            <p:style>
              <a:lnRef idx="2">
                <a:schemeClr val="accent1"/>
              </a:lnRef>
              <a:fillRef idx="0">
                <a:schemeClr val="accent1"/>
              </a:fillRef>
              <a:effectRef idx="1">
                <a:schemeClr val="accent1"/>
              </a:effectRef>
              <a:fontRef idx="minor">
                <a:schemeClr val="tx1"/>
              </a:fontRef>
            </p:style>
          </p:cxnSp>
          <p:grpSp>
            <p:nvGrpSpPr>
              <p:cNvPr id="31" name="组合 30"/>
              <p:cNvGrpSpPr/>
              <p:nvPr/>
            </p:nvGrpSpPr>
            <p:grpSpPr>
              <a:xfrm>
                <a:off x="4710618" y="4642634"/>
                <a:ext cx="1795315" cy="685898"/>
                <a:chOff x="2998889" y="2149360"/>
                <a:chExt cx="1795315" cy="685898"/>
              </a:xfrm>
            </p:grpSpPr>
            <p:sp>
              <p:nvSpPr>
                <p:cNvPr id="36" name="文本框 35"/>
                <p:cNvSpPr txBox="1"/>
                <p:nvPr/>
              </p:nvSpPr>
              <p:spPr>
                <a:xfrm>
                  <a:off x="3122875" y="2149360"/>
                  <a:ext cx="778978" cy="261610"/>
                </a:xfrm>
                <a:prstGeom prst="rect">
                  <a:avLst/>
                </a:prstGeom>
                <a:noFill/>
              </p:spPr>
              <p:txBody>
                <a:bodyPr wrap="square" rtlCol="0">
                  <a:spAutoFit/>
                </a:bodyPr>
                <a:lstStyle/>
                <a:p>
                  <a:r>
                    <a:rPr lang="zh-CN" altLang="en-US" sz="1100" dirty="0">
                      <a:solidFill>
                        <a:srgbClr val="0485F9"/>
                      </a:solidFill>
                      <a:latin typeface="微软雅黑" panose="020B0503020204020204" pitchFamily="34" charset="-122"/>
                      <a:ea typeface="微软雅黑" panose="020B0503020204020204" pitchFamily="34" charset="-122"/>
                    </a:rPr>
                    <a:t>水站监控</a:t>
                  </a:r>
                  <a:endParaRPr lang="zh-CN" altLang="en-US" sz="1100" dirty="0">
                    <a:solidFill>
                      <a:srgbClr val="0485F9"/>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2998889" y="2395329"/>
                  <a:ext cx="1795315" cy="439929"/>
                </a:xfrm>
                <a:prstGeom prst="rect">
                  <a:avLst/>
                </a:prstGeom>
                <a:noFill/>
              </p:spPr>
              <p:txBody>
                <a:bodyPr wrap="square" rtlCol="0">
                  <a:spAutoFit/>
                </a:bodyPr>
                <a:lstStyle/>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压力、流量</a:t>
                  </a:r>
                  <a:endParaRPr lang="en-US" altLang="zh-CN" sz="800" dirty="0">
                    <a:latin typeface="微软雅黑" panose="020B0503020204020204" pitchFamily="34" charset="-122"/>
                    <a:ea typeface="微软雅黑" panose="020B0503020204020204" pitchFamily="34" charset="-122"/>
                  </a:endParaRPr>
                </a:p>
                <a:p>
                  <a:pPr marL="171450" indent="-171450">
                    <a:lnSpc>
                      <a:spcPct val="150000"/>
                    </a:lnSpc>
                    <a:buFont typeface="Arial" panose="020B0604020202020204" pitchFamily="34" charset="0"/>
                    <a:buChar char="•"/>
                  </a:pPr>
                  <a:r>
                    <a:rPr lang="zh-CN" altLang="en-US" sz="800" dirty="0">
                      <a:latin typeface="微软雅黑" panose="020B0503020204020204" pitchFamily="34" charset="-122"/>
                      <a:ea typeface="微软雅黑" panose="020B0503020204020204" pitchFamily="34" charset="-122"/>
                    </a:rPr>
                    <a:t>水质、视频</a:t>
                  </a:r>
                  <a:endParaRPr lang="zh-CN" altLang="en-US" sz="900" dirty="0">
                    <a:latin typeface="微软雅黑" panose="020B0503020204020204" pitchFamily="34" charset="-122"/>
                    <a:ea typeface="微软雅黑" panose="020B0503020204020204" pitchFamily="34" charset="-122"/>
                  </a:endParaRPr>
                </a:p>
              </p:txBody>
            </p:sp>
          </p:grpSp>
          <p:sp>
            <p:nvSpPr>
              <p:cNvPr id="32" name="图形 99"/>
              <p:cNvSpPr/>
              <p:nvPr/>
            </p:nvSpPr>
            <p:spPr>
              <a:xfrm>
                <a:off x="4908318" y="3213270"/>
                <a:ext cx="141875" cy="152597"/>
              </a:xfrm>
              <a:custGeom>
                <a:avLst/>
                <a:gdLst>
                  <a:gd name="connsiteX0" fmla="*/ 714375 w 1428750"/>
                  <a:gd name="connsiteY0" fmla="*/ 1587501 h 1587500"/>
                  <a:gd name="connsiteX1" fmla="*/ 0 w 1428750"/>
                  <a:gd name="connsiteY1" fmla="*/ 714374 h 1587500"/>
                  <a:gd name="connsiteX2" fmla="*/ 714375 w 1428750"/>
                  <a:gd name="connsiteY2" fmla="*/ 0 h 1587500"/>
                  <a:gd name="connsiteX3" fmla="*/ 1428750 w 1428750"/>
                  <a:gd name="connsiteY3" fmla="*/ 714374 h 1587500"/>
                  <a:gd name="connsiteX4" fmla="*/ 714375 w 1428750"/>
                  <a:gd name="connsiteY4" fmla="*/ 1587501 h 1587500"/>
                  <a:gd name="connsiteX5" fmla="*/ 714375 w 1428750"/>
                  <a:gd name="connsiteY5" fmla="*/ 932657 h 1587500"/>
                  <a:gd name="connsiteX6" fmla="*/ 932656 w 1428750"/>
                  <a:gd name="connsiteY6" fmla="*/ 714374 h 1587500"/>
                  <a:gd name="connsiteX7" fmla="*/ 714375 w 1428750"/>
                  <a:gd name="connsiteY7" fmla="*/ 496094 h 1587500"/>
                  <a:gd name="connsiteX8" fmla="*/ 496094 w 1428750"/>
                  <a:gd name="connsiteY8" fmla="*/ 714374 h 1587500"/>
                  <a:gd name="connsiteX9" fmla="*/ 714375 w 1428750"/>
                  <a:gd name="connsiteY9" fmla="*/ 932657 h 158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587500">
                    <a:moveTo>
                      <a:pt x="714375" y="1587501"/>
                    </a:moveTo>
                    <a:cubicBezTo>
                      <a:pt x="615157" y="1587501"/>
                      <a:pt x="0" y="1108909"/>
                      <a:pt x="0" y="714374"/>
                    </a:cubicBezTo>
                    <a:cubicBezTo>
                      <a:pt x="0" y="319842"/>
                      <a:pt x="319841" y="0"/>
                      <a:pt x="714375" y="0"/>
                    </a:cubicBezTo>
                    <a:cubicBezTo>
                      <a:pt x="1108909" y="0"/>
                      <a:pt x="1428750" y="319842"/>
                      <a:pt x="1428750" y="714374"/>
                    </a:cubicBezTo>
                    <a:cubicBezTo>
                      <a:pt x="1428750" y="1108909"/>
                      <a:pt x="813593" y="1587501"/>
                      <a:pt x="714375" y="1587501"/>
                    </a:cubicBezTo>
                    <a:close/>
                    <a:moveTo>
                      <a:pt x="714375" y="932657"/>
                    </a:moveTo>
                    <a:cubicBezTo>
                      <a:pt x="834926" y="932657"/>
                      <a:pt x="932656" y="834925"/>
                      <a:pt x="932656" y="714374"/>
                    </a:cubicBezTo>
                    <a:cubicBezTo>
                      <a:pt x="932656" y="593824"/>
                      <a:pt x="834926" y="496094"/>
                      <a:pt x="714375" y="496094"/>
                    </a:cubicBezTo>
                    <a:cubicBezTo>
                      <a:pt x="593824" y="496094"/>
                      <a:pt x="496094" y="593824"/>
                      <a:pt x="496094" y="714374"/>
                    </a:cubicBezTo>
                    <a:cubicBezTo>
                      <a:pt x="496094" y="834925"/>
                      <a:pt x="593824" y="932657"/>
                      <a:pt x="714375" y="932657"/>
                    </a:cubicBezTo>
                    <a:close/>
                  </a:path>
                </a:pathLst>
              </a:custGeom>
              <a:gradFill>
                <a:gsLst>
                  <a:gs pos="0">
                    <a:srgbClr val="10BDCD"/>
                  </a:gs>
                  <a:gs pos="100000">
                    <a:srgbClr val="0D7CDD"/>
                  </a:gs>
                </a:gsLst>
                <a:lin ang="16200000" scaled="1"/>
              </a:gradFill>
              <a:ln w="1860" cap="flat">
                <a:noFill/>
                <a:prstDash val="solid"/>
                <a:miter/>
              </a:ln>
            </p:spPr>
            <p:txBody>
              <a:bodyPr rtlCol="0" anchor="ctr"/>
              <a:lstStyle/>
              <a:p>
                <a:endParaRPr lang="zh-CN" altLang="en-US" dirty="0"/>
              </a:p>
            </p:txBody>
          </p:sp>
          <p:sp>
            <p:nvSpPr>
              <p:cNvPr id="33" name="图形 99"/>
              <p:cNvSpPr/>
              <p:nvPr/>
            </p:nvSpPr>
            <p:spPr>
              <a:xfrm>
                <a:off x="6828324" y="2863126"/>
                <a:ext cx="141875" cy="152597"/>
              </a:xfrm>
              <a:custGeom>
                <a:avLst/>
                <a:gdLst>
                  <a:gd name="connsiteX0" fmla="*/ 714375 w 1428750"/>
                  <a:gd name="connsiteY0" fmla="*/ 1587501 h 1587500"/>
                  <a:gd name="connsiteX1" fmla="*/ 0 w 1428750"/>
                  <a:gd name="connsiteY1" fmla="*/ 714374 h 1587500"/>
                  <a:gd name="connsiteX2" fmla="*/ 714375 w 1428750"/>
                  <a:gd name="connsiteY2" fmla="*/ 0 h 1587500"/>
                  <a:gd name="connsiteX3" fmla="*/ 1428750 w 1428750"/>
                  <a:gd name="connsiteY3" fmla="*/ 714374 h 1587500"/>
                  <a:gd name="connsiteX4" fmla="*/ 714375 w 1428750"/>
                  <a:gd name="connsiteY4" fmla="*/ 1587501 h 1587500"/>
                  <a:gd name="connsiteX5" fmla="*/ 714375 w 1428750"/>
                  <a:gd name="connsiteY5" fmla="*/ 932657 h 1587500"/>
                  <a:gd name="connsiteX6" fmla="*/ 932656 w 1428750"/>
                  <a:gd name="connsiteY6" fmla="*/ 714374 h 1587500"/>
                  <a:gd name="connsiteX7" fmla="*/ 714375 w 1428750"/>
                  <a:gd name="connsiteY7" fmla="*/ 496094 h 1587500"/>
                  <a:gd name="connsiteX8" fmla="*/ 496094 w 1428750"/>
                  <a:gd name="connsiteY8" fmla="*/ 714374 h 1587500"/>
                  <a:gd name="connsiteX9" fmla="*/ 714375 w 1428750"/>
                  <a:gd name="connsiteY9" fmla="*/ 932657 h 158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587500">
                    <a:moveTo>
                      <a:pt x="714375" y="1587501"/>
                    </a:moveTo>
                    <a:cubicBezTo>
                      <a:pt x="615157" y="1587501"/>
                      <a:pt x="0" y="1108909"/>
                      <a:pt x="0" y="714374"/>
                    </a:cubicBezTo>
                    <a:cubicBezTo>
                      <a:pt x="0" y="319842"/>
                      <a:pt x="319841" y="0"/>
                      <a:pt x="714375" y="0"/>
                    </a:cubicBezTo>
                    <a:cubicBezTo>
                      <a:pt x="1108909" y="0"/>
                      <a:pt x="1428750" y="319842"/>
                      <a:pt x="1428750" y="714374"/>
                    </a:cubicBezTo>
                    <a:cubicBezTo>
                      <a:pt x="1428750" y="1108909"/>
                      <a:pt x="813593" y="1587501"/>
                      <a:pt x="714375" y="1587501"/>
                    </a:cubicBezTo>
                    <a:close/>
                    <a:moveTo>
                      <a:pt x="714375" y="932657"/>
                    </a:moveTo>
                    <a:cubicBezTo>
                      <a:pt x="834926" y="932657"/>
                      <a:pt x="932656" y="834925"/>
                      <a:pt x="932656" y="714374"/>
                    </a:cubicBezTo>
                    <a:cubicBezTo>
                      <a:pt x="932656" y="593824"/>
                      <a:pt x="834926" y="496094"/>
                      <a:pt x="714375" y="496094"/>
                    </a:cubicBezTo>
                    <a:cubicBezTo>
                      <a:pt x="593824" y="496094"/>
                      <a:pt x="496094" y="593824"/>
                      <a:pt x="496094" y="714374"/>
                    </a:cubicBezTo>
                    <a:cubicBezTo>
                      <a:pt x="496094" y="834925"/>
                      <a:pt x="593824" y="932657"/>
                      <a:pt x="714375" y="932657"/>
                    </a:cubicBezTo>
                    <a:close/>
                  </a:path>
                </a:pathLst>
              </a:custGeom>
              <a:gradFill>
                <a:gsLst>
                  <a:gs pos="0">
                    <a:srgbClr val="10BDCD"/>
                  </a:gs>
                  <a:gs pos="100000">
                    <a:srgbClr val="0D7CDD"/>
                  </a:gs>
                </a:gsLst>
              </a:gradFill>
              <a:ln w="1860" cap="flat">
                <a:noFill/>
                <a:prstDash val="solid"/>
                <a:miter/>
              </a:ln>
            </p:spPr>
            <p:txBody>
              <a:bodyPr rtlCol="0" anchor="ctr"/>
              <a:lstStyle/>
              <a:p>
                <a:endParaRPr lang="zh-CN" altLang="en-US" dirty="0"/>
              </a:p>
            </p:txBody>
          </p:sp>
          <p:sp>
            <p:nvSpPr>
              <p:cNvPr id="34" name="图形 99"/>
              <p:cNvSpPr/>
              <p:nvPr/>
            </p:nvSpPr>
            <p:spPr>
              <a:xfrm>
                <a:off x="9548808" y="4780655"/>
                <a:ext cx="141875" cy="152597"/>
              </a:xfrm>
              <a:custGeom>
                <a:avLst/>
                <a:gdLst>
                  <a:gd name="connsiteX0" fmla="*/ 714375 w 1428750"/>
                  <a:gd name="connsiteY0" fmla="*/ 1587501 h 1587500"/>
                  <a:gd name="connsiteX1" fmla="*/ 0 w 1428750"/>
                  <a:gd name="connsiteY1" fmla="*/ 714374 h 1587500"/>
                  <a:gd name="connsiteX2" fmla="*/ 714375 w 1428750"/>
                  <a:gd name="connsiteY2" fmla="*/ 0 h 1587500"/>
                  <a:gd name="connsiteX3" fmla="*/ 1428750 w 1428750"/>
                  <a:gd name="connsiteY3" fmla="*/ 714374 h 1587500"/>
                  <a:gd name="connsiteX4" fmla="*/ 714375 w 1428750"/>
                  <a:gd name="connsiteY4" fmla="*/ 1587501 h 1587500"/>
                  <a:gd name="connsiteX5" fmla="*/ 714375 w 1428750"/>
                  <a:gd name="connsiteY5" fmla="*/ 932657 h 1587500"/>
                  <a:gd name="connsiteX6" fmla="*/ 932656 w 1428750"/>
                  <a:gd name="connsiteY6" fmla="*/ 714374 h 1587500"/>
                  <a:gd name="connsiteX7" fmla="*/ 714375 w 1428750"/>
                  <a:gd name="connsiteY7" fmla="*/ 496094 h 1587500"/>
                  <a:gd name="connsiteX8" fmla="*/ 496094 w 1428750"/>
                  <a:gd name="connsiteY8" fmla="*/ 714374 h 1587500"/>
                  <a:gd name="connsiteX9" fmla="*/ 714375 w 1428750"/>
                  <a:gd name="connsiteY9" fmla="*/ 932657 h 158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587500">
                    <a:moveTo>
                      <a:pt x="714375" y="1587501"/>
                    </a:moveTo>
                    <a:cubicBezTo>
                      <a:pt x="615157" y="1587501"/>
                      <a:pt x="0" y="1108909"/>
                      <a:pt x="0" y="714374"/>
                    </a:cubicBezTo>
                    <a:cubicBezTo>
                      <a:pt x="0" y="319842"/>
                      <a:pt x="319841" y="0"/>
                      <a:pt x="714375" y="0"/>
                    </a:cubicBezTo>
                    <a:cubicBezTo>
                      <a:pt x="1108909" y="0"/>
                      <a:pt x="1428750" y="319842"/>
                      <a:pt x="1428750" y="714374"/>
                    </a:cubicBezTo>
                    <a:cubicBezTo>
                      <a:pt x="1428750" y="1108909"/>
                      <a:pt x="813593" y="1587501"/>
                      <a:pt x="714375" y="1587501"/>
                    </a:cubicBezTo>
                    <a:close/>
                    <a:moveTo>
                      <a:pt x="714375" y="932657"/>
                    </a:moveTo>
                    <a:cubicBezTo>
                      <a:pt x="834926" y="932657"/>
                      <a:pt x="932656" y="834925"/>
                      <a:pt x="932656" y="714374"/>
                    </a:cubicBezTo>
                    <a:cubicBezTo>
                      <a:pt x="932656" y="593824"/>
                      <a:pt x="834926" y="496094"/>
                      <a:pt x="714375" y="496094"/>
                    </a:cubicBezTo>
                    <a:cubicBezTo>
                      <a:pt x="593824" y="496094"/>
                      <a:pt x="496094" y="593824"/>
                      <a:pt x="496094" y="714374"/>
                    </a:cubicBezTo>
                    <a:cubicBezTo>
                      <a:pt x="496094" y="834925"/>
                      <a:pt x="593824" y="932657"/>
                      <a:pt x="714375" y="932657"/>
                    </a:cubicBezTo>
                    <a:close/>
                  </a:path>
                </a:pathLst>
              </a:custGeom>
              <a:gradFill>
                <a:gsLst>
                  <a:gs pos="0">
                    <a:srgbClr val="10BDCD"/>
                  </a:gs>
                  <a:gs pos="100000">
                    <a:srgbClr val="0D7CDD"/>
                  </a:gs>
                </a:gsLst>
              </a:gradFill>
              <a:ln w="1860" cap="flat">
                <a:noFill/>
                <a:prstDash val="solid"/>
                <a:miter/>
              </a:ln>
            </p:spPr>
            <p:txBody>
              <a:bodyPr rtlCol="0" anchor="ctr"/>
              <a:lstStyle/>
              <a:p>
                <a:endParaRPr lang="zh-CN" altLang="en-US" dirty="0"/>
              </a:p>
            </p:txBody>
          </p:sp>
          <p:sp>
            <p:nvSpPr>
              <p:cNvPr id="35" name="图形 99"/>
              <p:cNvSpPr/>
              <p:nvPr/>
            </p:nvSpPr>
            <p:spPr>
              <a:xfrm>
                <a:off x="7775749" y="4082126"/>
                <a:ext cx="141875" cy="152597"/>
              </a:xfrm>
              <a:custGeom>
                <a:avLst/>
                <a:gdLst>
                  <a:gd name="connsiteX0" fmla="*/ 714375 w 1428750"/>
                  <a:gd name="connsiteY0" fmla="*/ 1587501 h 1587500"/>
                  <a:gd name="connsiteX1" fmla="*/ 0 w 1428750"/>
                  <a:gd name="connsiteY1" fmla="*/ 714374 h 1587500"/>
                  <a:gd name="connsiteX2" fmla="*/ 714375 w 1428750"/>
                  <a:gd name="connsiteY2" fmla="*/ 0 h 1587500"/>
                  <a:gd name="connsiteX3" fmla="*/ 1428750 w 1428750"/>
                  <a:gd name="connsiteY3" fmla="*/ 714374 h 1587500"/>
                  <a:gd name="connsiteX4" fmla="*/ 714375 w 1428750"/>
                  <a:gd name="connsiteY4" fmla="*/ 1587501 h 1587500"/>
                  <a:gd name="connsiteX5" fmla="*/ 714375 w 1428750"/>
                  <a:gd name="connsiteY5" fmla="*/ 932657 h 1587500"/>
                  <a:gd name="connsiteX6" fmla="*/ 932656 w 1428750"/>
                  <a:gd name="connsiteY6" fmla="*/ 714374 h 1587500"/>
                  <a:gd name="connsiteX7" fmla="*/ 714375 w 1428750"/>
                  <a:gd name="connsiteY7" fmla="*/ 496094 h 1587500"/>
                  <a:gd name="connsiteX8" fmla="*/ 496094 w 1428750"/>
                  <a:gd name="connsiteY8" fmla="*/ 714374 h 1587500"/>
                  <a:gd name="connsiteX9" fmla="*/ 714375 w 1428750"/>
                  <a:gd name="connsiteY9" fmla="*/ 932657 h 1587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428750" h="1587500">
                    <a:moveTo>
                      <a:pt x="714375" y="1587501"/>
                    </a:moveTo>
                    <a:cubicBezTo>
                      <a:pt x="615157" y="1587501"/>
                      <a:pt x="0" y="1108909"/>
                      <a:pt x="0" y="714374"/>
                    </a:cubicBezTo>
                    <a:cubicBezTo>
                      <a:pt x="0" y="319842"/>
                      <a:pt x="319841" y="0"/>
                      <a:pt x="714375" y="0"/>
                    </a:cubicBezTo>
                    <a:cubicBezTo>
                      <a:pt x="1108909" y="0"/>
                      <a:pt x="1428750" y="319842"/>
                      <a:pt x="1428750" y="714374"/>
                    </a:cubicBezTo>
                    <a:cubicBezTo>
                      <a:pt x="1428750" y="1108909"/>
                      <a:pt x="813593" y="1587501"/>
                      <a:pt x="714375" y="1587501"/>
                    </a:cubicBezTo>
                    <a:close/>
                    <a:moveTo>
                      <a:pt x="714375" y="932657"/>
                    </a:moveTo>
                    <a:cubicBezTo>
                      <a:pt x="834926" y="932657"/>
                      <a:pt x="932656" y="834925"/>
                      <a:pt x="932656" y="714374"/>
                    </a:cubicBezTo>
                    <a:cubicBezTo>
                      <a:pt x="932656" y="593824"/>
                      <a:pt x="834926" y="496094"/>
                      <a:pt x="714375" y="496094"/>
                    </a:cubicBezTo>
                    <a:cubicBezTo>
                      <a:pt x="593824" y="496094"/>
                      <a:pt x="496094" y="593824"/>
                      <a:pt x="496094" y="714374"/>
                    </a:cubicBezTo>
                    <a:cubicBezTo>
                      <a:pt x="496094" y="834925"/>
                      <a:pt x="593824" y="932657"/>
                      <a:pt x="714375" y="932657"/>
                    </a:cubicBezTo>
                    <a:close/>
                  </a:path>
                </a:pathLst>
              </a:custGeom>
              <a:gradFill>
                <a:gsLst>
                  <a:gs pos="0">
                    <a:srgbClr val="0D7CDD"/>
                  </a:gs>
                  <a:gs pos="100000">
                    <a:srgbClr val="10BDCD"/>
                  </a:gs>
                </a:gsLst>
                <a:lin ang="0" scaled="1"/>
              </a:gradFill>
              <a:ln w="1860" cap="flat">
                <a:noFill/>
                <a:prstDash val="solid"/>
                <a:miter/>
              </a:ln>
            </p:spPr>
            <p:txBody>
              <a:bodyPr rtlCol="0" anchor="ctr"/>
              <a:lstStyle/>
              <a:p>
                <a:endParaRPr lang="zh-CN" altLang="en-US" dirty="0"/>
              </a:p>
            </p:txBody>
          </p:sp>
        </p:grpSp>
        <p:grpSp>
          <p:nvGrpSpPr>
            <p:cNvPr id="105" name="www.pptcool.com4"/>
            <p:cNvGrpSpPr/>
            <p:nvPr/>
          </p:nvGrpSpPr>
          <p:grpSpPr>
            <a:xfrm>
              <a:off x="306328" y="1202975"/>
              <a:ext cx="2128693" cy="5180341"/>
              <a:chOff x="4508381" y="978696"/>
              <a:chExt cx="3175238" cy="5180341"/>
            </a:xfrm>
          </p:grpSpPr>
          <p:sp>
            <p:nvSpPr>
              <p:cNvPr id="106" name="www.pptcool.com4-1"/>
              <p:cNvSpPr/>
              <p:nvPr/>
            </p:nvSpPr>
            <p:spPr>
              <a:xfrm>
                <a:off x="4508381" y="978696"/>
                <a:ext cx="3175238" cy="5180341"/>
              </a:xfrm>
              <a:custGeom>
                <a:avLst/>
                <a:gdLst>
                  <a:gd name="connsiteX0" fmla="*/ 0 w 3175238"/>
                  <a:gd name="connsiteY0" fmla="*/ 0 h 5180341"/>
                  <a:gd name="connsiteX1" fmla="*/ 1027364 w 3175238"/>
                  <a:gd name="connsiteY1" fmla="*/ 0 h 5180341"/>
                  <a:gd name="connsiteX2" fmla="*/ 1201048 w 3175238"/>
                  <a:gd name="connsiteY2" fmla="*/ 148948 h 5180341"/>
                  <a:gd name="connsiteX3" fmla="*/ 1974190 w 3175238"/>
                  <a:gd name="connsiteY3" fmla="*/ 148948 h 5180341"/>
                  <a:gd name="connsiteX4" fmla="*/ 2147875 w 3175238"/>
                  <a:gd name="connsiteY4" fmla="*/ 0 h 5180341"/>
                  <a:gd name="connsiteX5" fmla="*/ 3175238 w 3175238"/>
                  <a:gd name="connsiteY5" fmla="*/ 0 h 5180341"/>
                  <a:gd name="connsiteX6" fmla="*/ 3175238 w 3175238"/>
                  <a:gd name="connsiteY6" fmla="*/ 148948 h 5180341"/>
                  <a:gd name="connsiteX7" fmla="*/ 3175238 w 3175238"/>
                  <a:gd name="connsiteY7" fmla="*/ 1551145 h 5180341"/>
                  <a:gd name="connsiteX8" fmla="*/ 3175238 w 3175238"/>
                  <a:gd name="connsiteY8" fmla="*/ 2594672 h 5180341"/>
                  <a:gd name="connsiteX9" fmla="*/ 3175238 w 3175238"/>
                  <a:gd name="connsiteY9" fmla="*/ 5180341 h 5180341"/>
                  <a:gd name="connsiteX10" fmla="*/ 0 w 3175238"/>
                  <a:gd name="connsiteY10" fmla="*/ 5180341 h 5180341"/>
                  <a:gd name="connsiteX11" fmla="*/ 0 w 3175238"/>
                  <a:gd name="connsiteY11" fmla="*/ 2594672 h 5180341"/>
                  <a:gd name="connsiteX12" fmla="*/ 0 w 3175238"/>
                  <a:gd name="connsiteY12" fmla="*/ 1551145 h 5180341"/>
                  <a:gd name="connsiteX13" fmla="*/ 0 w 3175238"/>
                  <a:gd name="connsiteY13" fmla="*/ 148948 h 51803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75238" h="5180341">
                    <a:moveTo>
                      <a:pt x="0" y="0"/>
                    </a:moveTo>
                    <a:lnTo>
                      <a:pt x="1027364" y="0"/>
                    </a:lnTo>
                    <a:lnTo>
                      <a:pt x="1201048" y="148948"/>
                    </a:lnTo>
                    <a:lnTo>
                      <a:pt x="1974190" y="148948"/>
                    </a:lnTo>
                    <a:lnTo>
                      <a:pt x="2147875" y="0"/>
                    </a:lnTo>
                    <a:lnTo>
                      <a:pt x="3175238" y="0"/>
                    </a:lnTo>
                    <a:lnTo>
                      <a:pt x="3175238" y="148948"/>
                    </a:lnTo>
                    <a:lnTo>
                      <a:pt x="3175238" y="1551145"/>
                    </a:lnTo>
                    <a:lnTo>
                      <a:pt x="3175238" y="2594672"/>
                    </a:lnTo>
                    <a:lnTo>
                      <a:pt x="3175238" y="5180341"/>
                    </a:lnTo>
                    <a:lnTo>
                      <a:pt x="0" y="5180341"/>
                    </a:lnTo>
                    <a:lnTo>
                      <a:pt x="0" y="2594672"/>
                    </a:lnTo>
                    <a:lnTo>
                      <a:pt x="0" y="1551145"/>
                    </a:lnTo>
                    <a:lnTo>
                      <a:pt x="0" y="148948"/>
                    </a:lnTo>
                    <a:close/>
                  </a:path>
                </a:pathLst>
              </a:custGeom>
              <a:gradFill flip="none" rotWithShape="1">
                <a:gsLst>
                  <a:gs pos="0">
                    <a:srgbClr val="0F6FC6">
                      <a:lumMod val="20000"/>
                      <a:lumOff val="80000"/>
                      <a:alpha val="50000"/>
                    </a:srgbClr>
                  </a:gs>
                  <a:gs pos="100000">
                    <a:srgbClr val="0F6FC6">
                      <a:lumMod val="20000"/>
                      <a:lumOff val="80000"/>
                      <a:alpha val="0"/>
                    </a:srgbClr>
                  </a:gs>
                </a:gsLst>
                <a:lin ang="5400000" scaled="1"/>
                <a:tileRect/>
              </a:gradFill>
              <a:ln w="6350" cap="flat" cmpd="sng" algn="ctr">
                <a:gradFill flip="none" rotWithShape="1">
                  <a:gsLst>
                    <a:gs pos="0">
                      <a:srgbClr val="0F6FC6">
                        <a:alpha val="50000"/>
                      </a:srgbClr>
                    </a:gs>
                    <a:gs pos="89000">
                      <a:srgbClr val="0F6FC6">
                        <a:alpha val="0"/>
                      </a:srgbClr>
                    </a:gs>
                  </a:gsLst>
                  <a:lin ang="5400000" scaled="1"/>
                  <a:tileRect/>
                </a:grad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7" name="www.pptcool.com4-2"/>
              <p:cNvSpPr txBox="1"/>
              <p:nvPr/>
            </p:nvSpPr>
            <p:spPr>
              <a:xfrm>
                <a:off x="5260581" y="1297398"/>
                <a:ext cx="1601410" cy="307777"/>
              </a:xfrm>
              <a:prstGeom prst="rect">
                <a:avLst/>
              </a:prstGeom>
              <a:noFill/>
            </p:spPr>
            <p:txBody>
              <a:bodyPr wrap="square">
                <a:spAutoFit/>
              </a:bodyPr>
              <a:lstStyle>
                <a:defPPr>
                  <a:defRPr lang="zh-CN"/>
                </a:defPPr>
                <a:lvl1pPr algn="ctr">
                  <a:defRPr sz="3200" b="1">
                    <a:solidFill>
                      <a:schemeClr val="accent1"/>
                    </a:solidFill>
                  </a:defRPr>
                </a:lvl1pPr>
              </a:lstStyle>
              <a:p>
                <a:pPr marL="0" marR="0" lvl="0" indent="0" algn="dist" defTabSz="914400" eaLnBrk="1" fontAlgn="auto" latinLnBrk="0" hangingPunct="1">
                  <a:lnSpc>
                    <a:spcPct val="100000"/>
                  </a:lnSpc>
                  <a:spcBef>
                    <a:spcPts val="0"/>
                  </a:spcBef>
                  <a:spcAft>
                    <a:spcPts val="0"/>
                  </a:spcAft>
                  <a:buClrTx/>
                  <a:buSzTx/>
                  <a:buFontTx/>
                  <a:buNone/>
                  <a:defRPr/>
                </a:pPr>
                <a:r>
                  <a:rPr lang="zh-CN" altLang="en-US" sz="1400" kern="0" dirty="0">
                    <a:gradFill>
                      <a:gsLst>
                        <a:gs pos="0">
                          <a:srgbClr val="10BDCD"/>
                        </a:gs>
                        <a:gs pos="100000">
                          <a:srgbClr val="0D7CDD"/>
                        </a:gs>
                      </a:gsLst>
                      <a:lin ang="10800000" scaled="1"/>
                    </a:gradFill>
                    <a:latin typeface="微软雅黑" panose="020B0503020204020204" pitchFamily="34" charset="-122"/>
                    <a:ea typeface="微软雅黑" panose="020B0503020204020204" pitchFamily="34" charset="-122"/>
                    <a:cs typeface="+mn-ea"/>
                    <a:sym typeface="+mn-lt"/>
                  </a:rPr>
                  <a:t>系统概述</a:t>
                </a:r>
                <a:endParaRPr kumimoji="0" lang="zh-CN" altLang="en-US" sz="1400" b="1" i="0" u="none" strike="noStrike" kern="0" cap="none" spc="0" normalizeH="0" baseline="0" noProof="0" dirty="0">
                  <a:ln>
                    <a:noFill/>
                  </a:ln>
                  <a:gradFill>
                    <a:gsLst>
                      <a:gs pos="0">
                        <a:srgbClr val="10BDCD"/>
                      </a:gs>
                      <a:gs pos="100000">
                        <a:srgbClr val="0D7CDD"/>
                      </a:gs>
                    </a:gsLst>
                    <a:lin ang="10800000" scaled="1"/>
                  </a:gradFill>
                  <a:effectLst/>
                  <a:uLnTx/>
                  <a:uFillTx/>
                  <a:latin typeface="微软雅黑" panose="020B0503020204020204" pitchFamily="34" charset="-122"/>
                  <a:ea typeface="微软雅黑" panose="020B0503020204020204" pitchFamily="34" charset="-122"/>
                  <a:cs typeface="+mn-ea"/>
                  <a:sym typeface="+mn-lt"/>
                </a:endParaRPr>
              </a:p>
            </p:txBody>
          </p:sp>
          <p:cxnSp>
            <p:nvCxnSpPr>
              <p:cNvPr id="108" name="www.pptcool.com4-3"/>
              <p:cNvCxnSpPr/>
              <p:nvPr/>
            </p:nvCxnSpPr>
            <p:spPr>
              <a:xfrm>
                <a:off x="4939492" y="1605175"/>
                <a:ext cx="2371332" cy="0"/>
              </a:xfrm>
              <a:prstGeom prst="line">
                <a:avLst/>
              </a:prstGeom>
              <a:noFill/>
              <a:ln w="6350" cap="flat" cmpd="sng" algn="ctr">
                <a:solidFill>
                  <a:srgbClr val="0F6FC6">
                    <a:alpha val="40000"/>
                  </a:srgbClr>
                </a:solidFill>
                <a:prstDash val="solid"/>
                <a:miter lim="800000"/>
              </a:ln>
              <a:effectLst/>
            </p:spPr>
          </p:cxnSp>
          <p:sp>
            <p:nvSpPr>
              <p:cNvPr id="109" name="www.pptcool.com4-4"/>
              <p:cNvSpPr txBox="1"/>
              <p:nvPr/>
            </p:nvSpPr>
            <p:spPr>
              <a:xfrm>
                <a:off x="4798060" y="1667231"/>
                <a:ext cx="2629743" cy="4103944"/>
              </a:xfrm>
              <a:prstGeom prst="rect">
                <a:avLst/>
              </a:prstGeom>
              <a:noFill/>
            </p:spPr>
            <p:txBody>
              <a:bodyPr wrap="square" rtlCol="0">
                <a:spAutoFit/>
              </a:bodyPr>
              <a:lstStyle/>
              <a:p>
                <a:pPr marR="0" lvl="0" algn="just" defTabSz="914400" eaLnBrk="1" fontAlgn="auto" latinLnBrk="0" hangingPunct="1">
                  <a:lnSpc>
                    <a:spcPct val="200000"/>
                  </a:lnSpc>
                  <a:spcBef>
                    <a:spcPts val="1200"/>
                  </a:spcBef>
                  <a:spcAft>
                    <a:spcPts val="0"/>
                  </a:spcAft>
                  <a:buClrTx/>
                  <a:buSzTx/>
                  <a:defRPr/>
                </a:pPr>
                <a:r>
                  <a:rPr kumimoji="0" lang="zh-CN" altLang="en-US" sz="11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系统主要运用物联网、大数据、云计算、数字孪生等技术，实现从</a:t>
                </a:r>
                <a:r>
                  <a:rPr kumimoji="0" lang="zh-CN" altLang="en-US" sz="1100" b="1"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水源、到水厂（水站）、管网、用水户</a:t>
                </a:r>
                <a:r>
                  <a:rPr kumimoji="0" lang="zh-CN" altLang="en-US" sz="11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的全域感知、智慧管控、数字化管理；并对物理供水工程全要素和建设运行全过程进行数字映射，建设</a:t>
                </a:r>
                <a:r>
                  <a:rPr kumimoji="0" lang="zh-CN" altLang="en-US" sz="1100" b="1"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数字孪生平台</a:t>
                </a:r>
                <a:r>
                  <a:rPr kumimoji="0" lang="zh-CN" altLang="en-US" sz="11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，实现</a:t>
                </a:r>
                <a:r>
                  <a:rPr kumimoji="0" lang="zh-CN" altLang="en-US" sz="1100" b="1"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智能模拟、前瞻预演，发现问题、优化调度</a:t>
                </a:r>
                <a:r>
                  <a:rPr kumimoji="0" lang="zh-CN" altLang="en-US" sz="11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，推动农村供水高质量发展。</a:t>
                </a:r>
                <a:endParaRPr kumimoji="0" lang="zh-CN" altLang="en-US" sz="11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110" name="矩形 109"/>
            <p:cNvSpPr/>
            <p:nvPr/>
          </p:nvSpPr>
          <p:spPr>
            <a:xfrm>
              <a:off x="0" y="6476040"/>
              <a:ext cx="12192000" cy="391371"/>
            </a:xfrm>
            <a:prstGeom prst="rect">
              <a:avLst/>
            </a:prstGeom>
            <a:solidFill>
              <a:srgbClr val="10BDC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2" name="矩形 111"/>
            <p:cNvSpPr/>
            <p:nvPr/>
          </p:nvSpPr>
          <p:spPr>
            <a:xfrm>
              <a:off x="-1" y="6541219"/>
              <a:ext cx="12192000" cy="336039"/>
            </a:xfrm>
            <a:prstGeom prst="rect">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369174" y="327695"/>
              <a:ext cx="3936126" cy="523220"/>
              <a:chOff x="365889" y="365090"/>
              <a:chExt cx="3936126" cy="523220"/>
            </a:xfrm>
          </p:grpSpPr>
          <p:sp>
            <p:nvSpPr>
              <p:cNvPr id="5" name="文本框 4"/>
              <p:cNvSpPr txBox="1"/>
              <p:nvPr/>
            </p:nvSpPr>
            <p:spPr>
              <a:xfrm>
                <a:off x="777310" y="365090"/>
                <a:ext cx="3524705"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农村供水信息化系统</a:t>
                </a:r>
                <a:endParaRPr lang="zh-CN" altLang="en-US" sz="2800" b="1" dirty="0">
                  <a:latin typeface="微软雅黑" panose="020B0503020204020204" pitchFamily="34" charset="-122"/>
                  <a:ea typeface="微软雅黑" panose="020B0503020204020204" pitchFamily="34" charset="-122"/>
                </a:endParaRPr>
              </a:p>
            </p:txBody>
          </p:sp>
          <p:grpSp>
            <p:nvGrpSpPr>
              <p:cNvPr id="6" name="组合 5"/>
              <p:cNvGrpSpPr/>
              <p:nvPr/>
            </p:nvGrpSpPr>
            <p:grpSpPr>
              <a:xfrm>
                <a:off x="365889" y="413972"/>
                <a:ext cx="448087" cy="411421"/>
                <a:chOff x="1311800" y="841058"/>
                <a:chExt cx="566501" cy="520146"/>
              </a:xfrm>
            </p:grpSpPr>
            <p:sp>
              <p:nvSpPr>
                <p:cNvPr id="8" name="椭圆 7"/>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15" name="图片 14" descr="12.9 LOGO"/>
          <p:cNvPicPr>
            <a:picLocks noChangeAspect="1"/>
          </p:cNvPicPr>
          <p:nvPr/>
        </p:nvPicPr>
        <p:blipFill>
          <a:blip r:embed="rId13"/>
          <a:stretch>
            <a:fillRect/>
          </a:stretch>
        </p:blipFill>
        <p:spPr>
          <a:xfrm>
            <a:off x="10771505" y="163830"/>
            <a:ext cx="720000" cy="72000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2361"/>
            <a:ext cx="12191999" cy="6870361"/>
            <a:chOff x="0" y="-12361"/>
            <a:chExt cx="12191999" cy="6870361"/>
          </a:xfrm>
        </p:grpSpPr>
        <p:pic>
          <p:nvPicPr>
            <p:cNvPr id="3" name="图片 2"/>
            <p:cNvPicPr>
              <a:picLocks noChangeAspect="1"/>
            </p:cNvPicPr>
            <p:nvPr/>
          </p:nvPicPr>
          <p:blipFill>
            <a:blip r:embed="rId1"/>
            <a:srcRect b="15730"/>
            <a:stretch>
              <a:fillRect/>
            </a:stretch>
          </p:blipFill>
          <p:spPr>
            <a:xfrm>
              <a:off x="0" y="-1"/>
              <a:ext cx="12191999" cy="6858001"/>
            </a:xfrm>
            <a:prstGeom prst="rect">
              <a:avLst/>
            </a:prstGeom>
          </p:spPr>
        </p:pic>
        <p:grpSp>
          <p:nvGrpSpPr>
            <p:cNvPr id="73" name="组合 72"/>
            <p:cNvGrpSpPr/>
            <p:nvPr/>
          </p:nvGrpSpPr>
          <p:grpSpPr>
            <a:xfrm>
              <a:off x="539677" y="1923326"/>
              <a:ext cx="5188242" cy="4431981"/>
              <a:chOff x="541349" y="1643184"/>
              <a:chExt cx="5188242" cy="4431981"/>
            </a:xfrm>
          </p:grpSpPr>
          <p:grpSp>
            <p:nvGrpSpPr>
              <p:cNvPr id="30" name="组合 29"/>
              <p:cNvGrpSpPr/>
              <p:nvPr/>
            </p:nvGrpSpPr>
            <p:grpSpPr>
              <a:xfrm>
                <a:off x="541349" y="1643184"/>
                <a:ext cx="4001464" cy="615553"/>
                <a:chOff x="531622" y="1430867"/>
                <a:chExt cx="4001464" cy="615553"/>
              </a:xfrm>
            </p:grpSpPr>
            <p:sp>
              <p:nvSpPr>
                <p:cNvPr id="9" name="文本框 8"/>
                <p:cNvSpPr txBox="1"/>
                <p:nvPr/>
              </p:nvSpPr>
              <p:spPr>
                <a:xfrm>
                  <a:off x="1157591" y="1430867"/>
                  <a:ext cx="1391055"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水源地监测</a:t>
                  </a:r>
                  <a:endParaRPr lang="zh-CN" altLang="en-US" sz="1600" b="1" dirty="0">
                    <a:latin typeface="微软雅黑" panose="020B0503020204020204" pitchFamily="34" charset="-122"/>
                    <a:ea typeface="微软雅黑" panose="020B0503020204020204" pitchFamily="34" charset="-122"/>
                  </a:endParaRPr>
                </a:p>
              </p:txBody>
            </p:sp>
            <p:cxnSp>
              <p:nvCxnSpPr>
                <p:cNvPr id="11" name="直接连接符 10"/>
                <p:cNvCxnSpPr/>
                <p:nvPr/>
              </p:nvCxnSpPr>
              <p:spPr>
                <a:xfrm>
                  <a:off x="1157591" y="1494793"/>
                  <a:ext cx="0" cy="493159"/>
                </a:xfrm>
                <a:prstGeom prst="line">
                  <a:avLst/>
                </a:prstGeom>
                <a:ln w="25400">
                  <a:gradFill>
                    <a:gsLst>
                      <a:gs pos="0">
                        <a:srgbClr val="10BDCD"/>
                      </a:gs>
                      <a:gs pos="100000">
                        <a:srgbClr val="0D7CDD"/>
                      </a:gs>
                    </a:gsLst>
                    <a:lin ang="5400000" scaled="1"/>
                  </a:gradFill>
                </a:ln>
              </p:spPr>
              <p:style>
                <a:lnRef idx="2">
                  <a:schemeClr val="accent1"/>
                </a:lnRef>
                <a:fillRef idx="0">
                  <a:schemeClr val="accent1"/>
                </a:fillRef>
                <a:effectRef idx="1">
                  <a:schemeClr val="accent1"/>
                </a:effectRef>
                <a:fontRef idx="minor">
                  <a:schemeClr val="tx1"/>
                </a:fontRef>
              </p:style>
            </p:cxnSp>
            <p:sp>
              <p:nvSpPr>
                <p:cNvPr id="24" name="文本框 23"/>
                <p:cNvSpPr txBox="1"/>
                <p:nvPr/>
              </p:nvSpPr>
              <p:spPr>
                <a:xfrm>
                  <a:off x="1157590" y="1769421"/>
                  <a:ext cx="3375496"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水位、水质、水情、取水泵站控制、安防监控。</a:t>
                  </a:r>
                  <a:endParaRPr lang="zh-CN" altLang="en-US" sz="1200" dirty="0">
                    <a:latin typeface="微软雅黑" panose="020B0503020204020204" pitchFamily="34" charset="-122"/>
                    <a:ea typeface="微软雅黑" panose="020B0503020204020204" pitchFamily="34" charset="-122"/>
                  </a:endParaRPr>
                </a:p>
              </p:txBody>
            </p:sp>
            <p:grpSp>
              <p:nvGrpSpPr>
                <p:cNvPr id="29" name="组合 28"/>
                <p:cNvGrpSpPr/>
                <p:nvPr/>
              </p:nvGrpSpPr>
              <p:grpSpPr>
                <a:xfrm>
                  <a:off x="531622" y="1493780"/>
                  <a:ext cx="523220" cy="523220"/>
                  <a:chOff x="512167" y="1464733"/>
                  <a:chExt cx="523220" cy="523220"/>
                </a:xfrm>
              </p:grpSpPr>
              <p:sp>
                <p:nvSpPr>
                  <p:cNvPr id="4" name="矩形: 圆角 3"/>
                  <p:cNvSpPr/>
                  <p:nvPr/>
                </p:nvSpPr>
                <p:spPr>
                  <a:xfrm>
                    <a:off x="512167" y="1464733"/>
                    <a:ext cx="523220" cy="523220"/>
                  </a:xfrm>
                  <a:prstGeom prst="roundRect">
                    <a:avLst/>
                  </a:prstGeom>
                  <a:gradFill>
                    <a:gsLst>
                      <a:gs pos="0">
                        <a:srgbClr val="10BDCD"/>
                      </a:gs>
                      <a:gs pos="100000">
                        <a:srgbClr val="0D7CDD"/>
                      </a:gs>
                    </a:gsLst>
                    <a:lin ang="5400000" scaled="1"/>
                  </a:gradFill>
                  <a:ln>
                    <a:noFill/>
                  </a:ln>
                  <a:effectLst>
                    <a:outerShdw blurRad="63500" sx="102000" sy="102000" algn="ctr" rotWithShape="0">
                      <a:srgbClr val="0D7CDD">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8" name="图片 27" descr="卡通人物&#10;&#10;AI 生成的内容可能不正确。"/>
                  <p:cNvPicPr>
                    <a:picLocks noChangeAspect="1"/>
                  </p:cNvPicPr>
                  <p:nvPr/>
                </p:nvPicPr>
                <p:blipFill>
                  <a:blip r:embed="rId2"/>
                  <a:stretch>
                    <a:fillRect/>
                  </a:stretch>
                </p:blipFill>
                <p:spPr>
                  <a:xfrm>
                    <a:off x="556978" y="1515499"/>
                    <a:ext cx="421688" cy="421688"/>
                  </a:xfrm>
                  <a:prstGeom prst="rect">
                    <a:avLst/>
                  </a:prstGeom>
                </p:spPr>
              </p:pic>
            </p:grpSp>
          </p:grpSp>
          <p:grpSp>
            <p:nvGrpSpPr>
              <p:cNvPr id="31" name="组合 30"/>
              <p:cNvGrpSpPr/>
              <p:nvPr/>
            </p:nvGrpSpPr>
            <p:grpSpPr>
              <a:xfrm>
                <a:off x="541349" y="2597291"/>
                <a:ext cx="4993689" cy="615553"/>
                <a:chOff x="531622" y="1430867"/>
                <a:chExt cx="4993689" cy="615553"/>
              </a:xfrm>
            </p:grpSpPr>
            <p:sp>
              <p:nvSpPr>
                <p:cNvPr id="32" name="文本框 31"/>
                <p:cNvSpPr txBox="1"/>
                <p:nvPr/>
              </p:nvSpPr>
              <p:spPr>
                <a:xfrm>
                  <a:off x="1157591" y="1430867"/>
                  <a:ext cx="2733473"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水厂（水站）自动化控制</a:t>
                  </a:r>
                  <a:endParaRPr lang="zh-CN" altLang="en-US" sz="1600" b="1" dirty="0">
                    <a:latin typeface="微软雅黑" panose="020B0503020204020204" pitchFamily="34" charset="-122"/>
                    <a:ea typeface="微软雅黑" panose="020B0503020204020204" pitchFamily="34" charset="-122"/>
                  </a:endParaRPr>
                </a:p>
              </p:txBody>
            </p:sp>
            <p:cxnSp>
              <p:nvCxnSpPr>
                <p:cNvPr id="33" name="直接连接符 32"/>
                <p:cNvCxnSpPr/>
                <p:nvPr/>
              </p:nvCxnSpPr>
              <p:spPr>
                <a:xfrm>
                  <a:off x="1157591" y="1494793"/>
                  <a:ext cx="0" cy="493159"/>
                </a:xfrm>
                <a:prstGeom prst="line">
                  <a:avLst/>
                </a:prstGeom>
                <a:ln w="25400">
                  <a:gradFill>
                    <a:gsLst>
                      <a:gs pos="0">
                        <a:srgbClr val="10BDCD"/>
                      </a:gs>
                      <a:gs pos="100000">
                        <a:srgbClr val="0D7CDD"/>
                      </a:gs>
                    </a:gsLst>
                    <a:lin ang="5400000" scaled="1"/>
                  </a:gradFill>
                </a:ln>
              </p:spPr>
              <p:style>
                <a:lnRef idx="2">
                  <a:schemeClr val="accent1"/>
                </a:lnRef>
                <a:fillRef idx="0">
                  <a:schemeClr val="accent1"/>
                </a:fillRef>
                <a:effectRef idx="1">
                  <a:schemeClr val="accent1"/>
                </a:effectRef>
                <a:fontRef idx="minor">
                  <a:schemeClr val="tx1"/>
                </a:fontRef>
              </p:style>
            </p:cxnSp>
            <p:sp>
              <p:nvSpPr>
                <p:cNvPr id="34" name="文本框 33"/>
                <p:cNvSpPr txBox="1"/>
                <p:nvPr/>
              </p:nvSpPr>
              <p:spPr>
                <a:xfrm>
                  <a:off x="1157590" y="1769421"/>
                  <a:ext cx="4367721"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进出口流量、压力、水质、设备自动化控制、视频安防。</a:t>
                  </a:r>
                  <a:endParaRPr lang="zh-CN" altLang="en-US" sz="1200" dirty="0">
                    <a:latin typeface="微软雅黑" panose="020B0503020204020204" pitchFamily="34" charset="-122"/>
                    <a:ea typeface="微软雅黑" panose="020B0503020204020204" pitchFamily="34" charset="-122"/>
                  </a:endParaRPr>
                </a:p>
              </p:txBody>
            </p:sp>
            <p:grpSp>
              <p:nvGrpSpPr>
                <p:cNvPr id="35" name="组合 34"/>
                <p:cNvGrpSpPr/>
                <p:nvPr/>
              </p:nvGrpSpPr>
              <p:grpSpPr>
                <a:xfrm>
                  <a:off x="531622" y="1493780"/>
                  <a:ext cx="523220" cy="523220"/>
                  <a:chOff x="512167" y="1464733"/>
                  <a:chExt cx="523220" cy="523220"/>
                </a:xfrm>
              </p:grpSpPr>
              <p:sp>
                <p:nvSpPr>
                  <p:cNvPr id="36" name="矩形: 圆角 35"/>
                  <p:cNvSpPr/>
                  <p:nvPr/>
                </p:nvSpPr>
                <p:spPr>
                  <a:xfrm>
                    <a:off x="512167" y="1464733"/>
                    <a:ext cx="523220" cy="523220"/>
                  </a:xfrm>
                  <a:prstGeom prst="roundRect">
                    <a:avLst/>
                  </a:prstGeom>
                  <a:gradFill>
                    <a:gsLst>
                      <a:gs pos="0">
                        <a:srgbClr val="10BDCD"/>
                      </a:gs>
                      <a:gs pos="100000">
                        <a:srgbClr val="0D7CDD"/>
                      </a:gs>
                    </a:gsLst>
                    <a:lin ang="5400000" scaled="1"/>
                  </a:gradFill>
                  <a:ln>
                    <a:noFill/>
                  </a:ln>
                  <a:effectLst>
                    <a:outerShdw blurRad="63500" sx="102000" sy="102000" algn="ctr" rotWithShape="0">
                      <a:srgbClr val="0D7CDD">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3"/>
                  <a:srcRect/>
                  <a:stretch>
                    <a:fillRect/>
                  </a:stretch>
                </p:blipFill>
                <p:spPr>
                  <a:xfrm>
                    <a:off x="591624" y="1541971"/>
                    <a:ext cx="377314" cy="347350"/>
                  </a:xfrm>
                  <a:prstGeom prst="rect">
                    <a:avLst/>
                  </a:prstGeom>
                </p:spPr>
              </p:pic>
            </p:grpSp>
          </p:grpSp>
          <p:grpSp>
            <p:nvGrpSpPr>
              <p:cNvPr id="38" name="组合 37"/>
              <p:cNvGrpSpPr/>
              <p:nvPr/>
            </p:nvGrpSpPr>
            <p:grpSpPr>
              <a:xfrm>
                <a:off x="541349" y="3551398"/>
                <a:ext cx="3723619" cy="615553"/>
                <a:chOff x="531622" y="1430867"/>
                <a:chExt cx="3723619" cy="615553"/>
              </a:xfrm>
            </p:grpSpPr>
            <p:sp>
              <p:nvSpPr>
                <p:cNvPr id="39" name="文本框 38"/>
                <p:cNvSpPr txBox="1"/>
                <p:nvPr/>
              </p:nvSpPr>
              <p:spPr>
                <a:xfrm>
                  <a:off x="1157591" y="1430867"/>
                  <a:ext cx="2577830"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蓄水池</a:t>
                  </a:r>
                  <a:r>
                    <a:rPr lang="en-US" altLang="zh-CN" sz="1600" b="1" dirty="0">
                      <a:latin typeface="微软雅黑" panose="020B0503020204020204" pitchFamily="34" charset="-122"/>
                      <a:ea typeface="微软雅黑" panose="020B0503020204020204" pitchFamily="34" charset="-122"/>
                    </a:rPr>
                    <a:t>/</a:t>
                  </a:r>
                  <a:r>
                    <a:rPr lang="zh-CN" altLang="en-US" sz="1600" b="1" dirty="0">
                      <a:latin typeface="微软雅黑" panose="020B0503020204020204" pitchFamily="34" charset="-122"/>
                      <a:ea typeface="微软雅黑" panose="020B0503020204020204" pitchFamily="34" charset="-122"/>
                    </a:rPr>
                    <a:t>减压池水位监测</a:t>
                  </a:r>
                  <a:endParaRPr lang="zh-CN" altLang="en-US" sz="1600" b="1" dirty="0">
                    <a:latin typeface="微软雅黑" panose="020B0503020204020204" pitchFamily="34" charset="-122"/>
                    <a:ea typeface="微软雅黑" panose="020B0503020204020204" pitchFamily="34" charset="-122"/>
                  </a:endParaRPr>
                </a:p>
              </p:txBody>
            </p:sp>
            <p:cxnSp>
              <p:nvCxnSpPr>
                <p:cNvPr id="40" name="直接连接符 39"/>
                <p:cNvCxnSpPr/>
                <p:nvPr/>
              </p:nvCxnSpPr>
              <p:spPr>
                <a:xfrm>
                  <a:off x="1157591" y="1494793"/>
                  <a:ext cx="0" cy="493159"/>
                </a:xfrm>
                <a:prstGeom prst="line">
                  <a:avLst/>
                </a:prstGeom>
                <a:ln w="25400">
                  <a:gradFill>
                    <a:gsLst>
                      <a:gs pos="0">
                        <a:srgbClr val="10BDCD"/>
                      </a:gs>
                      <a:gs pos="100000">
                        <a:srgbClr val="0D7CDD"/>
                      </a:gs>
                    </a:gsLst>
                    <a:lin ang="5400000" scaled="1"/>
                  </a:gradFill>
                </a:ln>
              </p:spPr>
              <p:style>
                <a:lnRef idx="2">
                  <a:schemeClr val="accent1"/>
                </a:lnRef>
                <a:fillRef idx="0">
                  <a:schemeClr val="accent1"/>
                </a:fillRef>
                <a:effectRef idx="1">
                  <a:schemeClr val="accent1"/>
                </a:effectRef>
                <a:fontRef idx="minor">
                  <a:schemeClr val="tx1"/>
                </a:fontRef>
              </p:style>
            </p:cxnSp>
            <p:sp>
              <p:nvSpPr>
                <p:cNvPr id="41" name="文本框 40"/>
                <p:cNvSpPr txBox="1"/>
                <p:nvPr/>
              </p:nvSpPr>
              <p:spPr>
                <a:xfrm>
                  <a:off x="1157590" y="1769421"/>
                  <a:ext cx="3097651"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依据水位自动控制水泵开关、水质监测。</a:t>
                  </a:r>
                  <a:endParaRPr lang="zh-CN" altLang="en-US" sz="1200" dirty="0">
                    <a:latin typeface="微软雅黑" panose="020B0503020204020204" pitchFamily="34" charset="-122"/>
                    <a:ea typeface="微软雅黑" panose="020B0503020204020204" pitchFamily="34" charset="-122"/>
                  </a:endParaRPr>
                </a:p>
              </p:txBody>
            </p:sp>
            <p:grpSp>
              <p:nvGrpSpPr>
                <p:cNvPr id="42" name="组合 41"/>
                <p:cNvGrpSpPr/>
                <p:nvPr/>
              </p:nvGrpSpPr>
              <p:grpSpPr>
                <a:xfrm>
                  <a:off x="531622" y="1493780"/>
                  <a:ext cx="523220" cy="523220"/>
                  <a:chOff x="512167" y="1464733"/>
                  <a:chExt cx="523220" cy="523220"/>
                </a:xfrm>
              </p:grpSpPr>
              <p:sp>
                <p:nvSpPr>
                  <p:cNvPr id="43" name="矩形: 圆角 42"/>
                  <p:cNvSpPr/>
                  <p:nvPr/>
                </p:nvSpPr>
                <p:spPr>
                  <a:xfrm>
                    <a:off x="512167" y="1464733"/>
                    <a:ext cx="523220" cy="523220"/>
                  </a:xfrm>
                  <a:prstGeom prst="roundRect">
                    <a:avLst/>
                  </a:prstGeom>
                  <a:gradFill>
                    <a:gsLst>
                      <a:gs pos="0">
                        <a:srgbClr val="10BDCD"/>
                      </a:gs>
                      <a:gs pos="100000">
                        <a:srgbClr val="0D7CDD"/>
                      </a:gs>
                    </a:gsLst>
                    <a:lin ang="5400000" scaled="1"/>
                  </a:gradFill>
                  <a:ln>
                    <a:noFill/>
                  </a:ln>
                  <a:effectLst>
                    <a:outerShdw blurRad="63500" sx="102000" sy="102000" algn="ctr" rotWithShape="0">
                      <a:srgbClr val="0D7CDD">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4" name="图片 43"/>
                  <p:cNvPicPr>
                    <a:picLocks noChangeAspect="1"/>
                  </p:cNvPicPr>
                  <p:nvPr/>
                </p:nvPicPr>
                <p:blipFill>
                  <a:blip r:embed="rId4"/>
                  <a:srcRect/>
                  <a:stretch>
                    <a:fillRect/>
                  </a:stretch>
                </p:blipFill>
                <p:spPr>
                  <a:xfrm>
                    <a:off x="618315" y="1578742"/>
                    <a:ext cx="322230" cy="323263"/>
                  </a:xfrm>
                  <a:prstGeom prst="rect">
                    <a:avLst/>
                  </a:prstGeom>
                </p:spPr>
              </p:pic>
            </p:grpSp>
          </p:grpSp>
          <p:grpSp>
            <p:nvGrpSpPr>
              <p:cNvPr id="45" name="组合 44"/>
              <p:cNvGrpSpPr/>
              <p:nvPr/>
            </p:nvGrpSpPr>
            <p:grpSpPr>
              <a:xfrm>
                <a:off x="541349" y="4505505"/>
                <a:ext cx="5188242" cy="615553"/>
                <a:chOff x="531622" y="1430867"/>
                <a:chExt cx="5188242" cy="615553"/>
              </a:xfrm>
            </p:grpSpPr>
            <p:sp>
              <p:nvSpPr>
                <p:cNvPr id="46" name="文本框 45"/>
                <p:cNvSpPr txBox="1"/>
                <p:nvPr/>
              </p:nvSpPr>
              <p:spPr>
                <a:xfrm>
                  <a:off x="1157591" y="1430867"/>
                  <a:ext cx="2247090"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管网监测预警分析</a:t>
                  </a:r>
                  <a:endParaRPr lang="zh-CN" altLang="en-US" sz="1600" b="1" dirty="0">
                    <a:latin typeface="微软雅黑" panose="020B0503020204020204" pitchFamily="34" charset="-122"/>
                    <a:ea typeface="微软雅黑" panose="020B0503020204020204" pitchFamily="34" charset="-122"/>
                  </a:endParaRPr>
                </a:p>
              </p:txBody>
            </p:sp>
            <p:cxnSp>
              <p:nvCxnSpPr>
                <p:cNvPr id="47" name="直接连接符 46"/>
                <p:cNvCxnSpPr/>
                <p:nvPr/>
              </p:nvCxnSpPr>
              <p:spPr>
                <a:xfrm>
                  <a:off x="1157591" y="1494793"/>
                  <a:ext cx="0" cy="493159"/>
                </a:xfrm>
                <a:prstGeom prst="line">
                  <a:avLst/>
                </a:prstGeom>
                <a:ln w="25400">
                  <a:gradFill>
                    <a:gsLst>
                      <a:gs pos="0">
                        <a:srgbClr val="10BDCD"/>
                      </a:gs>
                      <a:gs pos="100000">
                        <a:srgbClr val="0D7CDD"/>
                      </a:gs>
                    </a:gsLst>
                    <a:lin ang="5400000" scaled="1"/>
                  </a:gradFill>
                </a:ln>
              </p:spPr>
              <p:style>
                <a:lnRef idx="2">
                  <a:schemeClr val="accent1"/>
                </a:lnRef>
                <a:fillRef idx="0">
                  <a:schemeClr val="accent1"/>
                </a:fillRef>
                <a:effectRef idx="1">
                  <a:schemeClr val="accent1"/>
                </a:effectRef>
                <a:fontRef idx="minor">
                  <a:schemeClr val="tx1"/>
                </a:fontRef>
              </p:style>
            </p:cxnSp>
            <p:sp>
              <p:nvSpPr>
                <p:cNvPr id="48" name="文本框 47"/>
                <p:cNvSpPr txBox="1"/>
                <p:nvPr/>
              </p:nvSpPr>
              <p:spPr>
                <a:xfrm>
                  <a:off x="1157590" y="1769421"/>
                  <a:ext cx="4562274"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管网压力、流量监测，爆管预警、漏损分析（分区计量）。</a:t>
                  </a:r>
                  <a:endParaRPr lang="zh-CN" altLang="en-US" sz="1200" dirty="0">
                    <a:latin typeface="微软雅黑" panose="020B0503020204020204" pitchFamily="34" charset="-122"/>
                    <a:ea typeface="微软雅黑" panose="020B0503020204020204" pitchFamily="34" charset="-122"/>
                  </a:endParaRPr>
                </a:p>
              </p:txBody>
            </p:sp>
            <p:grpSp>
              <p:nvGrpSpPr>
                <p:cNvPr id="49" name="组合 48"/>
                <p:cNvGrpSpPr/>
                <p:nvPr/>
              </p:nvGrpSpPr>
              <p:grpSpPr>
                <a:xfrm>
                  <a:off x="531622" y="1493780"/>
                  <a:ext cx="523220" cy="523220"/>
                  <a:chOff x="512167" y="1464733"/>
                  <a:chExt cx="523220" cy="523220"/>
                </a:xfrm>
              </p:grpSpPr>
              <p:sp>
                <p:nvSpPr>
                  <p:cNvPr id="50" name="矩形: 圆角 49"/>
                  <p:cNvSpPr/>
                  <p:nvPr/>
                </p:nvSpPr>
                <p:spPr>
                  <a:xfrm>
                    <a:off x="512167" y="1464733"/>
                    <a:ext cx="523220" cy="523220"/>
                  </a:xfrm>
                  <a:prstGeom prst="roundRect">
                    <a:avLst/>
                  </a:prstGeom>
                  <a:gradFill>
                    <a:gsLst>
                      <a:gs pos="0">
                        <a:srgbClr val="10BDCD"/>
                      </a:gs>
                      <a:gs pos="100000">
                        <a:srgbClr val="0D7CDD"/>
                      </a:gs>
                    </a:gsLst>
                    <a:lin ang="5400000" scaled="1"/>
                  </a:gradFill>
                  <a:ln>
                    <a:noFill/>
                  </a:ln>
                  <a:effectLst>
                    <a:outerShdw blurRad="63500" sx="102000" sy="102000" algn="ctr" rotWithShape="0">
                      <a:srgbClr val="0D7CDD">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1" name="图片 50"/>
                  <p:cNvPicPr>
                    <a:picLocks noChangeAspect="1"/>
                  </p:cNvPicPr>
                  <p:nvPr/>
                </p:nvPicPr>
                <p:blipFill>
                  <a:blip r:embed="rId5"/>
                  <a:srcRect/>
                  <a:stretch>
                    <a:fillRect/>
                  </a:stretch>
                </p:blipFill>
                <p:spPr>
                  <a:xfrm>
                    <a:off x="567389" y="1538036"/>
                    <a:ext cx="420340" cy="421688"/>
                  </a:xfrm>
                  <a:prstGeom prst="rect">
                    <a:avLst/>
                  </a:prstGeom>
                </p:spPr>
              </p:pic>
            </p:grpSp>
          </p:grpSp>
          <p:grpSp>
            <p:nvGrpSpPr>
              <p:cNvPr id="52" name="组合 51"/>
              <p:cNvGrpSpPr/>
              <p:nvPr/>
            </p:nvGrpSpPr>
            <p:grpSpPr>
              <a:xfrm>
                <a:off x="541349" y="5459612"/>
                <a:ext cx="3723619" cy="615553"/>
                <a:chOff x="531622" y="1430867"/>
                <a:chExt cx="3723619" cy="615553"/>
              </a:xfrm>
            </p:grpSpPr>
            <p:sp>
              <p:nvSpPr>
                <p:cNvPr id="53" name="文本框 52"/>
                <p:cNvSpPr txBox="1"/>
                <p:nvPr/>
              </p:nvSpPr>
              <p:spPr>
                <a:xfrm>
                  <a:off x="1157591" y="1430867"/>
                  <a:ext cx="2577828" cy="338554"/>
                </a:xfrm>
                <a:prstGeom prst="rect">
                  <a:avLst/>
                </a:prstGeom>
                <a:noFill/>
              </p:spPr>
              <p:txBody>
                <a:bodyPr wrap="square" rtlCol="0">
                  <a:spAutoFit/>
                </a:bodyPr>
                <a:lstStyle/>
                <a:p>
                  <a:r>
                    <a:rPr lang="zh-CN" altLang="en-US" sz="1600" b="1" dirty="0">
                      <a:latin typeface="微软雅黑" panose="020B0503020204020204" pitchFamily="34" charset="-122"/>
                      <a:ea typeface="微软雅黑" panose="020B0503020204020204" pitchFamily="34" charset="-122"/>
                    </a:rPr>
                    <a:t>末端用水户用水计量收费</a:t>
                  </a:r>
                  <a:endParaRPr lang="zh-CN" altLang="en-US" sz="1600" b="1" dirty="0">
                    <a:latin typeface="微软雅黑" panose="020B0503020204020204" pitchFamily="34" charset="-122"/>
                    <a:ea typeface="微软雅黑" panose="020B0503020204020204" pitchFamily="34" charset="-122"/>
                  </a:endParaRPr>
                </a:p>
              </p:txBody>
            </p:sp>
            <p:cxnSp>
              <p:nvCxnSpPr>
                <p:cNvPr id="54" name="直接连接符 53"/>
                <p:cNvCxnSpPr/>
                <p:nvPr/>
              </p:nvCxnSpPr>
              <p:spPr>
                <a:xfrm>
                  <a:off x="1157591" y="1494793"/>
                  <a:ext cx="0" cy="493159"/>
                </a:xfrm>
                <a:prstGeom prst="line">
                  <a:avLst/>
                </a:prstGeom>
                <a:ln w="25400">
                  <a:gradFill>
                    <a:gsLst>
                      <a:gs pos="0">
                        <a:srgbClr val="10BDCD"/>
                      </a:gs>
                      <a:gs pos="100000">
                        <a:srgbClr val="0D7CDD"/>
                      </a:gs>
                    </a:gsLst>
                    <a:lin ang="5400000" scaled="1"/>
                  </a:gradFill>
                </a:ln>
              </p:spPr>
              <p:style>
                <a:lnRef idx="2">
                  <a:schemeClr val="accent1"/>
                </a:lnRef>
                <a:fillRef idx="0">
                  <a:schemeClr val="accent1"/>
                </a:fillRef>
                <a:effectRef idx="1">
                  <a:schemeClr val="accent1"/>
                </a:effectRef>
                <a:fontRef idx="minor">
                  <a:schemeClr val="tx1"/>
                </a:fontRef>
              </p:style>
            </p:cxnSp>
            <p:sp>
              <p:nvSpPr>
                <p:cNvPr id="55" name="文本框 54"/>
                <p:cNvSpPr txBox="1"/>
                <p:nvPr/>
              </p:nvSpPr>
              <p:spPr>
                <a:xfrm>
                  <a:off x="1157590" y="1769421"/>
                  <a:ext cx="3097651" cy="276999"/>
                </a:xfrm>
                <a:prstGeom prst="rect">
                  <a:avLst/>
                </a:prstGeom>
                <a:noFill/>
              </p:spPr>
              <p:txBody>
                <a:bodyPr wrap="square" rtlCol="0">
                  <a:spAutoFit/>
                </a:bodyPr>
                <a:lstStyle/>
                <a:p>
                  <a:r>
                    <a:rPr lang="zh-CN" altLang="en-US" sz="1200" dirty="0">
                      <a:latin typeface="微软雅黑" panose="020B0503020204020204" pitchFamily="34" charset="-122"/>
                      <a:ea typeface="微软雅黑" panose="020B0503020204020204" pitchFamily="34" charset="-122"/>
                    </a:rPr>
                    <a:t>用水量计量监测、营业收费管理</a:t>
                  </a:r>
                  <a:endParaRPr lang="zh-CN" altLang="en-US" sz="1200" dirty="0">
                    <a:latin typeface="微软雅黑" panose="020B0503020204020204" pitchFamily="34" charset="-122"/>
                    <a:ea typeface="微软雅黑" panose="020B0503020204020204" pitchFamily="34" charset="-122"/>
                  </a:endParaRPr>
                </a:p>
              </p:txBody>
            </p:sp>
            <p:grpSp>
              <p:nvGrpSpPr>
                <p:cNvPr id="56" name="组合 55"/>
                <p:cNvGrpSpPr/>
                <p:nvPr/>
              </p:nvGrpSpPr>
              <p:grpSpPr>
                <a:xfrm>
                  <a:off x="531622" y="1493780"/>
                  <a:ext cx="523220" cy="523220"/>
                  <a:chOff x="512167" y="1464733"/>
                  <a:chExt cx="523220" cy="523220"/>
                </a:xfrm>
              </p:grpSpPr>
              <p:sp>
                <p:nvSpPr>
                  <p:cNvPr id="57" name="矩形: 圆角 56"/>
                  <p:cNvSpPr/>
                  <p:nvPr/>
                </p:nvSpPr>
                <p:spPr>
                  <a:xfrm>
                    <a:off x="512167" y="1464733"/>
                    <a:ext cx="523220" cy="523220"/>
                  </a:xfrm>
                  <a:prstGeom prst="roundRect">
                    <a:avLst/>
                  </a:prstGeom>
                  <a:gradFill>
                    <a:gsLst>
                      <a:gs pos="0">
                        <a:srgbClr val="10BDCD"/>
                      </a:gs>
                      <a:gs pos="100000">
                        <a:srgbClr val="0D7CDD"/>
                      </a:gs>
                    </a:gsLst>
                    <a:lin ang="5400000" scaled="1"/>
                  </a:gradFill>
                  <a:ln>
                    <a:noFill/>
                  </a:ln>
                  <a:effectLst>
                    <a:outerShdw blurRad="63500" sx="102000" sy="102000" algn="ctr" rotWithShape="0">
                      <a:srgbClr val="0D7CDD">
                        <a:alpha val="4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8" name="图片 57"/>
                  <p:cNvPicPr>
                    <a:picLocks noChangeAspect="1"/>
                  </p:cNvPicPr>
                  <p:nvPr/>
                </p:nvPicPr>
                <p:blipFill>
                  <a:blip r:embed="rId6"/>
                  <a:srcRect/>
                  <a:stretch>
                    <a:fillRect/>
                  </a:stretch>
                </p:blipFill>
                <p:spPr>
                  <a:xfrm>
                    <a:off x="567389" y="1543122"/>
                    <a:ext cx="420340" cy="421688"/>
                  </a:xfrm>
                  <a:prstGeom prst="rect">
                    <a:avLst/>
                  </a:prstGeom>
                </p:spPr>
              </p:pic>
            </p:grpSp>
          </p:grpSp>
        </p:grpSp>
        <p:pic>
          <p:nvPicPr>
            <p:cNvPr id="148" name="图片 147" descr="E:/ouleok/2025-12/智慧水利ppt软件用图/智慧水利ppt软件用图/企业微信截图_16770237832237(1).png企业微信截图_16770237832237(1)"/>
            <p:cNvPicPr>
              <a:picLocks noChangeAspect="1"/>
            </p:cNvPicPr>
            <p:nvPr/>
          </p:nvPicPr>
          <p:blipFill>
            <a:blip r:embed="rId7"/>
            <a:srcRect l="25" r="25"/>
            <a:stretch>
              <a:fillRect/>
            </a:stretch>
          </p:blipFill>
          <p:spPr>
            <a:xfrm>
              <a:off x="6673880" y="710524"/>
              <a:ext cx="2267937" cy="1275715"/>
            </a:xfrm>
            <a:prstGeom prst="roundRect">
              <a:avLst>
                <a:gd name="adj" fmla="val 7792"/>
              </a:avLst>
            </a:prstGeom>
          </p:spPr>
        </p:pic>
        <p:pic>
          <p:nvPicPr>
            <p:cNvPr id="173" name="图片 172" descr="E:/ouleok/2025-12/智慧水利ppt软件用图/智慧水利ppt软件用图/u1-显示名称.pngu1-显示名称"/>
            <p:cNvPicPr>
              <a:picLocks noChangeAspect="1"/>
            </p:cNvPicPr>
            <p:nvPr/>
          </p:nvPicPr>
          <p:blipFill>
            <a:blip r:embed="rId8"/>
            <a:srcRect l="50"/>
            <a:stretch>
              <a:fillRect/>
            </a:stretch>
          </p:blipFill>
          <p:spPr>
            <a:xfrm>
              <a:off x="6705558" y="2087648"/>
              <a:ext cx="2267937" cy="1275715"/>
            </a:xfrm>
            <a:prstGeom prst="roundRect">
              <a:avLst>
                <a:gd name="adj" fmla="val 7792"/>
              </a:avLst>
            </a:prstGeom>
          </p:spPr>
        </p:pic>
        <p:pic>
          <p:nvPicPr>
            <p:cNvPr id="174" name="图片 173"/>
            <p:cNvPicPr>
              <a:picLocks noChangeAspect="1"/>
            </p:cNvPicPr>
            <p:nvPr/>
          </p:nvPicPr>
          <p:blipFill>
            <a:blip r:embed="rId9"/>
            <a:srcRect/>
            <a:stretch>
              <a:fillRect/>
            </a:stretch>
          </p:blipFill>
          <p:spPr>
            <a:xfrm>
              <a:off x="9362994" y="2092424"/>
              <a:ext cx="2267937" cy="1275715"/>
            </a:xfrm>
            <a:prstGeom prst="roundRect">
              <a:avLst>
                <a:gd name="adj" fmla="val 7792"/>
              </a:avLst>
            </a:prstGeom>
          </p:spPr>
        </p:pic>
        <p:pic>
          <p:nvPicPr>
            <p:cNvPr id="175" name="图片 174" descr="E:/ouleok/2025-12/智慧水利ppt软件用图/智慧水利ppt软件用图/智慧水利.png智慧水利"/>
            <p:cNvPicPr>
              <a:picLocks noChangeAspect="1"/>
            </p:cNvPicPr>
            <p:nvPr/>
          </p:nvPicPr>
          <p:blipFill>
            <a:blip r:embed="rId10"/>
            <a:srcRect/>
            <a:stretch>
              <a:fillRect/>
            </a:stretch>
          </p:blipFill>
          <p:spPr>
            <a:xfrm>
              <a:off x="6705558" y="3492986"/>
              <a:ext cx="2267938" cy="1275716"/>
            </a:xfrm>
            <a:prstGeom prst="roundRect">
              <a:avLst>
                <a:gd name="adj" fmla="val 7792"/>
              </a:avLst>
            </a:prstGeom>
          </p:spPr>
        </p:pic>
        <p:pic>
          <p:nvPicPr>
            <p:cNvPr id="176" name="图片 175"/>
            <p:cNvPicPr>
              <a:picLocks noChangeAspect="1"/>
            </p:cNvPicPr>
            <p:nvPr/>
          </p:nvPicPr>
          <p:blipFill>
            <a:blip r:embed="rId11"/>
            <a:srcRect l="9333" r="9333"/>
            <a:stretch>
              <a:fillRect/>
            </a:stretch>
          </p:blipFill>
          <p:spPr>
            <a:xfrm>
              <a:off x="9346268" y="3518205"/>
              <a:ext cx="2267937" cy="1275716"/>
            </a:xfrm>
            <a:prstGeom prst="roundRect">
              <a:avLst>
                <a:gd name="adj" fmla="val 7792"/>
              </a:avLst>
            </a:prstGeom>
          </p:spPr>
        </p:pic>
        <p:grpSp>
          <p:nvGrpSpPr>
            <p:cNvPr id="278" name="组合 277"/>
            <p:cNvGrpSpPr/>
            <p:nvPr/>
          </p:nvGrpSpPr>
          <p:grpSpPr>
            <a:xfrm>
              <a:off x="5649138" y="-12361"/>
              <a:ext cx="595612" cy="6870361"/>
              <a:chOff x="5763594" y="-12361"/>
              <a:chExt cx="595612" cy="6870361"/>
            </a:xfrm>
          </p:grpSpPr>
          <p:sp>
            <p:nvSpPr>
              <p:cNvPr id="194" name="www.pptcool.com3-1"/>
              <p:cNvSpPr/>
              <p:nvPr/>
            </p:nvSpPr>
            <p:spPr>
              <a:xfrm rot="5400000">
                <a:off x="2572179" y="3197506"/>
                <a:ext cx="6858001" cy="462987"/>
              </a:xfrm>
              <a:custGeom>
                <a:avLst/>
                <a:gdLst>
                  <a:gd name="connsiteX0" fmla="*/ 0 w 6858001"/>
                  <a:gd name="connsiteY0" fmla="*/ 462987 h 462987"/>
                  <a:gd name="connsiteX1" fmla="*/ 0 w 6858001"/>
                  <a:gd name="connsiteY1" fmla="*/ 0 h 462987"/>
                  <a:gd name="connsiteX2" fmla="*/ 3137733 w 6858001"/>
                  <a:gd name="connsiteY2" fmla="*/ 0 h 462987"/>
                  <a:gd name="connsiteX3" fmla="*/ 3154064 w 6858001"/>
                  <a:gd name="connsiteY3" fmla="*/ 3185 h 462987"/>
                  <a:gd name="connsiteX4" fmla="*/ 3289544 w 6858001"/>
                  <a:gd name="connsiteY4" fmla="*/ 93121 h 462987"/>
                  <a:gd name="connsiteX5" fmla="*/ 3593755 w 6858001"/>
                  <a:gd name="connsiteY5" fmla="*/ 462986 h 462987"/>
                  <a:gd name="connsiteX6" fmla="*/ 3720267 w 6858001"/>
                  <a:gd name="connsiteY6" fmla="*/ 462986 h 462987"/>
                  <a:gd name="connsiteX7" fmla="*/ 3703959 w 6858001"/>
                  <a:gd name="connsiteY7" fmla="*/ 459805 h 462987"/>
                  <a:gd name="connsiteX8" fmla="*/ 3568479 w 6858001"/>
                  <a:gd name="connsiteY8" fmla="*/ 369869 h 462987"/>
                  <a:gd name="connsiteX9" fmla="*/ 3264266 w 6858001"/>
                  <a:gd name="connsiteY9" fmla="*/ 0 h 462987"/>
                  <a:gd name="connsiteX10" fmla="*/ 4746149 w 6858001"/>
                  <a:gd name="connsiteY10" fmla="*/ 0 h 462987"/>
                  <a:gd name="connsiteX11" fmla="*/ 4762480 w 6858001"/>
                  <a:gd name="connsiteY11" fmla="*/ 3186 h 462987"/>
                  <a:gd name="connsiteX12" fmla="*/ 4897960 w 6858001"/>
                  <a:gd name="connsiteY12" fmla="*/ 93122 h 462987"/>
                  <a:gd name="connsiteX13" fmla="*/ 5202171 w 6858001"/>
                  <a:gd name="connsiteY13" fmla="*/ 462986 h 462987"/>
                  <a:gd name="connsiteX14" fmla="*/ 5328683 w 6858001"/>
                  <a:gd name="connsiteY14" fmla="*/ 462986 h 462987"/>
                  <a:gd name="connsiteX15" fmla="*/ 5312375 w 6858001"/>
                  <a:gd name="connsiteY15" fmla="*/ 459805 h 462987"/>
                  <a:gd name="connsiteX16" fmla="*/ 5176895 w 6858001"/>
                  <a:gd name="connsiteY16" fmla="*/ 369869 h 462987"/>
                  <a:gd name="connsiteX17" fmla="*/ 4872682 w 6858001"/>
                  <a:gd name="connsiteY17" fmla="*/ 0 h 462987"/>
                  <a:gd name="connsiteX18" fmla="*/ 6275465 w 6858001"/>
                  <a:gd name="connsiteY18" fmla="*/ 0 h 462987"/>
                  <a:gd name="connsiteX19" fmla="*/ 6291796 w 6858001"/>
                  <a:gd name="connsiteY19" fmla="*/ 3186 h 462987"/>
                  <a:gd name="connsiteX20" fmla="*/ 6427276 w 6858001"/>
                  <a:gd name="connsiteY20" fmla="*/ 93122 h 462987"/>
                  <a:gd name="connsiteX21" fmla="*/ 6731487 w 6858001"/>
                  <a:gd name="connsiteY21" fmla="*/ 462986 h 462987"/>
                  <a:gd name="connsiteX22" fmla="*/ 6857999 w 6858001"/>
                  <a:gd name="connsiteY22" fmla="*/ 462986 h 462987"/>
                  <a:gd name="connsiteX23" fmla="*/ 6841691 w 6858001"/>
                  <a:gd name="connsiteY23" fmla="*/ 459805 h 462987"/>
                  <a:gd name="connsiteX24" fmla="*/ 6706211 w 6858001"/>
                  <a:gd name="connsiteY24" fmla="*/ 369869 h 462987"/>
                  <a:gd name="connsiteX25" fmla="*/ 6401998 w 6858001"/>
                  <a:gd name="connsiteY25" fmla="*/ 0 h 462987"/>
                  <a:gd name="connsiteX26" fmla="*/ 6858001 w 6858001"/>
                  <a:gd name="connsiteY26" fmla="*/ 0 h 462987"/>
                  <a:gd name="connsiteX27" fmla="*/ 6858001 w 6858001"/>
                  <a:gd name="connsiteY27" fmla="*/ 462987 h 46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858001" h="462987">
                    <a:moveTo>
                      <a:pt x="0" y="462987"/>
                    </a:moveTo>
                    <a:lnTo>
                      <a:pt x="0" y="0"/>
                    </a:lnTo>
                    <a:lnTo>
                      <a:pt x="3137733" y="0"/>
                    </a:lnTo>
                    <a:lnTo>
                      <a:pt x="3154064" y="3185"/>
                    </a:lnTo>
                    <a:cubicBezTo>
                      <a:pt x="3205428" y="18420"/>
                      <a:pt x="3252950" y="48629"/>
                      <a:pt x="3289544" y="93121"/>
                    </a:cubicBezTo>
                    <a:lnTo>
                      <a:pt x="3593755" y="462986"/>
                    </a:lnTo>
                    <a:lnTo>
                      <a:pt x="3720267" y="462986"/>
                    </a:lnTo>
                    <a:lnTo>
                      <a:pt x="3703959" y="459805"/>
                    </a:lnTo>
                    <a:cubicBezTo>
                      <a:pt x="3652595" y="444570"/>
                      <a:pt x="3605074" y="414361"/>
                      <a:pt x="3568479" y="369869"/>
                    </a:cubicBezTo>
                    <a:lnTo>
                      <a:pt x="3264266" y="0"/>
                    </a:lnTo>
                    <a:lnTo>
                      <a:pt x="4746149" y="0"/>
                    </a:lnTo>
                    <a:lnTo>
                      <a:pt x="4762480" y="3186"/>
                    </a:lnTo>
                    <a:cubicBezTo>
                      <a:pt x="4813844" y="18421"/>
                      <a:pt x="4861366" y="48630"/>
                      <a:pt x="4897960" y="93122"/>
                    </a:cubicBezTo>
                    <a:lnTo>
                      <a:pt x="5202171" y="462986"/>
                    </a:lnTo>
                    <a:lnTo>
                      <a:pt x="5328683" y="462986"/>
                    </a:lnTo>
                    <a:lnTo>
                      <a:pt x="5312375" y="459805"/>
                    </a:lnTo>
                    <a:cubicBezTo>
                      <a:pt x="5261011" y="444570"/>
                      <a:pt x="5213490" y="414361"/>
                      <a:pt x="5176895" y="369869"/>
                    </a:cubicBezTo>
                    <a:lnTo>
                      <a:pt x="4872682" y="0"/>
                    </a:lnTo>
                    <a:lnTo>
                      <a:pt x="6275465" y="0"/>
                    </a:lnTo>
                    <a:lnTo>
                      <a:pt x="6291796" y="3186"/>
                    </a:lnTo>
                    <a:cubicBezTo>
                      <a:pt x="6343160" y="18421"/>
                      <a:pt x="6390682" y="48630"/>
                      <a:pt x="6427276" y="93122"/>
                    </a:cubicBezTo>
                    <a:lnTo>
                      <a:pt x="6731487" y="462986"/>
                    </a:lnTo>
                    <a:lnTo>
                      <a:pt x="6857999" y="462986"/>
                    </a:lnTo>
                    <a:lnTo>
                      <a:pt x="6841691" y="459805"/>
                    </a:lnTo>
                    <a:cubicBezTo>
                      <a:pt x="6790327" y="444570"/>
                      <a:pt x="6742806" y="414361"/>
                      <a:pt x="6706211" y="369869"/>
                    </a:cubicBezTo>
                    <a:lnTo>
                      <a:pt x="6401998" y="0"/>
                    </a:lnTo>
                    <a:lnTo>
                      <a:pt x="6858001" y="0"/>
                    </a:lnTo>
                    <a:lnTo>
                      <a:pt x="6858001" y="462987"/>
                    </a:lnTo>
                    <a:close/>
                  </a:path>
                </a:pathLst>
              </a:custGeom>
              <a:solidFill>
                <a:srgbClr val="0F6FC6">
                  <a:lumMod val="40000"/>
                  <a:lumOff val="60000"/>
                  <a:alpha val="50000"/>
                </a:srgbClr>
              </a:solidFill>
              <a:ln w="12700" cap="flat" cmpd="sng" algn="ctr">
                <a:noFill/>
                <a:prstDash val="solid"/>
                <a:miter lim="800000"/>
              </a:ln>
              <a:effectLst/>
            </p:spPr>
            <p:txBody>
              <a:bodyPr wrap="square" rtlCol="0" anchor="ctr">
                <a:noAutofit/>
              </a:bodyP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95" name="www.pptcool.com3-2"/>
              <p:cNvSpPr/>
              <p:nvPr/>
            </p:nvSpPr>
            <p:spPr>
              <a:xfrm rot="5400000">
                <a:off x="5007638" y="749688"/>
                <a:ext cx="2113617" cy="589519"/>
              </a:xfrm>
              <a:custGeom>
                <a:avLst/>
                <a:gdLst>
                  <a:gd name="connsiteX0" fmla="*/ 0 w 2113617"/>
                  <a:gd name="connsiteY0" fmla="*/ 589518 h 589519"/>
                  <a:gd name="connsiteX1" fmla="*/ 81748 w 2113617"/>
                  <a:gd name="connsiteY1" fmla="*/ 551591 h 589519"/>
                  <a:gd name="connsiteX2" fmla="*/ 162035 w 2113617"/>
                  <a:gd name="connsiteY2" fmla="*/ 479387 h 589519"/>
                  <a:gd name="connsiteX3" fmla="*/ 458473 w 2113617"/>
                  <a:gd name="connsiteY3" fmla="*/ 118974 h 589519"/>
                  <a:gd name="connsiteX4" fmla="*/ 635736 w 2113617"/>
                  <a:gd name="connsiteY4" fmla="*/ 1303 h 589519"/>
                  <a:gd name="connsiteX5" fmla="*/ 642409 w 2113617"/>
                  <a:gd name="connsiteY5" fmla="*/ 1 h 589519"/>
                  <a:gd name="connsiteX6" fmla="*/ 728078 w 2113617"/>
                  <a:gd name="connsiteY6" fmla="*/ 1 h 589519"/>
                  <a:gd name="connsiteX7" fmla="*/ 728078 w 2113617"/>
                  <a:gd name="connsiteY7" fmla="*/ 0 h 589519"/>
                  <a:gd name="connsiteX8" fmla="*/ 876790 w 2113617"/>
                  <a:gd name="connsiteY8" fmla="*/ 0 h 589519"/>
                  <a:gd name="connsiteX9" fmla="*/ 1471208 w 2113617"/>
                  <a:gd name="connsiteY9" fmla="*/ 0 h 589519"/>
                  <a:gd name="connsiteX10" fmla="*/ 1477882 w 2113617"/>
                  <a:gd name="connsiteY10" fmla="*/ 1303 h 589519"/>
                  <a:gd name="connsiteX11" fmla="*/ 1655144 w 2113617"/>
                  <a:gd name="connsiteY11" fmla="*/ 118974 h 589519"/>
                  <a:gd name="connsiteX12" fmla="*/ 1951582 w 2113617"/>
                  <a:gd name="connsiteY12" fmla="*/ 479388 h 589519"/>
                  <a:gd name="connsiteX13" fmla="*/ 2031869 w 2113617"/>
                  <a:gd name="connsiteY13" fmla="*/ 551592 h 589519"/>
                  <a:gd name="connsiteX14" fmla="*/ 2113617 w 2113617"/>
                  <a:gd name="connsiteY14" fmla="*/ 589519 h 589519"/>
                  <a:gd name="connsiteX15" fmla="*/ 1018366 w 2113617"/>
                  <a:gd name="connsiteY15" fmla="*/ 589519 h 589519"/>
                  <a:gd name="connsiteX16" fmla="*/ 1018366 w 2113617"/>
                  <a:gd name="connsiteY16" fmla="*/ 589519 h 5895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113617" h="589519">
                    <a:moveTo>
                      <a:pt x="0" y="589518"/>
                    </a:moveTo>
                    <a:lnTo>
                      <a:pt x="81748" y="551591"/>
                    </a:lnTo>
                    <a:lnTo>
                      <a:pt x="162035" y="479387"/>
                    </a:lnTo>
                    <a:lnTo>
                      <a:pt x="458473" y="118974"/>
                    </a:lnTo>
                    <a:cubicBezTo>
                      <a:pt x="506354" y="60761"/>
                      <a:pt x="568530" y="21236"/>
                      <a:pt x="635736" y="1303"/>
                    </a:cubicBezTo>
                    <a:lnTo>
                      <a:pt x="642409" y="1"/>
                    </a:lnTo>
                    <a:lnTo>
                      <a:pt x="728078" y="1"/>
                    </a:lnTo>
                    <a:lnTo>
                      <a:pt x="728078" y="0"/>
                    </a:lnTo>
                    <a:lnTo>
                      <a:pt x="876790" y="0"/>
                    </a:lnTo>
                    <a:lnTo>
                      <a:pt x="1471208" y="0"/>
                    </a:lnTo>
                    <a:lnTo>
                      <a:pt x="1477882" y="1303"/>
                    </a:lnTo>
                    <a:cubicBezTo>
                      <a:pt x="1545087" y="21236"/>
                      <a:pt x="1607264" y="60761"/>
                      <a:pt x="1655144" y="118974"/>
                    </a:cubicBezTo>
                    <a:lnTo>
                      <a:pt x="1951582" y="479388"/>
                    </a:lnTo>
                    <a:lnTo>
                      <a:pt x="2031869" y="551592"/>
                    </a:lnTo>
                    <a:lnTo>
                      <a:pt x="2113617" y="589519"/>
                    </a:lnTo>
                    <a:lnTo>
                      <a:pt x="1018366" y="589519"/>
                    </a:lnTo>
                    <a:lnTo>
                      <a:pt x="1018366" y="589519"/>
                    </a:lnTo>
                    <a:close/>
                  </a:path>
                </a:pathLst>
              </a:custGeom>
              <a:gradFill flip="none" rotWithShape="1">
                <a:gsLst>
                  <a:gs pos="0">
                    <a:srgbClr val="10BDCD"/>
                  </a:gs>
                  <a:gs pos="100000">
                    <a:srgbClr val="0D7CDD"/>
                  </a:gs>
                </a:gsLst>
                <a:lin ang="0" scaled="1"/>
                <a:tileRect/>
              </a:gradFill>
              <a:ln w="12700" cap="flat" cmpd="sng" algn="ctr">
                <a:noFill/>
                <a:prstDash val="solid"/>
                <a:miter lim="800000"/>
              </a:ln>
              <a:effectLst>
                <a:outerShdw blurRad="317500" dist="63500" dir="2700000" sx="98000" sy="98000" algn="tl" rotWithShape="0">
                  <a:srgbClr val="0F6FC6">
                    <a:alpha val="50000"/>
                  </a:srgbClr>
                </a:outerShdw>
              </a:effectLst>
            </p:spPr>
            <p:txBody>
              <a:bodyPr lIns="0" tIns="0" rIns="0" bIns="0"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2000" b="1"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196" name="www.pptcool.com3-3"/>
              <p:cNvSpPr txBox="1"/>
              <p:nvPr/>
            </p:nvSpPr>
            <p:spPr>
              <a:xfrm>
                <a:off x="5763594" y="443955"/>
                <a:ext cx="461665" cy="1169551"/>
              </a:xfrm>
              <a:prstGeom prst="rect">
                <a:avLst/>
              </a:prstGeom>
              <a:noFill/>
            </p:spPr>
            <p:txBody>
              <a:bodyPr vert="eaVert" wrap="non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lang="zh-CN" altLang="en-US" b="1" spc="300" dirty="0">
                    <a:solidFill>
                      <a:prstClr val="white"/>
                    </a:solidFill>
                    <a:latin typeface="微软雅黑" panose="020B0503020204020204" pitchFamily="34" charset="-122"/>
                    <a:ea typeface="微软雅黑" panose="020B0503020204020204" pitchFamily="34" charset="-122"/>
                    <a:cs typeface="+mn-ea"/>
                    <a:sym typeface="+mn-lt"/>
                  </a:rPr>
                  <a:t>核心产品</a:t>
                </a:r>
                <a:endParaRPr kumimoji="0" lang="zh-CN" altLang="en-US" sz="1800" b="1" i="0" u="none" strike="noStrike" kern="1200" cap="none" spc="30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97" name="www.pptcool.com3-4"/>
              <p:cNvSpPr txBox="1"/>
              <p:nvPr/>
            </p:nvSpPr>
            <p:spPr>
              <a:xfrm>
                <a:off x="5817174" y="2092360"/>
                <a:ext cx="400110" cy="1066959"/>
              </a:xfrm>
              <a:prstGeom prst="rect">
                <a:avLst/>
              </a:prstGeom>
              <a:noFill/>
            </p:spPr>
            <p:txBody>
              <a:bodyPr vert="eaVert" wrap="squar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30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软件平台</a:t>
                </a:r>
                <a:endParaRPr kumimoji="0" lang="zh-CN" altLang="en-US" sz="1400" b="1" i="0" u="none" strike="noStrike" kern="1200" cap="none" spc="300" normalizeH="0" baseline="0" noProof="0" dirty="0">
                  <a:ln>
                    <a:noFill/>
                  </a:ln>
                  <a:effectLst/>
                  <a:uLnTx/>
                  <a:uFillTx/>
                  <a:latin typeface="微软雅黑" panose="020B0503020204020204" pitchFamily="34" charset="-122"/>
                  <a:ea typeface="微软雅黑" panose="020B0503020204020204" pitchFamily="34" charset="-122"/>
                  <a:cs typeface="+mn-ea"/>
                  <a:sym typeface="+mn-lt"/>
                </a:endParaRPr>
              </a:p>
            </p:txBody>
          </p:sp>
          <p:sp>
            <p:nvSpPr>
              <p:cNvPr id="201" name="www.pptcool.com3-4"/>
              <p:cNvSpPr txBox="1"/>
              <p:nvPr/>
            </p:nvSpPr>
            <p:spPr>
              <a:xfrm>
                <a:off x="5794370" y="5251680"/>
                <a:ext cx="400110" cy="964367"/>
              </a:xfrm>
              <a:prstGeom prst="rect">
                <a:avLst/>
              </a:prstGeom>
              <a:noFill/>
            </p:spPr>
            <p:txBody>
              <a:bodyPr vert="eaVert" wrap="none" rtlCol="0" anchor="ctr" anchorCtr="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300" normalizeH="0" baseline="0" noProof="0" dirty="0">
                    <a:ln>
                      <a:noFill/>
                    </a:ln>
                    <a:effectLst/>
                    <a:uLnTx/>
                    <a:uFillTx/>
                    <a:latin typeface="微软雅黑" panose="020B0503020204020204" pitchFamily="34" charset="-122"/>
                    <a:ea typeface="微软雅黑" panose="020B0503020204020204" pitchFamily="34" charset="-122"/>
                    <a:cs typeface="+mn-ea"/>
                    <a:sym typeface="+mn-lt"/>
                  </a:rPr>
                  <a:t>智能终端</a:t>
                </a:r>
                <a:endParaRPr kumimoji="0" lang="zh-CN" altLang="en-US" sz="1400" b="1" i="0" u="none" strike="noStrike" kern="1200" cap="none" spc="300" normalizeH="0" baseline="0" noProof="0" dirty="0">
                  <a:ln>
                    <a:noFill/>
                  </a:ln>
                  <a:effectLst/>
                  <a:uLnTx/>
                  <a:uFillTx/>
                  <a:latin typeface="微软雅黑" panose="020B0503020204020204" pitchFamily="34" charset="-122"/>
                  <a:ea typeface="微软雅黑" panose="020B0503020204020204" pitchFamily="34" charset="-122"/>
                  <a:cs typeface="+mn-ea"/>
                  <a:sym typeface="+mn-lt"/>
                </a:endParaRPr>
              </a:p>
            </p:txBody>
          </p:sp>
        </p:grpSp>
        <p:pic>
          <p:nvPicPr>
            <p:cNvPr id="206" name="图片 205" descr="C:/Users/Administrator/Desktop/图片7.png图片7"/>
            <p:cNvPicPr>
              <a:picLocks noChangeAspect="1"/>
            </p:cNvPicPr>
            <p:nvPr/>
          </p:nvPicPr>
          <p:blipFill>
            <a:blip r:embed="rId12"/>
            <a:srcRect/>
            <a:stretch>
              <a:fillRect/>
            </a:stretch>
          </p:blipFill>
          <p:spPr>
            <a:xfrm>
              <a:off x="6554613" y="5089615"/>
              <a:ext cx="1275716" cy="1275716"/>
            </a:xfrm>
            <a:prstGeom prst="rect">
              <a:avLst/>
            </a:prstGeom>
          </p:spPr>
        </p:pic>
        <p:pic>
          <p:nvPicPr>
            <p:cNvPr id="207" name="图片 206" descr="C:/Users/Administrator/Desktop/图片2.png图片2"/>
            <p:cNvPicPr>
              <a:picLocks noChangeAspect="1"/>
            </p:cNvPicPr>
            <p:nvPr/>
          </p:nvPicPr>
          <p:blipFill>
            <a:blip r:embed="rId13"/>
            <a:srcRect t="10410" b="10410"/>
            <a:stretch>
              <a:fillRect/>
            </a:stretch>
          </p:blipFill>
          <p:spPr>
            <a:xfrm>
              <a:off x="7930402" y="5424597"/>
              <a:ext cx="1057010" cy="667303"/>
            </a:xfrm>
            <a:prstGeom prst="rect">
              <a:avLst/>
            </a:prstGeom>
          </p:spPr>
        </p:pic>
        <p:pic>
          <p:nvPicPr>
            <p:cNvPr id="208" name="图片 207"/>
            <p:cNvPicPr>
              <a:picLocks noChangeAspect="1"/>
            </p:cNvPicPr>
            <p:nvPr/>
          </p:nvPicPr>
          <p:blipFill>
            <a:blip r:embed="rId14"/>
            <a:srcRect/>
            <a:stretch>
              <a:fillRect/>
            </a:stretch>
          </p:blipFill>
          <p:spPr>
            <a:xfrm>
              <a:off x="9232308" y="5357499"/>
              <a:ext cx="728717" cy="737367"/>
            </a:xfrm>
            <a:prstGeom prst="rect">
              <a:avLst/>
            </a:prstGeom>
          </p:spPr>
        </p:pic>
        <p:sp>
          <p:nvSpPr>
            <p:cNvPr id="209" name="矩形: 圆角 208"/>
            <p:cNvSpPr/>
            <p:nvPr/>
          </p:nvSpPr>
          <p:spPr>
            <a:xfrm>
              <a:off x="6705558" y="5211283"/>
              <a:ext cx="1057010" cy="1045159"/>
            </a:xfrm>
            <a:prstGeom prst="roundRect">
              <a:avLst>
                <a:gd name="adj" fmla="val 8566"/>
              </a:avLst>
            </a:prstGeom>
            <a:noFill/>
            <a:ln w="9525">
              <a:solidFill>
                <a:srgbClr val="91C6F7"/>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0" name="矩形: 圆角 209"/>
            <p:cNvSpPr/>
            <p:nvPr/>
          </p:nvSpPr>
          <p:spPr>
            <a:xfrm>
              <a:off x="7916485" y="5211281"/>
              <a:ext cx="1057010" cy="1045159"/>
            </a:xfrm>
            <a:prstGeom prst="roundRect">
              <a:avLst>
                <a:gd name="adj" fmla="val 8566"/>
              </a:avLst>
            </a:prstGeom>
            <a:noFill/>
            <a:ln w="9525">
              <a:solidFill>
                <a:srgbClr val="91C6F7"/>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1" name="矩形: 圆角 210"/>
            <p:cNvSpPr/>
            <p:nvPr/>
          </p:nvSpPr>
          <p:spPr>
            <a:xfrm>
              <a:off x="9132637" y="5211281"/>
              <a:ext cx="1057010" cy="1045159"/>
            </a:xfrm>
            <a:prstGeom prst="roundRect">
              <a:avLst>
                <a:gd name="adj" fmla="val 8566"/>
              </a:avLst>
            </a:prstGeom>
            <a:noFill/>
            <a:ln w="9525">
              <a:solidFill>
                <a:srgbClr val="91C6F7"/>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2" name="矩形: 圆角 211"/>
            <p:cNvSpPr/>
            <p:nvPr/>
          </p:nvSpPr>
          <p:spPr>
            <a:xfrm>
              <a:off x="10334872" y="5195270"/>
              <a:ext cx="1057010" cy="1045159"/>
            </a:xfrm>
            <a:prstGeom prst="roundRect">
              <a:avLst>
                <a:gd name="adj" fmla="val 8566"/>
              </a:avLst>
            </a:prstGeom>
            <a:noFill/>
            <a:ln w="9525">
              <a:solidFill>
                <a:srgbClr val="91C6F7"/>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1" name="组合 220"/>
            <p:cNvGrpSpPr/>
            <p:nvPr/>
          </p:nvGrpSpPr>
          <p:grpSpPr>
            <a:xfrm>
              <a:off x="6442477" y="1692735"/>
              <a:ext cx="1360420" cy="303127"/>
              <a:chOff x="6366277" y="1692735"/>
              <a:chExt cx="1360420" cy="303127"/>
            </a:xfrm>
          </p:grpSpPr>
          <p:sp>
            <p:nvSpPr>
              <p:cNvPr id="213" name="矩形: 圆角 212"/>
              <p:cNvSpPr/>
              <p:nvPr/>
            </p:nvSpPr>
            <p:spPr>
              <a:xfrm>
                <a:off x="6372271" y="1708851"/>
                <a:ext cx="1275716" cy="286631"/>
              </a:xfrm>
              <a:prstGeom prst="roundRect">
                <a:avLst>
                  <a:gd name="adj" fmla="val 50000"/>
                </a:avLst>
              </a:prstGeom>
              <a:solidFill>
                <a:srgbClr val="D2E9FE">
                  <a:alpha val="92000"/>
                </a:srgbClr>
              </a:solidFill>
              <a:ln w="3175">
                <a:solidFill>
                  <a:srgbClr val="0F6FC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17" name="文本框 216"/>
              <p:cNvSpPr txBox="1"/>
              <p:nvPr/>
            </p:nvSpPr>
            <p:spPr>
              <a:xfrm>
                <a:off x="6667661" y="1734252"/>
                <a:ext cx="1059036" cy="261610"/>
              </a:xfrm>
              <a:prstGeom prst="rect">
                <a:avLst/>
              </a:prstGeom>
              <a:noFill/>
            </p:spPr>
            <p:txBody>
              <a:bodyPr wrap="square" rtlCol="0">
                <a:spAutoFit/>
              </a:bodyPr>
              <a:lstStyle/>
              <a:p>
                <a:r>
                  <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rPr>
                  <a:t>数据驾驶舱</a:t>
                </a:r>
                <a:endPar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endParaRPr>
              </a:p>
            </p:txBody>
          </p:sp>
          <p:sp>
            <p:nvSpPr>
              <p:cNvPr id="218" name="椭圆 217"/>
              <p:cNvSpPr/>
              <p:nvPr/>
            </p:nvSpPr>
            <p:spPr>
              <a:xfrm>
                <a:off x="6366277" y="1692735"/>
                <a:ext cx="301971" cy="301971"/>
              </a:xfrm>
              <a:prstGeom prst="ellipse">
                <a:avLst/>
              </a:prstGeom>
              <a:gradFill>
                <a:gsLst>
                  <a:gs pos="0">
                    <a:srgbClr val="10BDCD"/>
                  </a:gs>
                  <a:gs pos="100000">
                    <a:srgbClr val="0D7CDD"/>
                  </a:gs>
                </a:gsLst>
                <a:lin ang="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pic>
            <p:nvPicPr>
              <p:cNvPr id="220" name="图片 219" descr="图标&#10;&#10;AI 生成的内容可能不正确。"/>
              <p:cNvPicPr>
                <a:picLocks noChangeAspect="1"/>
              </p:cNvPicPr>
              <p:nvPr/>
            </p:nvPicPr>
            <p:blipFill>
              <a:blip r:embed="rId15"/>
              <a:stretch>
                <a:fillRect/>
              </a:stretch>
            </p:blipFill>
            <p:spPr>
              <a:xfrm>
                <a:off x="6424632" y="1756656"/>
                <a:ext cx="173048" cy="167196"/>
              </a:xfrm>
              <a:prstGeom prst="rect">
                <a:avLst/>
              </a:prstGeom>
            </p:spPr>
          </p:pic>
        </p:grpSp>
        <p:pic>
          <p:nvPicPr>
            <p:cNvPr id="248" name="图片 247" descr="在门上&#10;&#10;AI 生成的内容可能不正确。"/>
            <p:cNvPicPr>
              <a:picLocks noChangeAspect="1"/>
            </p:cNvPicPr>
            <p:nvPr/>
          </p:nvPicPr>
          <p:blipFill>
            <a:blip r:embed="rId16"/>
            <a:stretch>
              <a:fillRect/>
            </a:stretch>
          </p:blipFill>
          <p:spPr>
            <a:xfrm>
              <a:off x="10498240" y="5193106"/>
              <a:ext cx="730274" cy="973698"/>
            </a:xfrm>
            <a:prstGeom prst="rect">
              <a:avLst/>
            </a:prstGeom>
          </p:spPr>
        </p:pic>
        <p:sp>
          <p:nvSpPr>
            <p:cNvPr id="249" name="文本框 248"/>
            <p:cNvSpPr txBox="1"/>
            <p:nvPr/>
          </p:nvSpPr>
          <p:spPr>
            <a:xfrm>
              <a:off x="6849245" y="6303918"/>
              <a:ext cx="874942" cy="400110"/>
            </a:xfrm>
            <a:prstGeom prst="rect">
              <a:avLst/>
            </a:prstGeom>
            <a:noFill/>
          </p:spPr>
          <p:txBody>
            <a:bodyPr wrap="square" rtlCol="0">
              <a:spAutoFit/>
            </a:bodyPr>
            <a:lstStyle/>
            <a:p>
              <a:r>
                <a:rPr lang="zh-CN" altLang="en-US" sz="1000" dirty="0">
                  <a:latin typeface="微软雅黑" panose="020B0503020204020204" pitchFamily="34" charset="-122"/>
                  <a:ea typeface="微软雅黑" panose="020B0503020204020204" pitchFamily="34" charset="-122"/>
                </a:rPr>
                <a:t>电池供电管网监测终端</a:t>
              </a:r>
              <a:endParaRPr lang="zh-CN" altLang="en-US" sz="1000" dirty="0">
                <a:latin typeface="微软雅黑" panose="020B0503020204020204" pitchFamily="34" charset="-122"/>
                <a:ea typeface="微软雅黑" panose="020B0503020204020204" pitchFamily="34" charset="-122"/>
              </a:endParaRPr>
            </a:p>
          </p:txBody>
        </p:sp>
        <p:sp>
          <p:nvSpPr>
            <p:cNvPr id="250" name="文本框 249"/>
            <p:cNvSpPr txBox="1"/>
            <p:nvPr/>
          </p:nvSpPr>
          <p:spPr>
            <a:xfrm>
              <a:off x="7952978" y="6303918"/>
              <a:ext cx="1057010" cy="400110"/>
            </a:xfrm>
            <a:prstGeom prst="rect">
              <a:avLst/>
            </a:prstGeom>
            <a:noFill/>
          </p:spPr>
          <p:txBody>
            <a:bodyPr wrap="square" rtlCol="0">
              <a:spAutoFit/>
            </a:bodyPr>
            <a:lstStyle/>
            <a:p>
              <a:pPr algn="ctr"/>
              <a:r>
                <a:rPr lang="zh-CN" altLang="en-US" sz="1000" dirty="0">
                  <a:latin typeface="微软雅黑" panose="020B0503020204020204" pitchFamily="34" charset="-122"/>
                  <a:ea typeface="微软雅黑" panose="020B0503020204020204" pitchFamily="34" charset="-122"/>
                </a:rPr>
                <a:t>太阳能</a:t>
              </a:r>
              <a:r>
                <a:rPr lang="en-US" altLang="zh-CN" sz="1000" dirty="0">
                  <a:latin typeface="微软雅黑" panose="020B0503020204020204" pitchFamily="34" charset="-122"/>
                  <a:ea typeface="微软雅黑" panose="020B0503020204020204" pitchFamily="34" charset="-122"/>
                </a:rPr>
                <a:t>/</a:t>
              </a:r>
              <a:r>
                <a:rPr lang="zh-CN" altLang="en-US" sz="1000" dirty="0">
                  <a:latin typeface="微软雅黑" panose="020B0503020204020204" pitchFamily="34" charset="-122"/>
                  <a:ea typeface="微软雅黑" panose="020B0503020204020204" pitchFamily="34" charset="-122"/>
                </a:rPr>
                <a:t>市电管网监测终端</a:t>
              </a:r>
              <a:endParaRPr lang="zh-CN" altLang="en-US" sz="1000" dirty="0">
                <a:latin typeface="微软雅黑" panose="020B0503020204020204" pitchFamily="34" charset="-122"/>
                <a:ea typeface="微软雅黑" panose="020B0503020204020204" pitchFamily="34" charset="-122"/>
              </a:endParaRPr>
            </a:p>
          </p:txBody>
        </p:sp>
        <p:sp>
          <p:nvSpPr>
            <p:cNvPr id="251" name="文本框 250"/>
            <p:cNvSpPr txBox="1"/>
            <p:nvPr/>
          </p:nvSpPr>
          <p:spPr>
            <a:xfrm>
              <a:off x="9177445" y="6380862"/>
              <a:ext cx="1057010" cy="246221"/>
            </a:xfrm>
            <a:prstGeom prst="rect">
              <a:avLst/>
            </a:prstGeom>
            <a:noFill/>
          </p:spPr>
          <p:txBody>
            <a:bodyPr wrap="square" rtlCol="0">
              <a:spAutoFit/>
            </a:bodyPr>
            <a:lstStyle/>
            <a:p>
              <a:pPr algn="ctr"/>
              <a:r>
                <a:rPr lang="zh-CN" altLang="en-US" sz="1000" dirty="0">
                  <a:latin typeface="微软雅黑" panose="020B0503020204020204" pitchFamily="34" charset="-122"/>
                  <a:ea typeface="微软雅黑" panose="020B0503020204020204" pitchFamily="34" charset="-122"/>
                </a:rPr>
                <a:t>超声波流量计</a:t>
              </a:r>
              <a:endParaRPr lang="zh-CN" altLang="en-US" sz="1000" dirty="0">
                <a:latin typeface="微软雅黑" panose="020B0503020204020204" pitchFamily="34" charset="-122"/>
                <a:ea typeface="微软雅黑" panose="020B0503020204020204" pitchFamily="34" charset="-122"/>
              </a:endParaRPr>
            </a:p>
          </p:txBody>
        </p:sp>
        <p:sp>
          <p:nvSpPr>
            <p:cNvPr id="252" name="文本框 251"/>
            <p:cNvSpPr txBox="1"/>
            <p:nvPr/>
          </p:nvSpPr>
          <p:spPr>
            <a:xfrm>
              <a:off x="10396575" y="6393393"/>
              <a:ext cx="1156200" cy="246221"/>
            </a:xfrm>
            <a:prstGeom prst="rect">
              <a:avLst/>
            </a:prstGeom>
            <a:noFill/>
          </p:spPr>
          <p:txBody>
            <a:bodyPr wrap="square" rtlCol="0">
              <a:spAutoFit/>
            </a:bodyPr>
            <a:lstStyle/>
            <a:p>
              <a:pPr algn="ctr"/>
              <a:r>
                <a:rPr lang="zh-CN" altLang="en-US" sz="1000" dirty="0">
                  <a:latin typeface="微软雅黑" panose="020B0503020204020204" pitchFamily="34" charset="-122"/>
                  <a:ea typeface="微软雅黑" panose="020B0503020204020204" pitchFamily="34" charset="-122"/>
                </a:rPr>
                <a:t>水厂综合调度柜</a:t>
              </a:r>
              <a:endParaRPr lang="zh-CN" altLang="en-US" sz="1000" dirty="0">
                <a:latin typeface="微软雅黑" panose="020B0503020204020204" pitchFamily="34" charset="-122"/>
                <a:ea typeface="微软雅黑" panose="020B0503020204020204" pitchFamily="34" charset="-122"/>
              </a:endParaRPr>
            </a:p>
          </p:txBody>
        </p:sp>
        <p:grpSp>
          <p:nvGrpSpPr>
            <p:cNvPr id="253" name="组合 252"/>
            <p:cNvGrpSpPr/>
            <p:nvPr/>
          </p:nvGrpSpPr>
          <p:grpSpPr>
            <a:xfrm>
              <a:off x="9136542" y="1702562"/>
              <a:ext cx="1309618" cy="303127"/>
              <a:chOff x="6366277" y="1692735"/>
              <a:chExt cx="1309618" cy="303127"/>
            </a:xfrm>
          </p:grpSpPr>
          <p:sp>
            <p:nvSpPr>
              <p:cNvPr id="254" name="矩形: 圆角 253"/>
              <p:cNvSpPr/>
              <p:nvPr/>
            </p:nvSpPr>
            <p:spPr>
              <a:xfrm>
                <a:off x="6372271" y="1708851"/>
                <a:ext cx="1275716" cy="286631"/>
              </a:xfrm>
              <a:prstGeom prst="roundRect">
                <a:avLst>
                  <a:gd name="adj" fmla="val 50000"/>
                </a:avLst>
              </a:prstGeom>
              <a:solidFill>
                <a:srgbClr val="D2E9FE">
                  <a:alpha val="92000"/>
                </a:srgbClr>
              </a:solidFill>
              <a:ln w="3175">
                <a:solidFill>
                  <a:srgbClr val="0F6FC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55" name="文本框 254"/>
              <p:cNvSpPr txBox="1"/>
              <p:nvPr/>
            </p:nvSpPr>
            <p:spPr>
              <a:xfrm>
                <a:off x="6616859" y="1734252"/>
                <a:ext cx="1059036" cy="261610"/>
              </a:xfrm>
              <a:prstGeom prst="rect">
                <a:avLst/>
              </a:prstGeom>
              <a:noFill/>
            </p:spPr>
            <p:txBody>
              <a:bodyPr wrap="square" rtlCol="0">
                <a:spAutoFit/>
              </a:bodyPr>
              <a:lstStyle/>
              <a:p>
                <a:r>
                  <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rPr>
                  <a:t>数字孪生水厂</a:t>
                </a:r>
                <a:endPar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endParaRPr>
              </a:p>
            </p:txBody>
          </p:sp>
          <p:sp>
            <p:nvSpPr>
              <p:cNvPr id="256" name="椭圆 255"/>
              <p:cNvSpPr/>
              <p:nvPr/>
            </p:nvSpPr>
            <p:spPr>
              <a:xfrm>
                <a:off x="6366277" y="1692735"/>
                <a:ext cx="301971" cy="301971"/>
              </a:xfrm>
              <a:prstGeom prst="ellipse">
                <a:avLst/>
              </a:prstGeom>
              <a:gradFill>
                <a:gsLst>
                  <a:gs pos="0">
                    <a:srgbClr val="10BDCD"/>
                  </a:gs>
                  <a:gs pos="100000">
                    <a:srgbClr val="0D7CDD"/>
                  </a:gs>
                </a:gsLst>
                <a:lin ang="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pic>
            <p:nvPicPr>
              <p:cNvPr id="257" name="图片 256" descr="图标&#10;&#10;AI 生成的内容可能不正确。"/>
              <p:cNvPicPr>
                <a:picLocks noChangeAspect="1"/>
              </p:cNvPicPr>
              <p:nvPr/>
            </p:nvPicPr>
            <p:blipFill>
              <a:blip r:embed="rId15"/>
              <a:stretch>
                <a:fillRect/>
              </a:stretch>
            </p:blipFill>
            <p:spPr>
              <a:xfrm>
                <a:off x="6424632" y="1756656"/>
                <a:ext cx="173048" cy="167196"/>
              </a:xfrm>
              <a:prstGeom prst="rect">
                <a:avLst/>
              </a:prstGeom>
            </p:spPr>
          </p:pic>
        </p:grpSp>
        <p:grpSp>
          <p:nvGrpSpPr>
            <p:cNvPr id="258" name="组合 257"/>
            <p:cNvGrpSpPr/>
            <p:nvPr/>
          </p:nvGrpSpPr>
          <p:grpSpPr>
            <a:xfrm>
              <a:off x="6442477" y="3060216"/>
              <a:ext cx="1360420" cy="303127"/>
              <a:chOff x="6366277" y="1692735"/>
              <a:chExt cx="1360420" cy="303127"/>
            </a:xfrm>
          </p:grpSpPr>
          <p:sp>
            <p:nvSpPr>
              <p:cNvPr id="259" name="矩形: 圆角 258"/>
              <p:cNvSpPr/>
              <p:nvPr/>
            </p:nvSpPr>
            <p:spPr>
              <a:xfrm>
                <a:off x="6372271" y="1708851"/>
                <a:ext cx="1275716" cy="286631"/>
              </a:xfrm>
              <a:prstGeom prst="roundRect">
                <a:avLst>
                  <a:gd name="adj" fmla="val 50000"/>
                </a:avLst>
              </a:prstGeom>
              <a:solidFill>
                <a:srgbClr val="D2E9FE">
                  <a:alpha val="92000"/>
                </a:srgbClr>
              </a:solidFill>
              <a:ln w="3175">
                <a:solidFill>
                  <a:srgbClr val="0F6FC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60" name="文本框 259"/>
              <p:cNvSpPr txBox="1"/>
              <p:nvPr/>
            </p:nvSpPr>
            <p:spPr>
              <a:xfrm>
                <a:off x="6667661" y="1734252"/>
                <a:ext cx="1059036" cy="261610"/>
              </a:xfrm>
              <a:prstGeom prst="rect">
                <a:avLst/>
              </a:prstGeom>
              <a:noFill/>
            </p:spPr>
            <p:txBody>
              <a:bodyPr wrap="square" rtlCol="0">
                <a:spAutoFit/>
              </a:bodyPr>
              <a:lstStyle/>
              <a:p>
                <a:r>
                  <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rPr>
                  <a:t>爆管分析</a:t>
                </a:r>
                <a:endPar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endParaRPr>
              </a:p>
            </p:txBody>
          </p:sp>
          <p:sp>
            <p:nvSpPr>
              <p:cNvPr id="261" name="椭圆 260"/>
              <p:cNvSpPr/>
              <p:nvPr/>
            </p:nvSpPr>
            <p:spPr>
              <a:xfrm>
                <a:off x="6366277" y="1692735"/>
                <a:ext cx="301971" cy="301971"/>
              </a:xfrm>
              <a:prstGeom prst="ellipse">
                <a:avLst/>
              </a:prstGeom>
              <a:gradFill>
                <a:gsLst>
                  <a:gs pos="0">
                    <a:srgbClr val="10BDCD"/>
                  </a:gs>
                  <a:gs pos="100000">
                    <a:srgbClr val="0D7CDD"/>
                  </a:gs>
                </a:gsLst>
                <a:lin ang="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pic>
            <p:nvPicPr>
              <p:cNvPr id="262" name="图片 261" descr="图标&#10;&#10;AI 生成的内容可能不正确。"/>
              <p:cNvPicPr>
                <a:picLocks noChangeAspect="1"/>
              </p:cNvPicPr>
              <p:nvPr/>
            </p:nvPicPr>
            <p:blipFill>
              <a:blip r:embed="rId15"/>
              <a:stretch>
                <a:fillRect/>
              </a:stretch>
            </p:blipFill>
            <p:spPr>
              <a:xfrm>
                <a:off x="6424632" y="1756656"/>
                <a:ext cx="173048" cy="167196"/>
              </a:xfrm>
              <a:prstGeom prst="rect">
                <a:avLst/>
              </a:prstGeom>
            </p:spPr>
          </p:pic>
        </p:grpSp>
        <p:grpSp>
          <p:nvGrpSpPr>
            <p:cNvPr id="263" name="组合 262"/>
            <p:cNvGrpSpPr/>
            <p:nvPr/>
          </p:nvGrpSpPr>
          <p:grpSpPr>
            <a:xfrm>
              <a:off x="6442477" y="4457246"/>
              <a:ext cx="1360420" cy="303127"/>
              <a:chOff x="6366277" y="1692735"/>
              <a:chExt cx="1360420" cy="303127"/>
            </a:xfrm>
          </p:grpSpPr>
          <p:sp>
            <p:nvSpPr>
              <p:cNvPr id="264" name="矩形: 圆角 263"/>
              <p:cNvSpPr/>
              <p:nvPr/>
            </p:nvSpPr>
            <p:spPr>
              <a:xfrm>
                <a:off x="6372271" y="1708851"/>
                <a:ext cx="1275716" cy="286631"/>
              </a:xfrm>
              <a:prstGeom prst="roundRect">
                <a:avLst>
                  <a:gd name="adj" fmla="val 50000"/>
                </a:avLst>
              </a:prstGeom>
              <a:solidFill>
                <a:srgbClr val="D2E9FE">
                  <a:alpha val="92000"/>
                </a:srgbClr>
              </a:solidFill>
              <a:ln w="3175">
                <a:solidFill>
                  <a:srgbClr val="0F6FC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65" name="文本框 264"/>
              <p:cNvSpPr txBox="1"/>
              <p:nvPr/>
            </p:nvSpPr>
            <p:spPr>
              <a:xfrm>
                <a:off x="6667661" y="1734252"/>
                <a:ext cx="1059036" cy="261610"/>
              </a:xfrm>
              <a:prstGeom prst="rect">
                <a:avLst/>
              </a:prstGeom>
              <a:noFill/>
            </p:spPr>
            <p:txBody>
              <a:bodyPr wrap="square" rtlCol="0">
                <a:spAutoFit/>
              </a:bodyPr>
              <a:lstStyle/>
              <a:p>
                <a:r>
                  <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rPr>
                  <a:t>水质分析</a:t>
                </a:r>
                <a:endPar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endParaRPr>
              </a:p>
            </p:txBody>
          </p:sp>
          <p:sp>
            <p:nvSpPr>
              <p:cNvPr id="266" name="椭圆 265"/>
              <p:cNvSpPr/>
              <p:nvPr/>
            </p:nvSpPr>
            <p:spPr>
              <a:xfrm>
                <a:off x="6366277" y="1692735"/>
                <a:ext cx="301971" cy="301971"/>
              </a:xfrm>
              <a:prstGeom prst="ellipse">
                <a:avLst/>
              </a:prstGeom>
              <a:gradFill>
                <a:gsLst>
                  <a:gs pos="0">
                    <a:srgbClr val="10BDCD"/>
                  </a:gs>
                  <a:gs pos="100000">
                    <a:srgbClr val="0D7CDD"/>
                  </a:gs>
                </a:gsLst>
                <a:lin ang="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pic>
            <p:nvPicPr>
              <p:cNvPr id="267" name="图片 266" descr="图标&#10;&#10;AI 生成的内容可能不正确。"/>
              <p:cNvPicPr>
                <a:picLocks noChangeAspect="1"/>
              </p:cNvPicPr>
              <p:nvPr/>
            </p:nvPicPr>
            <p:blipFill>
              <a:blip r:embed="rId15"/>
              <a:stretch>
                <a:fillRect/>
              </a:stretch>
            </p:blipFill>
            <p:spPr>
              <a:xfrm>
                <a:off x="6424632" y="1756656"/>
                <a:ext cx="173048" cy="167196"/>
              </a:xfrm>
              <a:prstGeom prst="rect">
                <a:avLst/>
              </a:prstGeom>
            </p:spPr>
          </p:pic>
        </p:grpSp>
        <p:grpSp>
          <p:nvGrpSpPr>
            <p:cNvPr id="268" name="组合 267"/>
            <p:cNvGrpSpPr/>
            <p:nvPr/>
          </p:nvGrpSpPr>
          <p:grpSpPr>
            <a:xfrm>
              <a:off x="9136542" y="3059637"/>
              <a:ext cx="1309618" cy="303127"/>
              <a:chOff x="6366277" y="1692735"/>
              <a:chExt cx="1309618" cy="303127"/>
            </a:xfrm>
          </p:grpSpPr>
          <p:sp>
            <p:nvSpPr>
              <p:cNvPr id="269" name="矩形: 圆角 268"/>
              <p:cNvSpPr/>
              <p:nvPr/>
            </p:nvSpPr>
            <p:spPr>
              <a:xfrm>
                <a:off x="6372271" y="1708851"/>
                <a:ext cx="1275716" cy="286631"/>
              </a:xfrm>
              <a:prstGeom prst="roundRect">
                <a:avLst>
                  <a:gd name="adj" fmla="val 50000"/>
                </a:avLst>
              </a:prstGeom>
              <a:solidFill>
                <a:srgbClr val="D2E9FE">
                  <a:alpha val="92000"/>
                </a:srgbClr>
              </a:solidFill>
              <a:ln w="3175">
                <a:solidFill>
                  <a:srgbClr val="0F6FC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70" name="文本框 269"/>
              <p:cNvSpPr txBox="1"/>
              <p:nvPr/>
            </p:nvSpPr>
            <p:spPr>
              <a:xfrm>
                <a:off x="6616859" y="1734252"/>
                <a:ext cx="1059036" cy="261610"/>
              </a:xfrm>
              <a:prstGeom prst="rect">
                <a:avLst/>
              </a:prstGeom>
              <a:noFill/>
            </p:spPr>
            <p:txBody>
              <a:bodyPr wrap="square" rtlCol="0">
                <a:spAutoFit/>
              </a:bodyPr>
              <a:lstStyle/>
              <a:p>
                <a:r>
                  <a:rPr lang="en-US" altLang="zh-CN"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rPr>
                  <a:t>AI</a:t>
                </a:r>
                <a:r>
                  <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rPr>
                  <a:t>视频安防</a:t>
                </a:r>
                <a:endPar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endParaRPr>
              </a:p>
            </p:txBody>
          </p:sp>
          <p:sp>
            <p:nvSpPr>
              <p:cNvPr id="271" name="椭圆 270"/>
              <p:cNvSpPr/>
              <p:nvPr/>
            </p:nvSpPr>
            <p:spPr>
              <a:xfrm>
                <a:off x="6366277" y="1692735"/>
                <a:ext cx="301971" cy="301971"/>
              </a:xfrm>
              <a:prstGeom prst="ellipse">
                <a:avLst/>
              </a:prstGeom>
              <a:gradFill>
                <a:gsLst>
                  <a:gs pos="0">
                    <a:srgbClr val="10BDCD"/>
                  </a:gs>
                  <a:gs pos="100000">
                    <a:srgbClr val="0D7CDD"/>
                  </a:gs>
                </a:gsLst>
                <a:lin ang="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pic>
            <p:nvPicPr>
              <p:cNvPr id="272" name="图片 271" descr="图标&#10;&#10;AI 生成的内容可能不正确。"/>
              <p:cNvPicPr>
                <a:picLocks noChangeAspect="1"/>
              </p:cNvPicPr>
              <p:nvPr/>
            </p:nvPicPr>
            <p:blipFill>
              <a:blip r:embed="rId15"/>
              <a:stretch>
                <a:fillRect/>
              </a:stretch>
            </p:blipFill>
            <p:spPr>
              <a:xfrm>
                <a:off x="6424632" y="1756656"/>
                <a:ext cx="173048" cy="167196"/>
              </a:xfrm>
              <a:prstGeom prst="rect">
                <a:avLst/>
              </a:prstGeom>
            </p:spPr>
          </p:pic>
        </p:grpSp>
        <p:grpSp>
          <p:nvGrpSpPr>
            <p:cNvPr id="273" name="组合 272"/>
            <p:cNvGrpSpPr/>
            <p:nvPr/>
          </p:nvGrpSpPr>
          <p:grpSpPr>
            <a:xfrm>
              <a:off x="9136542" y="4482520"/>
              <a:ext cx="1309618" cy="303127"/>
              <a:chOff x="6366277" y="1692735"/>
              <a:chExt cx="1309618" cy="303127"/>
            </a:xfrm>
          </p:grpSpPr>
          <p:sp>
            <p:nvSpPr>
              <p:cNvPr id="274" name="矩形: 圆角 273"/>
              <p:cNvSpPr/>
              <p:nvPr/>
            </p:nvSpPr>
            <p:spPr>
              <a:xfrm>
                <a:off x="6372271" y="1708851"/>
                <a:ext cx="1275716" cy="286631"/>
              </a:xfrm>
              <a:prstGeom prst="roundRect">
                <a:avLst>
                  <a:gd name="adj" fmla="val 50000"/>
                </a:avLst>
              </a:prstGeom>
              <a:solidFill>
                <a:srgbClr val="D2E9FE">
                  <a:alpha val="92000"/>
                </a:srgbClr>
              </a:solidFill>
              <a:ln w="3175">
                <a:solidFill>
                  <a:srgbClr val="0F6FC6"/>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sp>
            <p:nvSpPr>
              <p:cNvPr id="275" name="文本框 274"/>
              <p:cNvSpPr txBox="1"/>
              <p:nvPr/>
            </p:nvSpPr>
            <p:spPr>
              <a:xfrm>
                <a:off x="6616859" y="1734252"/>
                <a:ext cx="1059036" cy="261610"/>
              </a:xfrm>
              <a:prstGeom prst="rect">
                <a:avLst/>
              </a:prstGeom>
              <a:noFill/>
            </p:spPr>
            <p:txBody>
              <a:bodyPr wrap="square" rtlCol="0">
                <a:spAutoFit/>
              </a:bodyPr>
              <a:lstStyle/>
              <a:p>
                <a:r>
                  <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rPr>
                  <a:t>营业收费</a:t>
                </a:r>
                <a:endParaRPr lang="zh-CN" altLang="en-US" sz="1100" dirty="0">
                  <a:gradFill>
                    <a:gsLst>
                      <a:gs pos="0">
                        <a:srgbClr val="10BDCD"/>
                      </a:gs>
                      <a:gs pos="100000">
                        <a:srgbClr val="0D7CDD"/>
                      </a:gs>
                    </a:gsLst>
                    <a:lin ang="0" scaled="1"/>
                  </a:gradFill>
                  <a:latin typeface="微软雅黑" panose="020B0503020204020204" pitchFamily="34" charset="-122"/>
                  <a:ea typeface="微软雅黑" panose="020B0503020204020204" pitchFamily="34" charset="-122"/>
                </a:endParaRPr>
              </a:p>
            </p:txBody>
          </p:sp>
          <p:sp>
            <p:nvSpPr>
              <p:cNvPr id="276" name="椭圆 275"/>
              <p:cNvSpPr/>
              <p:nvPr/>
            </p:nvSpPr>
            <p:spPr>
              <a:xfrm>
                <a:off x="6366277" y="1692735"/>
                <a:ext cx="301971" cy="301971"/>
              </a:xfrm>
              <a:prstGeom prst="ellipse">
                <a:avLst/>
              </a:prstGeom>
              <a:gradFill>
                <a:gsLst>
                  <a:gs pos="0">
                    <a:srgbClr val="10BDCD"/>
                  </a:gs>
                  <a:gs pos="100000">
                    <a:srgbClr val="0D7CDD"/>
                  </a:gs>
                </a:gsLst>
                <a:lin ang="0" scaled="1"/>
              </a:gradFill>
              <a:ln>
                <a:no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100"/>
              </a:p>
            </p:txBody>
          </p:sp>
          <p:pic>
            <p:nvPicPr>
              <p:cNvPr id="277" name="图片 276" descr="图标&#10;&#10;AI 生成的内容可能不正确。"/>
              <p:cNvPicPr>
                <a:picLocks noChangeAspect="1"/>
              </p:cNvPicPr>
              <p:nvPr/>
            </p:nvPicPr>
            <p:blipFill>
              <a:blip r:embed="rId15"/>
              <a:stretch>
                <a:fillRect/>
              </a:stretch>
            </p:blipFill>
            <p:spPr>
              <a:xfrm>
                <a:off x="6424632" y="1756656"/>
                <a:ext cx="173048" cy="167196"/>
              </a:xfrm>
              <a:prstGeom prst="rect">
                <a:avLst/>
              </a:prstGeom>
            </p:spPr>
          </p:pic>
        </p:grpSp>
        <p:grpSp>
          <p:nvGrpSpPr>
            <p:cNvPr id="5" name="组合 4"/>
            <p:cNvGrpSpPr/>
            <p:nvPr/>
          </p:nvGrpSpPr>
          <p:grpSpPr>
            <a:xfrm>
              <a:off x="369174" y="327695"/>
              <a:ext cx="3936126" cy="523220"/>
              <a:chOff x="365889" y="365090"/>
              <a:chExt cx="3936126" cy="523220"/>
            </a:xfrm>
          </p:grpSpPr>
          <p:sp>
            <p:nvSpPr>
              <p:cNvPr id="6" name="文本框 5"/>
              <p:cNvSpPr txBox="1"/>
              <p:nvPr/>
            </p:nvSpPr>
            <p:spPr>
              <a:xfrm>
                <a:off x="777310" y="365090"/>
                <a:ext cx="3524705"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农村供水信息化系统</a:t>
                </a:r>
                <a:endParaRPr lang="zh-CN" altLang="en-US" sz="2800" b="1" dirty="0">
                  <a:latin typeface="微软雅黑" panose="020B0503020204020204" pitchFamily="34" charset="-122"/>
                  <a:ea typeface="微软雅黑" panose="020B0503020204020204" pitchFamily="34" charset="-122"/>
                </a:endParaRPr>
              </a:p>
            </p:txBody>
          </p:sp>
          <p:grpSp>
            <p:nvGrpSpPr>
              <p:cNvPr id="7" name="组合 6"/>
              <p:cNvGrpSpPr/>
              <p:nvPr/>
            </p:nvGrpSpPr>
            <p:grpSpPr>
              <a:xfrm>
                <a:off x="365889" y="413972"/>
                <a:ext cx="448087" cy="411421"/>
                <a:chOff x="1311800" y="841058"/>
                <a:chExt cx="566501" cy="520146"/>
              </a:xfrm>
            </p:grpSpPr>
            <p:sp>
              <p:nvSpPr>
                <p:cNvPr id="8" name="椭圆 7"/>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nvGrpSpPr>
            <p:cNvPr id="13" name="组合 12"/>
            <p:cNvGrpSpPr/>
            <p:nvPr/>
          </p:nvGrpSpPr>
          <p:grpSpPr>
            <a:xfrm>
              <a:off x="539677" y="1257225"/>
              <a:ext cx="1653997" cy="361919"/>
              <a:chOff x="1746428" y="2628943"/>
              <a:chExt cx="1653997" cy="361919"/>
            </a:xfrm>
          </p:grpSpPr>
          <p:grpSp>
            <p:nvGrpSpPr>
              <p:cNvPr id="14" name="www.pptcool.com3"/>
              <p:cNvGrpSpPr/>
              <p:nvPr/>
            </p:nvGrpSpPr>
            <p:grpSpPr>
              <a:xfrm>
                <a:off x="1746428" y="2628943"/>
                <a:ext cx="1653997" cy="361919"/>
                <a:chOff x="1150844" y="4559112"/>
                <a:chExt cx="3384372" cy="1091545"/>
              </a:xfrm>
            </p:grpSpPr>
            <p:sp>
              <p:nvSpPr>
                <p:cNvPr id="19" name="www.pptcool.com3-5"/>
                <p:cNvSpPr/>
                <p:nvPr/>
              </p:nvSpPr>
              <p:spPr>
                <a:xfrm rot="5400000">
                  <a:off x="3357219" y="4566204"/>
                  <a:ext cx="1084305" cy="1084601"/>
                </a:xfrm>
                <a:prstGeom prst="blockArc">
                  <a:avLst>
                    <a:gd name="adj1" fmla="val 14438544"/>
                    <a:gd name="adj2" fmla="val 18016198"/>
                    <a:gd name="adj3" fmla="val 10979"/>
                  </a:avLst>
                </a:prstGeom>
                <a:gradFill>
                  <a:gsLst>
                    <a:gs pos="45000">
                      <a:srgbClr val="FFC000"/>
                    </a:gs>
                    <a:gs pos="0">
                      <a:srgbClr val="FFC000"/>
                    </a:gs>
                  </a:gsLst>
                  <a:lin ang="2700000" scaled="0"/>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1032" tIns="55517" rIns="111032" bIns="55517" rtlCol="0" anchor="ctr">
                  <a:noAutofit/>
                </a:bodyPr>
                <a:lstStyle/>
                <a:p>
                  <a:pPr algn="ctr"/>
                  <a:endParaRPr lang="zh-CN" altLang="en-US" sz="2185">
                    <a:latin typeface="+mj-lt"/>
                  </a:endParaRPr>
                </a:p>
              </p:txBody>
            </p:sp>
            <p:sp>
              <p:nvSpPr>
                <p:cNvPr id="20" name="www.pptcool.com3-6"/>
                <p:cNvSpPr txBox="1"/>
                <p:nvPr/>
              </p:nvSpPr>
              <p:spPr>
                <a:xfrm>
                  <a:off x="2086260" y="4571957"/>
                  <a:ext cx="2138583" cy="1048926"/>
                </a:xfrm>
                <a:prstGeom prst="rect">
                  <a:avLst/>
                </a:prstGeom>
                <a:noFill/>
                <a:effectLst/>
              </p:spPr>
              <p:txBody>
                <a:bodyPr wrap="square" lIns="100584" tIns="50292" rIns="100584" bIns="50292" rtlCol="0" anchor="ctr">
                  <a:spAutoFit/>
                </a:bodyPr>
                <a:lstStyle/>
                <a:p>
                  <a:pPr>
                    <a:spcBef>
                      <a:spcPts val="500"/>
                    </a:spcBef>
                  </a:pPr>
                  <a:r>
                    <a:rPr lang="zh-CN" altLang="en-US"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rPr>
                    <a:t>功能特点</a:t>
                  </a:r>
                  <a:endParaRPr lang="en-US" altLang="zh-CN" sz="1600" b="1" dirty="0">
                    <a:gradFill>
                      <a:gsLst>
                        <a:gs pos="45000">
                          <a:srgbClr val="0D7CDD"/>
                        </a:gs>
                        <a:gs pos="0">
                          <a:srgbClr val="10BDCD"/>
                        </a:gs>
                      </a:gsLst>
                      <a:lin ang="2700000" scaled="0"/>
                    </a:gradFill>
                    <a:latin typeface="微软雅黑" panose="020B0503020204020204" pitchFamily="34" charset="-122"/>
                    <a:ea typeface="微软雅黑" panose="020B0503020204020204" pitchFamily="34" charset="-122"/>
                    <a:cs typeface="+mn-ea"/>
                    <a:sym typeface="+mn-lt"/>
                  </a:endParaRPr>
                </a:p>
              </p:txBody>
            </p:sp>
            <p:sp>
              <p:nvSpPr>
                <p:cNvPr id="21" name="www.pptcool.com3-8"/>
                <p:cNvSpPr/>
                <p:nvPr>
                  <p:custDataLst>
                    <p:tags r:id="rId17"/>
                  </p:custDataLst>
                </p:nvPr>
              </p:nvSpPr>
              <p:spPr>
                <a:xfrm>
                  <a:off x="1150844" y="4559112"/>
                  <a:ext cx="3384372" cy="1074618"/>
                </a:xfrm>
                <a:prstGeom prst="roundRect">
                  <a:avLst>
                    <a:gd name="adj" fmla="val 50000"/>
                  </a:avLst>
                </a:prstGeom>
                <a:noFill/>
                <a:ln w="6350">
                  <a:solidFill>
                    <a:srgbClr val="0D7CDD"/>
                  </a:solidFill>
                </a:ln>
                <a:effectLst>
                  <a:outerShdw blurRad="129235" dist="48463" dir="2699981" algn="tl" rotWithShape="0">
                    <a:schemeClr val="accent1">
                      <a:lumMod val="75000"/>
                      <a:alpha val="20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lIns="116311" tIns="58156" rIns="116311" bIns="58156" rtlCol="0" anchor="ctr"/>
                <a:lstStyle/>
                <a:p>
                  <a:pPr algn="ctr"/>
                  <a:endParaRPr lang="zh-CN" altLang="en-US" sz="2290" dirty="0"/>
                </a:p>
              </p:txBody>
            </p:sp>
          </p:grpSp>
          <p:grpSp>
            <p:nvGrpSpPr>
              <p:cNvPr id="15" name="组合 14"/>
              <p:cNvGrpSpPr/>
              <p:nvPr/>
            </p:nvGrpSpPr>
            <p:grpSpPr>
              <a:xfrm>
                <a:off x="1746661" y="2632843"/>
                <a:ext cx="487845" cy="356303"/>
                <a:chOff x="3642962" y="4491598"/>
                <a:chExt cx="1399098" cy="1021846"/>
              </a:xfrm>
            </p:grpSpPr>
            <p:sp>
              <p:nvSpPr>
                <p:cNvPr id="17" name="www.pptcool.com3-1"/>
                <p:cNvSpPr/>
                <p:nvPr/>
              </p:nvSpPr>
              <p:spPr>
                <a:xfrm>
                  <a:off x="3642962" y="4491598"/>
                  <a:ext cx="1310408" cy="1012710"/>
                </a:xfrm>
                <a:custGeom>
                  <a:avLst/>
                  <a:gdLst>
                    <a:gd name="connsiteX0" fmla="*/ 422413 w 1030195"/>
                    <a:gd name="connsiteY0" fmla="*/ 0 h 844826"/>
                    <a:gd name="connsiteX1" fmla="*/ 773960 w 1030195"/>
                    <a:gd name="connsiteY1" fmla="*/ 0 h 844826"/>
                    <a:gd name="connsiteX2" fmla="*/ 1030195 w 1030195"/>
                    <a:gd name="connsiteY2" fmla="*/ 422413 h 844826"/>
                    <a:gd name="connsiteX3" fmla="*/ 773960 w 1030195"/>
                    <a:gd name="connsiteY3" fmla="*/ 844826 h 844826"/>
                    <a:gd name="connsiteX4" fmla="*/ 422413 w 1030195"/>
                    <a:gd name="connsiteY4" fmla="*/ 844826 h 844826"/>
                    <a:gd name="connsiteX5" fmla="*/ 0 w 1030195"/>
                    <a:gd name="connsiteY5" fmla="*/ 422413 h 844826"/>
                    <a:gd name="connsiteX6" fmla="*/ 422413 w 1030195"/>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0195" h="844826">
                      <a:moveTo>
                        <a:pt x="422413" y="0"/>
                      </a:moveTo>
                      <a:lnTo>
                        <a:pt x="773960" y="0"/>
                      </a:lnTo>
                      <a:lnTo>
                        <a:pt x="1030195" y="422413"/>
                      </a:lnTo>
                      <a:lnTo>
                        <a:pt x="773960" y="844826"/>
                      </a:lnTo>
                      <a:lnTo>
                        <a:pt x="422413" y="844826"/>
                      </a:lnTo>
                      <a:cubicBezTo>
                        <a:pt x="189121" y="844826"/>
                        <a:pt x="0" y="655705"/>
                        <a:pt x="0" y="422413"/>
                      </a:cubicBezTo>
                      <a:cubicBezTo>
                        <a:pt x="0" y="189121"/>
                        <a:pt x="189121" y="0"/>
                        <a:pt x="422413" y="0"/>
                      </a:cubicBezTo>
                      <a:close/>
                    </a:path>
                  </a:pathLst>
                </a:custGeom>
                <a:gradFill>
                  <a:gsLst>
                    <a:gs pos="0">
                      <a:srgbClr val="10BDCD"/>
                    </a:gs>
                    <a:gs pos="80000">
                      <a:srgbClr val="0D7CDD"/>
                    </a:gs>
                  </a:gsLst>
                  <a:path path="circle">
                    <a:fillToRect r="100000" b="100000"/>
                  </a:path>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sz="2000" b="1">
                    <a:solidFill>
                      <a:srgbClr val="FFFFFF"/>
                    </a:solidFill>
                    <a:latin typeface="微软雅黑" panose="020B0503020204020204" pitchFamily="34" charset="-122"/>
                    <a:ea typeface="微软雅黑" panose="020B0503020204020204" pitchFamily="34" charset="-122"/>
                  </a:endParaRPr>
                </a:p>
              </p:txBody>
            </p:sp>
            <p:sp>
              <p:nvSpPr>
                <p:cNvPr id="18" name="www.pptcool.com3-2"/>
                <p:cNvSpPr/>
                <p:nvPr/>
              </p:nvSpPr>
              <p:spPr>
                <a:xfrm>
                  <a:off x="4627436" y="4500734"/>
                  <a:ext cx="414624" cy="1012710"/>
                </a:xfrm>
                <a:custGeom>
                  <a:avLst/>
                  <a:gdLst>
                    <a:gd name="connsiteX0" fmla="*/ 0 w 325962"/>
                    <a:gd name="connsiteY0" fmla="*/ 0 h 844826"/>
                    <a:gd name="connsiteX1" fmla="*/ 75083 w 325962"/>
                    <a:gd name="connsiteY1" fmla="*/ 0 h 844826"/>
                    <a:gd name="connsiteX2" fmla="*/ 325962 w 325962"/>
                    <a:gd name="connsiteY2" fmla="*/ 422413 h 844826"/>
                    <a:gd name="connsiteX3" fmla="*/ 75083 w 325962"/>
                    <a:gd name="connsiteY3" fmla="*/ 844826 h 844826"/>
                    <a:gd name="connsiteX4" fmla="*/ 0 w 325962"/>
                    <a:gd name="connsiteY4" fmla="*/ 844826 h 844826"/>
                    <a:gd name="connsiteX5" fmla="*/ 256235 w 325962"/>
                    <a:gd name="connsiteY5" fmla="*/ 422413 h 844826"/>
                    <a:gd name="connsiteX6" fmla="*/ 0 w 325962"/>
                    <a:gd name="connsiteY6" fmla="*/ 0 h 844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62" h="844826">
                      <a:moveTo>
                        <a:pt x="0" y="0"/>
                      </a:moveTo>
                      <a:lnTo>
                        <a:pt x="75083" y="0"/>
                      </a:lnTo>
                      <a:lnTo>
                        <a:pt x="325962" y="422413"/>
                      </a:lnTo>
                      <a:lnTo>
                        <a:pt x="75083" y="844826"/>
                      </a:lnTo>
                      <a:lnTo>
                        <a:pt x="0" y="844826"/>
                      </a:lnTo>
                      <a:lnTo>
                        <a:pt x="256235" y="422413"/>
                      </a:lnTo>
                      <a:lnTo>
                        <a:pt x="0" y="0"/>
                      </a:lnTo>
                      <a:close/>
                    </a:path>
                  </a:pathLst>
                </a:custGeom>
                <a:solidFill>
                  <a:schemeClr val="accent1">
                    <a:lumMod val="20000"/>
                    <a:lumOff val="80000"/>
                  </a:schemeClr>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wrap="square" lIns="116311" tIns="58156" rIns="116311" bIns="58156" rtlCol="0" anchor="ctr">
                  <a:noAutofit/>
                </a:bodyPr>
                <a:lstStyle/>
                <a:p>
                  <a:pPr algn="ctr"/>
                  <a:endParaRPr lang="zh-CN" altLang="en-US" sz="2290"/>
                </a:p>
              </p:txBody>
            </p:sp>
          </p:grpSp>
          <p:pic>
            <p:nvPicPr>
              <p:cNvPr id="16" name="图片 15" descr="图标&#10;&#10;AI 生成的内容可能不正确。"/>
              <p:cNvPicPr>
                <a:picLocks noChangeAspect="1"/>
              </p:cNvPicPr>
              <p:nvPr/>
            </p:nvPicPr>
            <p:blipFill>
              <a:blip r:embed="rId18"/>
              <a:stretch>
                <a:fillRect/>
              </a:stretch>
            </p:blipFill>
            <p:spPr>
              <a:xfrm>
                <a:off x="1866918" y="2697075"/>
                <a:ext cx="221172" cy="213692"/>
              </a:xfrm>
              <a:prstGeom prst="rect">
                <a:avLst/>
              </a:prstGeom>
            </p:spPr>
          </p:pic>
        </p:grpSp>
        <p:pic>
          <p:nvPicPr>
            <p:cNvPr id="172" name="图片 171" descr="E:/ouleok/2025-12/智慧水利ppt软件用图/智慧水利ppt软件用图/水库/现代化水库运行管理矩阵平台-四制.png现代化水库运行管理矩阵平台-四制"/>
            <p:cNvPicPr>
              <a:picLocks noChangeAspect="1"/>
            </p:cNvPicPr>
            <p:nvPr/>
          </p:nvPicPr>
          <p:blipFill>
            <a:blip r:embed="rId19"/>
            <a:srcRect l="25" r="25"/>
            <a:stretch>
              <a:fillRect/>
            </a:stretch>
          </p:blipFill>
          <p:spPr>
            <a:xfrm>
              <a:off x="9362995" y="725892"/>
              <a:ext cx="2267937" cy="1275715"/>
            </a:xfrm>
            <a:prstGeom prst="roundRect">
              <a:avLst>
                <a:gd name="adj" fmla="val 7792"/>
              </a:avLst>
            </a:prstGeom>
          </p:spPr>
        </p:pic>
      </p:grpSp>
      <p:pic>
        <p:nvPicPr>
          <p:cNvPr id="22" name="图片 21" descr="12.9 LOGO"/>
          <p:cNvPicPr>
            <a:picLocks noChangeAspect="1"/>
          </p:cNvPicPr>
          <p:nvPr/>
        </p:nvPicPr>
        <p:blipFill>
          <a:blip r:embed="rId20"/>
          <a:stretch>
            <a:fillRect/>
          </a:stretch>
        </p:blipFill>
        <p:spPr>
          <a:xfrm>
            <a:off x="10771505" y="163830"/>
            <a:ext cx="720000" cy="720000"/>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789930" cy="6858001"/>
            <a:chOff x="0" y="-1"/>
            <a:chExt cx="12789930" cy="6858001"/>
          </a:xfrm>
        </p:grpSpPr>
        <p:pic>
          <p:nvPicPr>
            <p:cNvPr id="45" name="图片 44"/>
            <p:cNvPicPr>
              <a:picLocks noChangeAspect="1"/>
            </p:cNvPicPr>
            <p:nvPr/>
          </p:nvPicPr>
          <p:blipFill>
            <a:blip r:embed="rId1"/>
            <a:srcRect b="15730"/>
            <a:stretch>
              <a:fillRect/>
            </a:stretch>
          </p:blipFill>
          <p:spPr>
            <a:xfrm>
              <a:off x="0" y="-1"/>
              <a:ext cx="12191999" cy="6858001"/>
            </a:xfrm>
            <a:prstGeom prst="rect">
              <a:avLst/>
            </a:prstGeom>
          </p:spPr>
        </p:pic>
        <p:grpSp>
          <p:nvGrpSpPr>
            <p:cNvPr id="4" name="组合 3"/>
            <p:cNvGrpSpPr/>
            <p:nvPr/>
          </p:nvGrpSpPr>
          <p:grpSpPr>
            <a:xfrm>
              <a:off x="4900473" y="4640503"/>
              <a:ext cx="5245712" cy="567267"/>
              <a:chOff x="1287294" y="2067983"/>
              <a:chExt cx="8705041" cy="567267"/>
            </a:xfrm>
          </p:grpSpPr>
          <p:sp>
            <p:nvSpPr>
              <p:cNvPr id="43" name="梯形 42"/>
              <p:cNvSpPr/>
              <p:nvPr/>
            </p:nvSpPr>
            <p:spPr>
              <a:xfrm>
                <a:off x="1287294" y="2067983"/>
                <a:ext cx="8705041"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sz="1600" kern="0">
                  <a:solidFill>
                    <a:srgbClr val="FFFFFF"/>
                  </a:solidFill>
                  <a:latin typeface="微软雅黑" panose="020B0503020204020204" pitchFamily="34" charset="-122"/>
                  <a:ea typeface="微软雅黑" panose="020B0503020204020204" pitchFamily="34" charset="-122"/>
                </a:endParaRPr>
              </a:p>
            </p:txBody>
          </p:sp>
          <p:sp>
            <p:nvSpPr>
              <p:cNvPr id="44" name="矩形 43"/>
              <p:cNvSpPr/>
              <p:nvPr/>
            </p:nvSpPr>
            <p:spPr>
              <a:xfrm>
                <a:off x="1296735" y="2587153"/>
                <a:ext cx="8695600" cy="48097"/>
              </a:xfrm>
              <a:prstGeom prst="rect">
                <a:avLst/>
              </a:prstGeom>
              <a:gradFill flip="none" rotWithShape="1">
                <a:gsLst>
                  <a:gs pos="0">
                    <a:srgbClr val="10BDCD"/>
                  </a:gs>
                  <a:gs pos="100000">
                    <a:srgbClr val="0D7CDD"/>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grpSp>
        <p:grpSp>
          <p:nvGrpSpPr>
            <p:cNvPr id="5" name="组合 4"/>
            <p:cNvGrpSpPr/>
            <p:nvPr/>
          </p:nvGrpSpPr>
          <p:grpSpPr>
            <a:xfrm>
              <a:off x="4900473" y="3051870"/>
              <a:ext cx="6880328" cy="567267"/>
              <a:chOff x="1287294" y="2067983"/>
              <a:chExt cx="8705041" cy="567267"/>
            </a:xfrm>
          </p:grpSpPr>
          <p:sp>
            <p:nvSpPr>
              <p:cNvPr id="41" name="梯形 40"/>
              <p:cNvSpPr/>
              <p:nvPr/>
            </p:nvSpPr>
            <p:spPr>
              <a:xfrm>
                <a:off x="1287294" y="2067983"/>
                <a:ext cx="8705041"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sz="1600" kern="0">
                  <a:solidFill>
                    <a:srgbClr val="FFFFFF"/>
                  </a:solidFill>
                  <a:latin typeface="微软雅黑" panose="020B0503020204020204" pitchFamily="34" charset="-122"/>
                  <a:ea typeface="微软雅黑" panose="020B0503020204020204" pitchFamily="34" charset="-122"/>
                </a:endParaRPr>
              </a:p>
            </p:txBody>
          </p:sp>
          <p:sp>
            <p:nvSpPr>
              <p:cNvPr id="42" name="矩形 41"/>
              <p:cNvSpPr/>
              <p:nvPr/>
            </p:nvSpPr>
            <p:spPr>
              <a:xfrm>
                <a:off x="1296735" y="2587153"/>
                <a:ext cx="8695600" cy="48097"/>
              </a:xfrm>
              <a:prstGeom prst="rect">
                <a:avLst/>
              </a:prstGeom>
              <a:gradFill flip="none" rotWithShape="1">
                <a:gsLst>
                  <a:gs pos="0">
                    <a:srgbClr val="0D7CDD"/>
                  </a:gs>
                  <a:gs pos="100000">
                    <a:srgbClr val="10BDCD"/>
                  </a:gs>
                </a:gsLst>
                <a:lin ang="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endParaRPr>
              </a:p>
            </p:txBody>
          </p:sp>
        </p:grpSp>
        <p:grpSp>
          <p:nvGrpSpPr>
            <p:cNvPr id="6" name="组合 5"/>
            <p:cNvGrpSpPr/>
            <p:nvPr/>
          </p:nvGrpSpPr>
          <p:grpSpPr>
            <a:xfrm>
              <a:off x="4904402" y="2045372"/>
              <a:ext cx="6872866" cy="567267"/>
              <a:chOff x="1287294" y="2067983"/>
              <a:chExt cx="8705041" cy="567267"/>
            </a:xfrm>
          </p:grpSpPr>
          <p:sp>
            <p:nvSpPr>
              <p:cNvPr id="39" name="梯形 38"/>
              <p:cNvSpPr/>
              <p:nvPr/>
            </p:nvSpPr>
            <p:spPr>
              <a:xfrm>
                <a:off x="1287294" y="2067983"/>
                <a:ext cx="8705041"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sz="1400" kern="0">
                  <a:solidFill>
                    <a:srgbClr val="FFFFFF"/>
                  </a:solidFill>
                  <a:latin typeface="微软雅黑" panose="020B0503020204020204" pitchFamily="34" charset="-122"/>
                  <a:ea typeface="微软雅黑" panose="020B0503020204020204" pitchFamily="34" charset="-122"/>
                </a:endParaRPr>
              </a:p>
            </p:txBody>
          </p:sp>
          <p:sp>
            <p:nvSpPr>
              <p:cNvPr id="40" name="矩形 39"/>
              <p:cNvSpPr/>
              <p:nvPr/>
            </p:nvSpPr>
            <p:spPr>
              <a:xfrm>
                <a:off x="1296735" y="2587153"/>
                <a:ext cx="8695600" cy="48097"/>
              </a:xfrm>
              <a:prstGeom prst="rect">
                <a:avLst/>
              </a:prstGeom>
              <a:gradFill flip="none" rotWithShape="1">
                <a:gsLst>
                  <a:gs pos="0">
                    <a:srgbClr val="10BDCD"/>
                  </a:gs>
                  <a:gs pos="100000">
                    <a:srgbClr val="0D7CDD"/>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grpSp>
        <p:pic>
          <p:nvPicPr>
            <p:cNvPr id="7" name="图片 6" descr="750"/>
            <p:cNvPicPr>
              <a:picLocks noChangeAspect="1"/>
            </p:cNvPicPr>
            <p:nvPr/>
          </p:nvPicPr>
          <p:blipFill>
            <a:blip r:embed="rId2"/>
            <a:stretch>
              <a:fillRect/>
            </a:stretch>
          </p:blipFill>
          <p:spPr>
            <a:xfrm>
              <a:off x="5427936" y="1116105"/>
              <a:ext cx="2479040" cy="1302385"/>
            </a:xfrm>
            <a:prstGeom prst="rect">
              <a:avLst/>
            </a:prstGeom>
            <a:effectLst/>
          </p:spPr>
        </p:pic>
        <p:pic>
          <p:nvPicPr>
            <p:cNvPr id="8" name="图片 7" descr="网络"/>
            <p:cNvPicPr>
              <a:picLocks noChangeAspect="1"/>
            </p:cNvPicPr>
            <p:nvPr/>
          </p:nvPicPr>
          <p:blipFill>
            <a:blip r:embed="rId3"/>
            <a:stretch>
              <a:fillRect/>
            </a:stretch>
          </p:blipFill>
          <p:spPr>
            <a:xfrm>
              <a:off x="10482030" y="4393892"/>
              <a:ext cx="475614" cy="475614"/>
            </a:xfrm>
            <a:prstGeom prst="rect">
              <a:avLst/>
            </a:prstGeom>
          </p:spPr>
        </p:pic>
        <p:grpSp>
          <p:nvGrpSpPr>
            <p:cNvPr id="9" name="组合 8"/>
            <p:cNvGrpSpPr/>
            <p:nvPr/>
          </p:nvGrpSpPr>
          <p:grpSpPr>
            <a:xfrm>
              <a:off x="6319047" y="2858727"/>
              <a:ext cx="5217345" cy="577189"/>
              <a:chOff x="4165923" y="2466037"/>
              <a:chExt cx="5217345" cy="577189"/>
            </a:xfrm>
          </p:grpSpPr>
          <p:pic>
            <p:nvPicPr>
              <p:cNvPr id="36" name="图片 35" descr="signal 信号塔(1)"/>
              <p:cNvPicPr>
                <a:picLocks noChangeAspect="1"/>
              </p:cNvPicPr>
              <p:nvPr/>
            </p:nvPicPr>
            <p:blipFill>
              <a:blip r:embed="rId4"/>
              <a:stretch>
                <a:fillRect/>
              </a:stretch>
            </p:blipFill>
            <p:spPr>
              <a:xfrm>
                <a:off x="5636333" y="2466037"/>
                <a:ext cx="551180" cy="551180"/>
              </a:xfrm>
              <a:prstGeom prst="rect">
                <a:avLst/>
              </a:prstGeom>
            </p:spPr>
          </p:pic>
          <p:sp>
            <p:nvSpPr>
              <p:cNvPr id="37" name="文本框 36"/>
              <p:cNvSpPr txBox="1"/>
              <p:nvPr/>
            </p:nvSpPr>
            <p:spPr>
              <a:xfrm>
                <a:off x="4165923" y="2797005"/>
                <a:ext cx="1938655"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5G/4G/NB-IoT/</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光纤</a:t>
                </a:r>
                <a:endPar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38" name="文本框 37"/>
              <p:cNvSpPr txBox="1"/>
              <p:nvPr/>
            </p:nvSpPr>
            <p:spPr>
              <a:xfrm>
                <a:off x="6116193" y="2787332"/>
                <a:ext cx="3267075"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标准水文</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水资源协议</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特殊协议可定制</a:t>
                </a:r>
                <a:endPar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sp>
          <p:nvSpPr>
            <p:cNvPr id="10" name="文本框 9"/>
            <p:cNvSpPr txBox="1"/>
            <p:nvPr/>
          </p:nvSpPr>
          <p:spPr>
            <a:xfrm>
              <a:off x="4828906" y="4857995"/>
              <a:ext cx="695198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水资源监测终端</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sym typeface="+mn-ea"/>
                </a:rPr>
                <a:t>电池供电）        水资源监测终端（市电</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sym typeface="+mn-ea"/>
                </a:rPr>
                <a:t>/</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sym typeface="+mn-ea"/>
                </a:rPr>
                <a:t>太阳能供电）</a:t>
              </a:r>
              <a:endPar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sym typeface="+mn-ea"/>
              </a:endParaRPr>
            </a:p>
          </p:txBody>
        </p:sp>
        <p:pic>
          <p:nvPicPr>
            <p:cNvPr id="11" name="图片 10" descr="市县水资源监控平台"/>
            <p:cNvPicPr>
              <a:picLocks noChangeAspect="1"/>
            </p:cNvPicPr>
            <p:nvPr/>
          </p:nvPicPr>
          <p:blipFill>
            <a:blip r:embed="rId5"/>
            <a:stretch>
              <a:fillRect/>
            </a:stretch>
          </p:blipFill>
          <p:spPr>
            <a:xfrm>
              <a:off x="8407356" y="1231675"/>
              <a:ext cx="1757680" cy="1164590"/>
            </a:xfrm>
            <a:prstGeom prst="rect">
              <a:avLst/>
            </a:prstGeom>
          </p:spPr>
        </p:pic>
        <p:sp>
          <p:nvSpPr>
            <p:cNvPr id="12" name="文本框 11"/>
            <p:cNvSpPr txBox="1"/>
            <p:nvPr/>
          </p:nvSpPr>
          <p:spPr>
            <a:xfrm>
              <a:off x="5135201" y="2300228"/>
              <a:ext cx="2832100"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省级水资源监控平台</a:t>
              </a:r>
              <a:endPar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13" name="文本框 12"/>
            <p:cNvSpPr txBox="1"/>
            <p:nvPr/>
          </p:nvSpPr>
          <p:spPr>
            <a:xfrm>
              <a:off x="8010490" y="2289275"/>
              <a:ext cx="2832100"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市</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县级水资源监控平台</a:t>
              </a:r>
              <a:endPar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nvGrpSpPr>
            <p:cNvPr id="14" name="组合 13"/>
            <p:cNvGrpSpPr/>
            <p:nvPr/>
          </p:nvGrpSpPr>
          <p:grpSpPr>
            <a:xfrm>
              <a:off x="10548585" y="1672953"/>
              <a:ext cx="294005" cy="536575"/>
              <a:chOff x="9135" y="5063"/>
              <a:chExt cx="2240" cy="4075"/>
            </a:xfrm>
            <a:effectLst>
              <a:outerShdw blurRad="50800" dist="38100" algn="l" rotWithShape="0">
                <a:prstClr val="black">
                  <a:alpha val="40000"/>
                </a:prstClr>
              </a:outerShdw>
              <a:reflection blurRad="6350" stA="52000" endA="300" endPos="35000" dir="5400000" sy="-100000" algn="bl" rotWithShape="0"/>
            </a:effectLst>
          </p:grpSpPr>
          <p:pic>
            <p:nvPicPr>
              <p:cNvPr id="34" name="图片 33" descr="手机"/>
              <p:cNvPicPr>
                <a:picLocks noChangeAspect="1"/>
              </p:cNvPicPr>
              <p:nvPr/>
            </p:nvPicPr>
            <p:blipFill>
              <a:blip r:embed="rId6"/>
              <a:stretch>
                <a:fillRect/>
              </a:stretch>
            </p:blipFill>
            <p:spPr>
              <a:xfrm>
                <a:off x="9135" y="5063"/>
                <a:ext cx="2240" cy="4075"/>
              </a:xfrm>
              <a:prstGeom prst="rect">
                <a:avLst/>
              </a:prstGeom>
              <a:effectLst/>
            </p:spPr>
          </p:pic>
          <p:pic>
            <p:nvPicPr>
              <p:cNvPr id="35" name="图片 34"/>
              <p:cNvPicPr>
                <a:picLocks noChangeAspect="1"/>
              </p:cNvPicPr>
              <p:nvPr/>
            </p:nvPicPr>
            <p:blipFill>
              <a:blip r:embed="rId7"/>
              <a:stretch>
                <a:fillRect/>
              </a:stretch>
            </p:blipFill>
            <p:spPr>
              <a:xfrm>
                <a:off x="9266" y="5500"/>
                <a:ext cx="1967" cy="3124"/>
              </a:xfrm>
              <a:prstGeom prst="rect">
                <a:avLst/>
              </a:prstGeom>
              <a:effectLst/>
            </p:spPr>
          </p:pic>
        </p:grpSp>
        <p:sp>
          <p:nvSpPr>
            <p:cNvPr id="15" name="文本框 14"/>
            <p:cNvSpPr txBox="1"/>
            <p:nvPr/>
          </p:nvSpPr>
          <p:spPr>
            <a:xfrm>
              <a:off x="10267618" y="2284281"/>
              <a:ext cx="904438" cy="246221"/>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APP</a:t>
              </a:r>
              <a:endPar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16" name="图片 15" descr="C:/Users/Administrator/Desktop/图片2.png图片2"/>
            <p:cNvPicPr>
              <a:picLocks noChangeAspect="1"/>
            </p:cNvPicPr>
            <p:nvPr>
              <p:custDataLst>
                <p:tags r:id="rId8"/>
              </p:custDataLst>
            </p:nvPr>
          </p:nvPicPr>
          <p:blipFill>
            <a:blip r:embed="rId9"/>
            <a:srcRect t="2960" b="2960"/>
            <a:stretch>
              <a:fillRect/>
            </a:stretch>
          </p:blipFill>
          <p:spPr>
            <a:xfrm>
              <a:off x="6859905" y="3941444"/>
              <a:ext cx="1221105" cy="916305"/>
            </a:xfrm>
            <a:prstGeom prst="rect">
              <a:avLst/>
            </a:prstGeom>
          </p:spPr>
        </p:pic>
        <p:pic>
          <p:nvPicPr>
            <p:cNvPr id="17" name="图片 16" descr="C:/Users/Administrator/Desktop/图片5.png图片5"/>
            <p:cNvPicPr>
              <a:picLocks noChangeAspect="1"/>
            </p:cNvPicPr>
            <p:nvPr/>
          </p:nvPicPr>
          <p:blipFill>
            <a:blip r:embed="rId10"/>
            <a:srcRect l="221" r="221"/>
            <a:stretch>
              <a:fillRect/>
            </a:stretch>
          </p:blipFill>
          <p:spPr>
            <a:xfrm>
              <a:off x="8352516" y="3726976"/>
              <a:ext cx="1049020" cy="1151255"/>
            </a:xfrm>
            <a:prstGeom prst="rect">
              <a:avLst/>
            </a:prstGeom>
          </p:spPr>
        </p:pic>
        <p:pic>
          <p:nvPicPr>
            <p:cNvPr id="18" name="图片 17" descr="C:/Users/Administrator/Desktop/图片7.png图片7"/>
            <p:cNvPicPr>
              <a:picLocks noChangeAspect="1"/>
            </p:cNvPicPr>
            <p:nvPr/>
          </p:nvPicPr>
          <p:blipFill>
            <a:blip r:embed="rId11"/>
            <a:srcRect/>
            <a:stretch>
              <a:fillRect/>
            </a:stretch>
          </p:blipFill>
          <p:spPr>
            <a:xfrm>
              <a:off x="5130526" y="3613311"/>
              <a:ext cx="1567180" cy="1567180"/>
            </a:xfrm>
            <a:prstGeom prst="rect">
              <a:avLst/>
            </a:prstGeom>
          </p:spPr>
        </p:pic>
        <p:grpSp>
          <p:nvGrpSpPr>
            <p:cNvPr id="19" name="组合 18"/>
            <p:cNvGrpSpPr/>
            <p:nvPr/>
          </p:nvGrpSpPr>
          <p:grpSpPr>
            <a:xfrm>
              <a:off x="4907935" y="5304334"/>
              <a:ext cx="7881995" cy="1197486"/>
              <a:chOff x="2687350" y="4978717"/>
              <a:chExt cx="7881995" cy="1197486"/>
            </a:xfrm>
          </p:grpSpPr>
          <p:grpSp>
            <p:nvGrpSpPr>
              <p:cNvPr id="20" name="组合 19"/>
              <p:cNvGrpSpPr/>
              <p:nvPr/>
            </p:nvGrpSpPr>
            <p:grpSpPr>
              <a:xfrm>
                <a:off x="2687350" y="5204125"/>
                <a:ext cx="6897732" cy="955697"/>
                <a:chOff x="1296735" y="1993394"/>
                <a:chExt cx="7427449" cy="696481"/>
              </a:xfrm>
            </p:grpSpPr>
            <p:sp>
              <p:nvSpPr>
                <p:cNvPr id="32" name="梯形 31"/>
                <p:cNvSpPr/>
                <p:nvPr/>
              </p:nvSpPr>
              <p:spPr>
                <a:xfrm>
                  <a:off x="1315476" y="1993394"/>
                  <a:ext cx="7408708"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kern="0">
                    <a:solidFill>
                      <a:srgbClr val="FFFFFF"/>
                    </a:solidFill>
                    <a:latin typeface="微软雅黑" panose="020B0503020204020204" pitchFamily="34" charset="-122"/>
                    <a:ea typeface="微软雅黑" panose="020B0503020204020204" pitchFamily="34" charset="-122"/>
                  </a:endParaRPr>
                </a:p>
              </p:txBody>
            </p:sp>
            <p:sp>
              <p:nvSpPr>
                <p:cNvPr id="33" name="矩形 32"/>
                <p:cNvSpPr/>
                <p:nvPr/>
              </p:nvSpPr>
              <p:spPr>
                <a:xfrm flipV="1">
                  <a:off x="1296735" y="2509860"/>
                  <a:ext cx="7400673" cy="180015"/>
                </a:xfrm>
                <a:prstGeom prst="rect">
                  <a:avLst/>
                </a:prstGeom>
                <a:gradFill>
                  <a:gsLst>
                    <a:gs pos="0">
                      <a:srgbClr val="10BDCD"/>
                    </a:gs>
                    <a:gs pos="100000">
                      <a:srgbClr val="0D7CDD"/>
                    </a:gs>
                  </a:gsLst>
                  <a:lin ang="108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cs typeface="+mn-cs"/>
                  </a:endParaRPr>
                </a:p>
              </p:txBody>
            </p:sp>
          </p:grpSp>
          <p:pic>
            <p:nvPicPr>
              <p:cNvPr id="21" name="图片 20" descr="电磁流量计"/>
              <p:cNvPicPr>
                <a:picLocks noChangeAspect="1"/>
              </p:cNvPicPr>
              <p:nvPr/>
            </p:nvPicPr>
            <p:blipFill>
              <a:blip r:embed="rId12"/>
              <a:stretch>
                <a:fillRect/>
              </a:stretch>
            </p:blipFill>
            <p:spPr>
              <a:xfrm>
                <a:off x="4170274" y="5048844"/>
                <a:ext cx="469251" cy="625521"/>
              </a:xfrm>
              <a:prstGeom prst="rect">
                <a:avLst/>
              </a:prstGeom>
            </p:spPr>
          </p:pic>
          <p:pic>
            <p:nvPicPr>
              <p:cNvPr id="22" name="图片 21" descr="仪表"/>
              <p:cNvPicPr>
                <a:picLocks noChangeAspect="1"/>
              </p:cNvPicPr>
              <p:nvPr/>
            </p:nvPicPr>
            <p:blipFill>
              <a:blip r:embed="rId13"/>
              <a:stretch>
                <a:fillRect/>
              </a:stretch>
            </p:blipFill>
            <p:spPr>
              <a:xfrm>
                <a:off x="4960324" y="5118118"/>
                <a:ext cx="556260" cy="556260"/>
              </a:xfrm>
              <a:prstGeom prst="rect">
                <a:avLst/>
              </a:prstGeom>
            </p:spPr>
          </p:pic>
          <p:pic>
            <p:nvPicPr>
              <p:cNvPr id="23" name="图片 22" descr="超声波插入式1"/>
              <p:cNvPicPr>
                <a:picLocks noChangeAspect="1"/>
              </p:cNvPicPr>
              <p:nvPr/>
            </p:nvPicPr>
            <p:blipFill>
              <a:blip r:embed="rId14"/>
              <a:stretch>
                <a:fillRect/>
              </a:stretch>
            </p:blipFill>
            <p:spPr>
              <a:xfrm>
                <a:off x="5520246" y="5220815"/>
                <a:ext cx="193336" cy="124533"/>
              </a:xfrm>
              <a:prstGeom prst="rect">
                <a:avLst/>
              </a:prstGeom>
            </p:spPr>
          </p:pic>
          <p:pic>
            <p:nvPicPr>
              <p:cNvPr id="24" name="图片 23" descr="超声波插入式1"/>
              <p:cNvPicPr>
                <a:picLocks noChangeAspect="1"/>
              </p:cNvPicPr>
              <p:nvPr/>
            </p:nvPicPr>
            <p:blipFill>
              <a:blip r:embed="rId14"/>
              <a:stretch>
                <a:fillRect/>
              </a:stretch>
            </p:blipFill>
            <p:spPr>
              <a:xfrm>
                <a:off x="5520246" y="5441160"/>
                <a:ext cx="193336" cy="124533"/>
              </a:xfrm>
              <a:prstGeom prst="rect">
                <a:avLst/>
              </a:prstGeom>
            </p:spPr>
          </p:pic>
          <p:sp>
            <p:nvSpPr>
              <p:cNvPr id="25" name="文本框 24"/>
              <p:cNvSpPr txBox="1"/>
              <p:nvPr/>
            </p:nvSpPr>
            <p:spPr>
              <a:xfrm>
                <a:off x="2870605" y="5628970"/>
                <a:ext cx="7698740"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管段超声波流量计    电磁流量计 </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插入式超声波流量计   </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雷达流量计</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水位计                     </a:t>
                </a:r>
                <a:r>
                  <a:rPr kumimoji="0" lang="en-US" altLang="zh-CN"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一体式远传流量计</a:t>
                </a:r>
                <a:endParaRPr kumimoji="0" lang="zh-CN" altLang="en-US" sz="10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26" name="文本框 25"/>
              <p:cNvSpPr txBox="1"/>
              <p:nvPr/>
            </p:nvSpPr>
            <p:spPr>
              <a:xfrm>
                <a:off x="4310240" y="5914593"/>
                <a:ext cx="193865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rPr>
                  <a:t>分体式测站</a:t>
                </a:r>
                <a:endParaRPr kumimoji="0" lang="zh-CN" altLang="en-US" sz="11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endParaRPr>
              </a:p>
            </p:txBody>
          </p:sp>
          <p:sp>
            <p:nvSpPr>
              <p:cNvPr id="27" name="文本框 26"/>
              <p:cNvSpPr txBox="1"/>
              <p:nvPr/>
            </p:nvSpPr>
            <p:spPr>
              <a:xfrm>
                <a:off x="8508272" y="5912808"/>
                <a:ext cx="121602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rPr>
                  <a:t>一体式测站</a:t>
                </a:r>
                <a:endParaRPr kumimoji="0" lang="zh-CN" altLang="en-US" sz="1100" b="1"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endParaRPr>
              </a:p>
            </p:txBody>
          </p:sp>
          <p:pic>
            <p:nvPicPr>
              <p:cNvPr id="28" name="图片 27" descr="db634f58-c8ae-4a80-885b-fab7b4f3bf80"/>
              <p:cNvPicPr>
                <a:picLocks noChangeAspect="1"/>
              </p:cNvPicPr>
              <p:nvPr/>
            </p:nvPicPr>
            <p:blipFill>
              <a:blip r:embed="rId15"/>
              <a:stretch>
                <a:fillRect/>
              </a:stretch>
            </p:blipFill>
            <p:spPr>
              <a:xfrm>
                <a:off x="6914219" y="5057426"/>
                <a:ext cx="807693" cy="606792"/>
              </a:xfrm>
              <a:prstGeom prst="rect">
                <a:avLst/>
              </a:prstGeom>
            </p:spPr>
          </p:pic>
          <p:pic>
            <p:nvPicPr>
              <p:cNvPr id="29" name="图片 28" descr="水表流量计-2"/>
              <p:cNvPicPr>
                <a:picLocks noChangeAspect="1"/>
              </p:cNvPicPr>
              <p:nvPr/>
            </p:nvPicPr>
            <p:blipFill>
              <a:blip r:embed="rId16"/>
              <a:stretch>
                <a:fillRect/>
              </a:stretch>
            </p:blipFill>
            <p:spPr>
              <a:xfrm>
                <a:off x="3376610" y="5107561"/>
                <a:ext cx="578932" cy="491348"/>
              </a:xfrm>
              <a:prstGeom prst="rect">
                <a:avLst/>
              </a:prstGeom>
            </p:spPr>
          </p:pic>
          <p:pic>
            <p:nvPicPr>
              <p:cNvPr id="30" name="图片 29" descr="水表流量计-2"/>
              <p:cNvPicPr>
                <a:picLocks noChangeAspect="1"/>
              </p:cNvPicPr>
              <p:nvPr/>
            </p:nvPicPr>
            <p:blipFill>
              <a:blip r:embed="rId17"/>
              <a:stretch>
                <a:fillRect/>
              </a:stretch>
            </p:blipFill>
            <p:spPr>
              <a:xfrm>
                <a:off x="8279167" y="4978717"/>
                <a:ext cx="807692" cy="685501"/>
              </a:xfrm>
              <a:prstGeom prst="rect">
                <a:avLst/>
              </a:prstGeom>
            </p:spPr>
          </p:pic>
          <p:pic>
            <p:nvPicPr>
              <p:cNvPr id="31" name="图片 30" descr="雷达流量计-1"/>
              <p:cNvPicPr>
                <a:picLocks noChangeAspect="1"/>
              </p:cNvPicPr>
              <p:nvPr/>
            </p:nvPicPr>
            <p:blipFill>
              <a:blip r:embed="rId18"/>
              <a:srcRect t="20668" b="15246"/>
              <a:stretch>
                <a:fillRect/>
              </a:stretch>
            </p:blipFill>
            <p:spPr>
              <a:xfrm>
                <a:off x="6356964" y="5198624"/>
                <a:ext cx="816632" cy="348977"/>
              </a:xfrm>
              <a:prstGeom prst="rect">
                <a:avLst/>
              </a:prstGeom>
            </p:spPr>
          </p:pic>
        </p:grpSp>
        <p:sp>
          <p:nvSpPr>
            <p:cNvPr id="52" name="www.pptcool.com5-1"/>
            <p:cNvSpPr/>
            <p:nvPr/>
          </p:nvSpPr>
          <p:spPr>
            <a:xfrm>
              <a:off x="479045" y="1474495"/>
              <a:ext cx="3676700" cy="5122009"/>
            </a:xfrm>
            <a:prstGeom prst="rect">
              <a:avLst/>
            </a:prstGeom>
            <a:gradFill flip="none" rotWithShape="1">
              <a:gsLst>
                <a:gs pos="0">
                  <a:srgbClr val="0F6FC6">
                    <a:lumMod val="20000"/>
                    <a:lumOff val="80000"/>
                    <a:alpha val="50000"/>
                  </a:srgbClr>
                </a:gs>
                <a:gs pos="100000">
                  <a:srgbClr val="0F6FC6">
                    <a:lumMod val="20000"/>
                    <a:lumOff val="80000"/>
                    <a:alpha val="0"/>
                  </a:srgbClr>
                </a:gs>
              </a:gsLst>
              <a:lin ang="5400000" scaled="1"/>
              <a:tileRect/>
            </a:gradFill>
            <a:ln w="12700" cap="flat" cmpd="sng" algn="ctr">
              <a:noFill/>
              <a:prstDash val="solid"/>
              <a:miter lim="800000"/>
            </a:ln>
            <a:effectLst/>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3" name="www.pptcool.com5-2"/>
            <p:cNvSpPr/>
            <p:nvPr/>
          </p:nvSpPr>
          <p:spPr>
            <a:xfrm>
              <a:off x="568092" y="1056166"/>
              <a:ext cx="1669944" cy="451226"/>
            </a:xfrm>
            <a:custGeom>
              <a:avLst/>
              <a:gdLst>
                <a:gd name="connsiteX0" fmla="*/ 0 w 1706050"/>
                <a:gd name="connsiteY0" fmla="*/ 0 h 391160"/>
                <a:gd name="connsiteX1" fmla="*/ 1480213 w 1706050"/>
                <a:gd name="connsiteY1" fmla="*/ 0 h 391160"/>
                <a:gd name="connsiteX2" fmla="*/ 1706050 w 1706050"/>
                <a:gd name="connsiteY2" fmla="*/ 391160 h 391160"/>
                <a:gd name="connsiteX3" fmla="*/ 0 w 1706050"/>
                <a:gd name="connsiteY3" fmla="*/ 391160 h 391160"/>
              </a:gdLst>
              <a:ahLst/>
              <a:cxnLst>
                <a:cxn ang="0">
                  <a:pos x="connsiteX0" y="connsiteY0"/>
                </a:cxn>
                <a:cxn ang="0">
                  <a:pos x="connsiteX1" y="connsiteY1"/>
                </a:cxn>
                <a:cxn ang="0">
                  <a:pos x="connsiteX2" y="connsiteY2"/>
                </a:cxn>
                <a:cxn ang="0">
                  <a:pos x="connsiteX3" y="connsiteY3"/>
                </a:cxn>
              </a:cxnLst>
              <a:rect l="l" t="t" r="r" b="b"/>
              <a:pathLst>
                <a:path w="1706050" h="391160">
                  <a:moveTo>
                    <a:pt x="0" y="0"/>
                  </a:moveTo>
                  <a:lnTo>
                    <a:pt x="1480213" y="0"/>
                  </a:lnTo>
                  <a:lnTo>
                    <a:pt x="1706050" y="391160"/>
                  </a:lnTo>
                  <a:lnTo>
                    <a:pt x="0" y="391160"/>
                  </a:lnTo>
                  <a:close/>
                </a:path>
              </a:pathLst>
            </a:custGeom>
            <a:solidFill>
              <a:srgbClr val="0F6FC6">
                <a:lumMod val="20000"/>
                <a:lumOff val="80000"/>
              </a:srgbClr>
            </a:solidFill>
            <a:ln w="12700" cap="flat" cmpd="sng" algn="ctr">
              <a:noFill/>
              <a:prstDash val="solid"/>
              <a:miter lim="800000"/>
            </a:ln>
            <a:effectLst/>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4" name="www.pptcool.com5-3"/>
            <p:cNvSpPr/>
            <p:nvPr/>
          </p:nvSpPr>
          <p:spPr>
            <a:xfrm>
              <a:off x="493554" y="1056166"/>
              <a:ext cx="1669944" cy="451226"/>
            </a:xfrm>
            <a:custGeom>
              <a:avLst/>
              <a:gdLst>
                <a:gd name="connsiteX0" fmla="*/ 0 w 1706050"/>
                <a:gd name="connsiteY0" fmla="*/ 0 h 391160"/>
                <a:gd name="connsiteX1" fmla="*/ 1480213 w 1706050"/>
                <a:gd name="connsiteY1" fmla="*/ 0 h 391160"/>
                <a:gd name="connsiteX2" fmla="*/ 1706050 w 1706050"/>
                <a:gd name="connsiteY2" fmla="*/ 391160 h 391160"/>
                <a:gd name="connsiteX3" fmla="*/ 0 w 1706050"/>
                <a:gd name="connsiteY3" fmla="*/ 391160 h 391160"/>
              </a:gdLst>
              <a:ahLst/>
              <a:cxnLst>
                <a:cxn ang="0">
                  <a:pos x="connsiteX0" y="connsiteY0"/>
                </a:cxn>
                <a:cxn ang="0">
                  <a:pos x="connsiteX1" y="connsiteY1"/>
                </a:cxn>
                <a:cxn ang="0">
                  <a:pos x="connsiteX2" y="connsiteY2"/>
                </a:cxn>
                <a:cxn ang="0">
                  <a:pos x="connsiteX3" y="connsiteY3"/>
                </a:cxn>
              </a:cxnLst>
              <a:rect l="l" t="t" r="r" b="b"/>
              <a:pathLst>
                <a:path w="1706050" h="391160">
                  <a:moveTo>
                    <a:pt x="0" y="0"/>
                  </a:moveTo>
                  <a:lnTo>
                    <a:pt x="1480213" y="0"/>
                  </a:lnTo>
                  <a:lnTo>
                    <a:pt x="1706050" y="391160"/>
                  </a:lnTo>
                  <a:lnTo>
                    <a:pt x="0" y="391160"/>
                  </a:lnTo>
                  <a:close/>
                </a:path>
              </a:pathLst>
            </a:custGeom>
            <a:gradFill flip="none" rotWithShape="1">
              <a:gsLst>
                <a:gs pos="0">
                  <a:srgbClr val="10BDCD"/>
                </a:gs>
                <a:gs pos="100000">
                  <a:srgbClr val="0D7CDD"/>
                </a:gs>
              </a:gsLst>
              <a:path path="circle">
                <a:fillToRect l="100000" b="100000"/>
              </a:path>
              <a:tileRect t="-100000" r="-100000"/>
            </a:gra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51" name="www.pptcool.com5-5"/>
            <p:cNvSpPr txBox="1"/>
            <p:nvPr/>
          </p:nvSpPr>
          <p:spPr>
            <a:xfrm>
              <a:off x="607521" y="1097113"/>
              <a:ext cx="1165168" cy="369332"/>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lang="zh-CN" altLang="en-US" b="1" kern="0" dirty="0">
                  <a:solidFill>
                    <a:srgbClr val="FFFFFF"/>
                  </a:solidFill>
                  <a:latin typeface="微软雅黑" panose="020B0503020204020204" pitchFamily="34" charset="-122"/>
                  <a:ea typeface="微软雅黑" panose="020B0503020204020204" pitchFamily="34" charset="-122"/>
                  <a:cs typeface="+mn-ea"/>
                  <a:sym typeface="+mn-lt"/>
                </a:rPr>
                <a:t>方案概况</a:t>
              </a:r>
              <a:endParaRPr kumimoji="0" lang="zh-CN" altLang="en-US"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58" name="文本框 57"/>
            <p:cNvSpPr txBox="1"/>
            <p:nvPr/>
          </p:nvSpPr>
          <p:spPr>
            <a:xfrm>
              <a:off x="626699" y="1730666"/>
              <a:ext cx="944926" cy="307777"/>
            </a:xfrm>
            <a:prstGeom prst="rect">
              <a:avLst/>
            </a:prstGeom>
            <a:noFill/>
          </p:spPr>
          <p:txBody>
            <a:bodyPr wrap="square">
              <a:spAutoFit/>
            </a:bodyPr>
            <a:lstStyle/>
            <a:p>
              <a:r>
                <a:rPr lang="zh-CN" altLang="en-US" sz="1400" b="1" dirty="0">
                  <a:latin typeface="微软雅黑" panose="020B0503020204020204" pitchFamily="34" charset="-122"/>
                  <a:ea typeface="微软雅黑" panose="020B0503020204020204" pitchFamily="34" charset="-122"/>
                </a:rPr>
                <a:t>覆盖范围</a:t>
              </a:r>
              <a:endParaRPr lang="zh-CN" altLang="en-US" sz="1400" b="1" dirty="0">
                <a:latin typeface="微软雅黑" panose="020B0503020204020204" pitchFamily="34" charset="-122"/>
                <a:ea typeface="微软雅黑" panose="020B0503020204020204" pitchFamily="34" charset="-122"/>
              </a:endParaRPr>
            </a:p>
          </p:txBody>
        </p:sp>
        <p:grpSp>
          <p:nvGrpSpPr>
            <p:cNvPr id="61" name="组合 60"/>
            <p:cNvGrpSpPr/>
            <p:nvPr/>
          </p:nvGrpSpPr>
          <p:grpSpPr>
            <a:xfrm>
              <a:off x="851610" y="2184331"/>
              <a:ext cx="3275571" cy="672290"/>
              <a:chOff x="626699" y="2141667"/>
              <a:chExt cx="3275571" cy="672290"/>
            </a:xfrm>
          </p:grpSpPr>
          <p:sp>
            <p:nvSpPr>
              <p:cNvPr id="56" name="文本框 55"/>
              <p:cNvSpPr txBox="1"/>
              <p:nvPr/>
            </p:nvSpPr>
            <p:spPr>
              <a:xfrm>
                <a:off x="678341" y="2141667"/>
                <a:ext cx="2743142" cy="276999"/>
              </a:xfrm>
              <a:prstGeom prst="rect">
                <a:avLst/>
              </a:prstGeom>
              <a:noFill/>
            </p:spPr>
            <p:txBody>
              <a:bodyPr wrap="square">
                <a:spAutoFit/>
              </a:bodyPr>
              <a:lstStyle/>
              <a:p>
                <a:r>
                  <a:rPr lang="zh-CN" altLang="en-US" sz="1200" dirty="0">
                    <a:latin typeface="微软雅黑" panose="020B0503020204020204" pitchFamily="34" charset="-122"/>
                    <a:ea typeface="微软雅黑" panose="020B0503020204020204" pitchFamily="34" charset="-122"/>
                  </a:rPr>
                  <a:t>非农业取水口（工业、生活、服务）</a:t>
                </a:r>
                <a:endParaRPr lang="zh-CN" altLang="en-US" sz="1200" dirty="0">
                  <a:latin typeface="微软雅黑" panose="020B0503020204020204" pitchFamily="34" charset="-122"/>
                  <a:ea typeface="微软雅黑" panose="020B0503020204020204" pitchFamily="34" charset="-122"/>
                </a:endParaRPr>
              </a:p>
            </p:txBody>
          </p:sp>
          <p:sp>
            <p:nvSpPr>
              <p:cNvPr id="59" name="矩形: 圆角 58"/>
              <p:cNvSpPr/>
              <p:nvPr/>
            </p:nvSpPr>
            <p:spPr>
              <a:xfrm>
                <a:off x="626699" y="2141846"/>
                <a:ext cx="2665471" cy="276643"/>
              </a:xfrm>
              <a:prstGeom prst="roundRect">
                <a:avLst>
                  <a:gd name="adj" fmla="val 50000"/>
                </a:avLst>
              </a:prstGeom>
              <a:noFill/>
              <a:ln w="6350">
                <a:gradFill>
                  <a:gsLst>
                    <a:gs pos="0">
                      <a:srgbClr val="10BDCD"/>
                    </a:gs>
                    <a:gs pos="100000">
                      <a:srgbClr val="0D7CDD"/>
                    </a:gs>
                  </a:gsLst>
                  <a:lin ang="5400000" scaled="1"/>
                </a:gra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圆角 59"/>
              <p:cNvSpPr/>
              <p:nvPr/>
            </p:nvSpPr>
            <p:spPr>
              <a:xfrm>
                <a:off x="626699" y="2510155"/>
                <a:ext cx="2665471" cy="276643"/>
              </a:xfrm>
              <a:prstGeom prst="roundRect">
                <a:avLst>
                  <a:gd name="adj" fmla="val 50000"/>
                </a:avLst>
              </a:prstGeom>
              <a:noFill/>
              <a:ln w="6350">
                <a:gradFill>
                  <a:gsLst>
                    <a:gs pos="0">
                      <a:srgbClr val="10BDCD"/>
                    </a:gs>
                    <a:gs pos="100000">
                      <a:srgbClr val="0D7CDD"/>
                    </a:gs>
                  </a:gsLst>
                  <a:lin ang="5400000" scaled="1"/>
                </a:gra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56"/>
              <p:cNvSpPr txBox="1"/>
              <p:nvPr/>
            </p:nvSpPr>
            <p:spPr>
              <a:xfrm>
                <a:off x="729426" y="2536958"/>
                <a:ext cx="3172844" cy="276999"/>
              </a:xfrm>
              <a:prstGeom prst="rect">
                <a:avLst/>
              </a:prstGeom>
              <a:noFill/>
            </p:spPr>
            <p:txBody>
              <a:bodyPr wrap="square">
                <a:spAutoFit/>
              </a:bodyPr>
              <a:lstStyle/>
              <a:p>
                <a:r>
                  <a:rPr lang="zh-CN" altLang="en-US" sz="1200" dirty="0">
                    <a:latin typeface="微软雅黑" panose="020B0503020204020204" pitchFamily="34" charset="-122"/>
                    <a:ea typeface="微软雅黑" panose="020B0503020204020204" pitchFamily="34" charset="-122"/>
                  </a:rPr>
                  <a:t>规模以上大中型灌区渠首取水口</a:t>
                </a:r>
                <a:endParaRPr lang="zh-CN" altLang="en-US" sz="1200" dirty="0">
                  <a:latin typeface="微软雅黑" panose="020B0503020204020204" pitchFamily="34" charset="-122"/>
                  <a:ea typeface="微软雅黑" panose="020B0503020204020204" pitchFamily="34" charset="-122"/>
                </a:endParaRPr>
              </a:p>
            </p:txBody>
          </p:sp>
        </p:grpSp>
        <p:sp>
          <p:nvSpPr>
            <p:cNvPr id="76" name="www.pptcool.com4-1"/>
            <p:cNvSpPr/>
            <p:nvPr>
              <p:custDataLst>
                <p:tags r:id="rId19"/>
              </p:custDataLst>
            </p:nvPr>
          </p:nvSpPr>
          <p:spPr>
            <a:xfrm>
              <a:off x="992114" y="3127566"/>
              <a:ext cx="966639" cy="966639"/>
            </a:xfrm>
            <a:custGeom>
              <a:avLst/>
              <a:gdLst>
                <a:gd name="connsiteX0" fmla="*/ 2359259 w 2359258"/>
                <a:gd name="connsiteY0" fmla="*/ 1179629 h 2359258"/>
                <a:gd name="connsiteX1" fmla="*/ 1179629 w 2359258"/>
                <a:gd name="connsiteY1" fmla="*/ 2359259 h 2359258"/>
                <a:gd name="connsiteX2" fmla="*/ 0 w 2359258"/>
                <a:gd name="connsiteY2" fmla="*/ 1179629 h 2359258"/>
                <a:gd name="connsiteX3" fmla="*/ 1179629 w 2359258"/>
                <a:gd name="connsiteY3" fmla="*/ 0 h 2359258"/>
                <a:gd name="connsiteX4" fmla="*/ 2359259 w 2359258"/>
                <a:gd name="connsiteY4" fmla="*/ 1179629 h 2359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9258" h="2359258">
                  <a:moveTo>
                    <a:pt x="2359259" y="1179629"/>
                  </a:moveTo>
                  <a:cubicBezTo>
                    <a:pt x="2359259" y="1831121"/>
                    <a:pt x="1831121" y="2359259"/>
                    <a:pt x="1179629" y="2359259"/>
                  </a:cubicBezTo>
                  <a:cubicBezTo>
                    <a:pt x="528138" y="2359259"/>
                    <a:pt x="0" y="1831121"/>
                    <a:pt x="0" y="1179629"/>
                  </a:cubicBezTo>
                  <a:cubicBezTo>
                    <a:pt x="0" y="528138"/>
                    <a:pt x="528138" y="0"/>
                    <a:pt x="1179629" y="0"/>
                  </a:cubicBezTo>
                  <a:cubicBezTo>
                    <a:pt x="1831121" y="0"/>
                    <a:pt x="2359259" y="528138"/>
                    <a:pt x="2359259" y="1179629"/>
                  </a:cubicBezTo>
                  <a:close/>
                </a:path>
              </a:pathLst>
            </a:custGeom>
            <a:noFill/>
            <a:ln w="24308" cap="flat" cmpd="sng" algn="ctr">
              <a:gradFill flip="none" rotWithShape="1">
                <a:gsLst>
                  <a:gs pos="0">
                    <a:srgbClr val="0F6FC6">
                      <a:lumMod val="40000"/>
                      <a:lumOff val="60000"/>
                    </a:srgbClr>
                  </a:gs>
                  <a:gs pos="100000">
                    <a:srgbClr val="0F6FC6"/>
                  </a:gs>
                </a:gsLst>
                <a:path path="circle">
                  <a:fillToRect l="100000" t="100000"/>
                </a:path>
                <a:tileRect r="-100000" b="-100000"/>
              </a:gradFill>
              <a:prstDash val="dash"/>
              <a:miter lim="800000"/>
            </a:ln>
            <a:effectLst/>
          </p:spPr>
          <p:txBody>
            <a:bodyPr lIns="79553" tIns="39776" rIns="79553" bIns="39776"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6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77" name="www.pptcool.com4-2"/>
            <p:cNvSpPr/>
            <p:nvPr>
              <p:custDataLst>
                <p:tags r:id="rId20"/>
              </p:custDataLst>
            </p:nvPr>
          </p:nvSpPr>
          <p:spPr>
            <a:xfrm>
              <a:off x="1044744" y="3180077"/>
              <a:ext cx="861459" cy="861459"/>
            </a:xfrm>
            <a:custGeom>
              <a:avLst/>
              <a:gdLst>
                <a:gd name="connsiteX0" fmla="*/ 2102548 w 2102547"/>
                <a:gd name="connsiteY0" fmla="*/ 1051274 h 2102547"/>
                <a:gd name="connsiteX1" fmla="*/ 1051274 w 2102547"/>
                <a:gd name="connsiteY1" fmla="*/ 2102548 h 2102547"/>
                <a:gd name="connsiteX2" fmla="*/ 0 w 2102547"/>
                <a:gd name="connsiteY2" fmla="*/ 1051274 h 2102547"/>
                <a:gd name="connsiteX3" fmla="*/ 1051274 w 2102547"/>
                <a:gd name="connsiteY3" fmla="*/ 0 h 2102547"/>
                <a:gd name="connsiteX4" fmla="*/ 2102548 w 2102547"/>
                <a:gd name="connsiteY4" fmla="*/ 1051274 h 2102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547" h="2102547">
                  <a:moveTo>
                    <a:pt x="2102548" y="1051274"/>
                  </a:moveTo>
                  <a:cubicBezTo>
                    <a:pt x="2102548" y="1631876"/>
                    <a:pt x="1631876" y="2102548"/>
                    <a:pt x="1051274" y="2102548"/>
                  </a:cubicBezTo>
                  <a:cubicBezTo>
                    <a:pt x="470671" y="2102548"/>
                    <a:pt x="0" y="1631876"/>
                    <a:pt x="0" y="1051274"/>
                  </a:cubicBezTo>
                  <a:cubicBezTo>
                    <a:pt x="0" y="470671"/>
                    <a:pt x="470671" y="0"/>
                    <a:pt x="1051274" y="0"/>
                  </a:cubicBezTo>
                  <a:cubicBezTo>
                    <a:pt x="1631876" y="0"/>
                    <a:pt x="2102548" y="470671"/>
                    <a:pt x="2102548" y="1051274"/>
                  </a:cubicBezTo>
                  <a:close/>
                </a:path>
              </a:pathLst>
            </a:custGeom>
            <a:gradFill>
              <a:gsLst>
                <a:gs pos="0">
                  <a:srgbClr val="10BDCD"/>
                </a:gs>
                <a:gs pos="80000">
                  <a:srgbClr val="0D7CDD"/>
                </a:gs>
              </a:gsLst>
              <a:path path="circle">
                <a:fillToRect r="100000" b="100000"/>
              </a:path>
            </a:gra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8" name="www.pptcool.com4-3"/>
            <p:cNvSpPr/>
            <p:nvPr>
              <p:custDataLst>
                <p:tags r:id="rId21"/>
              </p:custDataLst>
            </p:nvPr>
          </p:nvSpPr>
          <p:spPr>
            <a:xfrm>
              <a:off x="1124682" y="3260014"/>
              <a:ext cx="701585" cy="701585"/>
            </a:xfrm>
            <a:custGeom>
              <a:avLst/>
              <a:gdLst>
                <a:gd name="connsiteX0" fmla="*/ 1712346 w 1712345"/>
                <a:gd name="connsiteY0" fmla="*/ 856173 h 1712345"/>
                <a:gd name="connsiteX1" fmla="*/ 856173 w 1712345"/>
                <a:gd name="connsiteY1" fmla="*/ 1712346 h 1712345"/>
                <a:gd name="connsiteX2" fmla="*/ 0 w 1712345"/>
                <a:gd name="connsiteY2" fmla="*/ 856173 h 1712345"/>
                <a:gd name="connsiteX3" fmla="*/ 856173 w 1712345"/>
                <a:gd name="connsiteY3" fmla="*/ 0 h 1712345"/>
                <a:gd name="connsiteX4" fmla="*/ 1712346 w 1712345"/>
                <a:gd name="connsiteY4" fmla="*/ 856173 h 1712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345" h="1712345">
                  <a:moveTo>
                    <a:pt x="1712346" y="856173"/>
                  </a:moveTo>
                  <a:cubicBezTo>
                    <a:pt x="1712346" y="1329024"/>
                    <a:pt x="1329024" y="1712346"/>
                    <a:pt x="856173" y="1712346"/>
                  </a:cubicBezTo>
                  <a:cubicBezTo>
                    <a:pt x="383322" y="1712346"/>
                    <a:pt x="0" y="1329024"/>
                    <a:pt x="0" y="856173"/>
                  </a:cubicBezTo>
                  <a:cubicBezTo>
                    <a:pt x="0" y="383322"/>
                    <a:pt x="383322" y="0"/>
                    <a:pt x="856173" y="0"/>
                  </a:cubicBezTo>
                  <a:cubicBezTo>
                    <a:pt x="1329024" y="0"/>
                    <a:pt x="1712346" y="383322"/>
                    <a:pt x="1712346" y="856173"/>
                  </a:cubicBezTo>
                  <a:close/>
                </a:path>
              </a:pathLst>
            </a:custGeom>
            <a:gradFill>
              <a:gsLst>
                <a:gs pos="1000">
                  <a:sysClr val="window" lastClr="FFFFFF"/>
                </a:gs>
                <a:gs pos="100000">
                  <a:srgbClr val="0F6FC6">
                    <a:lumMod val="20000"/>
                    <a:lumOff val="80000"/>
                  </a:srgbClr>
                </a:gs>
              </a:gsLst>
              <a:path path="circle">
                <a:fillToRect r="100000" b="100000"/>
              </a:path>
            </a:gradFill>
            <a:ln w="15875" cap="flat">
              <a:noFill/>
              <a:prstDash val="solid"/>
              <a:miter/>
            </a:ln>
            <a:effectLst/>
          </p:spPr>
          <p:txBody>
            <a:bodyPr lIns="74981" tIns="37490" rIns="74981" bIns="374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7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79" name="www.pptcool.com4-4"/>
            <p:cNvSpPr/>
            <p:nvPr>
              <p:custDataLst>
                <p:tags r:id="rId22"/>
              </p:custDataLst>
            </p:nvPr>
          </p:nvSpPr>
          <p:spPr>
            <a:xfrm>
              <a:off x="1305869" y="3011358"/>
              <a:ext cx="336449" cy="336449"/>
            </a:xfrm>
            <a:custGeom>
              <a:avLst/>
              <a:gdLst>
                <a:gd name="connsiteX0" fmla="*/ 821167 w 821166"/>
                <a:gd name="connsiteY0" fmla="*/ 410583 h 821166"/>
                <a:gd name="connsiteX1" fmla="*/ 410583 w 821166"/>
                <a:gd name="connsiteY1" fmla="*/ 821166 h 821166"/>
                <a:gd name="connsiteX2" fmla="*/ 0 w 821166"/>
                <a:gd name="connsiteY2" fmla="*/ 410583 h 821166"/>
                <a:gd name="connsiteX3" fmla="*/ 410583 w 821166"/>
                <a:gd name="connsiteY3" fmla="*/ 0 h 821166"/>
                <a:gd name="connsiteX4" fmla="*/ 821167 w 821166"/>
                <a:gd name="connsiteY4" fmla="*/ 410583 h 821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166" h="821166">
                  <a:moveTo>
                    <a:pt x="821167" y="410583"/>
                  </a:moveTo>
                  <a:cubicBezTo>
                    <a:pt x="821167" y="637342"/>
                    <a:pt x="637342" y="821166"/>
                    <a:pt x="410583" y="821166"/>
                  </a:cubicBezTo>
                  <a:cubicBezTo>
                    <a:pt x="183824" y="821166"/>
                    <a:pt x="0" y="637342"/>
                    <a:pt x="0" y="410583"/>
                  </a:cubicBezTo>
                  <a:cubicBezTo>
                    <a:pt x="0" y="183824"/>
                    <a:pt x="183824" y="0"/>
                    <a:pt x="410583" y="0"/>
                  </a:cubicBezTo>
                  <a:cubicBezTo>
                    <a:pt x="637342" y="0"/>
                    <a:pt x="821167" y="183824"/>
                    <a:pt x="821167" y="410583"/>
                  </a:cubicBezTo>
                  <a:close/>
                </a:path>
              </a:pathLst>
            </a:custGeom>
            <a:gradFill>
              <a:gsLst>
                <a:gs pos="8000">
                  <a:srgbClr val="0F6FC6">
                    <a:lumMod val="2000"/>
                    <a:lumOff val="98000"/>
                  </a:srgbClr>
                </a:gs>
                <a:gs pos="100000">
                  <a:srgbClr val="0F6FC6">
                    <a:lumMod val="10000"/>
                    <a:lumOff val="90000"/>
                  </a:srgbClr>
                </a:gs>
              </a:gsLst>
              <a:lin ang="4800000" scaled="0"/>
            </a:gradFill>
            <a:ln w="12700" cap="flat" cmpd="sng" algn="ctr">
              <a:noFill/>
              <a:prstDash val="solid"/>
              <a:miter lim="800000"/>
            </a:ln>
            <a:effectLst>
              <a:outerShdw blurRad="165735" dist="121539" dir="5400000" sx="96000" sy="96000" algn="t" rotWithShape="0">
                <a:srgbClr val="0F6FC6">
                  <a:lumMod val="75000"/>
                  <a:alpha val="18000"/>
                </a:srgbClr>
              </a:outerShdw>
            </a:effectLst>
          </p:spPr>
          <p:txBody>
            <a:bodyPr rot="0" spcFirstLastPara="0" vertOverflow="overflow" horzOverflow="overflow" vert="horz" wrap="square" lIns="79553" tIns="39776" rIns="79553" bIns="39776"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7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0" name="www.pptcool.com4-5"/>
            <p:cNvSpPr/>
            <p:nvPr>
              <p:custDataLst>
                <p:tags r:id="rId23"/>
              </p:custDataLst>
            </p:nvPr>
          </p:nvSpPr>
          <p:spPr>
            <a:xfrm>
              <a:off x="1352452" y="3057981"/>
              <a:ext cx="243254" cy="243254"/>
            </a:xfrm>
            <a:custGeom>
              <a:avLst/>
              <a:gdLst>
                <a:gd name="connsiteX0" fmla="*/ 593704 w 593704"/>
                <a:gd name="connsiteY0" fmla="*/ 296852 h 593704"/>
                <a:gd name="connsiteX1" fmla="*/ 296852 w 593704"/>
                <a:gd name="connsiteY1" fmla="*/ 593704 h 593704"/>
                <a:gd name="connsiteX2" fmla="*/ 0 w 593704"/>
                <a:gd name="connsiteY2" fmla="*/ 296852 h 593704"/>
                <a:gd name="connsiteX3" fmla="*/ 296852 w 593704"/>
                <a:gd name="connsiteY3" fmla="*/ 0 h 593704"/>
                <a:gd name="connsiteX4" fmla="*/ 593704 w 593704"/>
                <a:gd name="connsiteY4" fmla="*/ 296852 h 59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04" h="593704">
                  <a:moveTo>
                    <a:pt x="593704" y="296852"/>
                  </a:moveTo>
                  <a:cubicBezTo>
                    <a:pt x="593704" y="460799"/>
                    <a:pt x="460799" y="593704"/>
                    <a:pt x="296852" y="593704"/>
                  </a:cubicBezTo>
                  <a:cubicBezTo>
                    <a:pt x="132905" y="593704"/>
                    <a:pt x="0" y="460799"/>
                    <a:pt x="0" y="296852"/>
                  </a:cubicBezTo>
                  <a:cubicBezTo>
                    <a:pt x="0" y="132905"/>
                    <a:pt x="132905" y="0"/>
                    <a:pt x="296852" y="0"/>
                  </a:cubicBezTo>
                  <a:cubicBezTo>
                    <a:pt x="460799" y="0"/>
                    <a:pt x="593704" y="132905"/>
                    <a:pt x="593704" y="296852"/>
                  </a:cubicBezTo>
                  <a:close/>
                </a:path>
              </a:pathLst>
            </a:custGeom>
            <a:gradFill flip="none" rotWithShape="1">
              <a:gsLst>
                <a:gs pos="0">
                  <a:srgbClr val="10BDCD"/>
                </a:gs>
                <a:gs pos="80000">
                  <a:srgbClr val="0D7CDD"/>
                </a:gs>
              </a:gsLst>
              <a:lin ang="2700000" scaled="1"/>
              <a:tileRect/>
            </a:gradFill>
            <a:ln w="12700" cap="flat" cmpd="sng" algn="ctr">
              <a:noFill/>
              <a:prstDash val="solid"/>
              <a:miter lim="800000"/>
            </a:ln>
            <a:effectLst/>
          </p:spPr>
          <p:txBody>
            <a:bodyPr lIns="62179" tIns="31090" rIns="62179" bIns="310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2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1" name="www.pptcool.com4-6"/>
            <p:cNvSpPr txBox="1"/>
            <p:nvPr>
              <p:custDataLst>
                <p:tags r:id="rId24"/>
              </p:custDataLst>
            </p:nvPr>
          </p:nvSpPr>
          <p:spPr>
            <a:xfrm>
              <a:off x="1147646" y="3427744"/>
              <a:ext cx="652866" cy="396319"/>
            </a:xfrm>
            <a:prstGeom prst="rect">
              <a:avLst/>
            </a:prstGeom>
            <a:noFill/>
            <a:effectLst/>
          </p:spPr>
          <p:txBody>
            <a:bodyPr wrap="square" lIns="74981" tIns="37490" rIns="74981" bIns="37490" rtlCol="0" anchor="ctr">
              <a:spAutoFit/>
            </a:bodyPr>
            <a:lstStyle/>
            <a:p>
              <a:pPr marL="0" marR="0" lvl="0" indent="0" algn="ctr" defTabSz="914400" eaLnBrk="1" fontAlgn="auto" latinLnBrk="0" hangingPunct="1">
                <a:lnSpc>
                  <a:spcPct val="100000"/>
                </a:lnSpc>
                <a:spcBef>
                  <a:spcPts val="500"/>
                </a:spcBef>
                <a:spcAft>
                  <a:spcPts val="0"/>
                </a:spcAft>
                <a:buClrTx/>
                <a:buSzTx/>
                <a:buFontTx/>
                <a:buNone/>
                <a:defRPr/>
              </a:pPr>
              <a:r>
                <a:rPr lang="zh-CN" altLang="en-US" sz="1200" kern="0" dirty="0">
                  <a:solidFill>
                    <a:prstClr val="black">
                      <a:lumMod val="95000"/>
                      <a:lumOff val="5000"/>
                    </a:prstClr>
                  </a:solidFill>
                  <a:latin typeface="微软雅黑" panose="020B0503020204020204" pitchFamily="34" charset="-122"/>
                  <a:ea typeface="微软雅黑" panose="020B0503020204020204" pitchFamily="34" charset="-122"/>
                </a:rPr>
                <a:t>取水计量监测</a:t>
              </a:r>
              <a:endPar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endParaRPr>
            </a:p>
          </p:txBody>
        </p:sp>
        <p:sp>
          <p:nvSpPr>
            <p:cNvPr id="85" name="www.pptcool.com4-1"/>
            <p:cNvSpPr/>
            <p:nvPr>
              <p:custDataLst>
                <p:tags r:id="rId25"/>
              </p:custDataLst>
            </p:nvPr>
          </p:nvSpPr>
          <p:spPr>
            <a:xfrm>
              <a:off x="2551784" y="3117786"/>
              <a:ext cx="967236" cy="967236"/>
            </a:xfrm>
            <a:custGeom>
              <a:avLst/>
              <a:gdLst>
                <a:gd name="connsiteX0" fmla="*/ 2359259 w 2359258"/>
                <a:gd name="connsiteY0" fmla="*/ 1179629 h 2359258"/>
                <a:gd name="connsiteX1" fmla="*/ 1179629 w 2359258"/>
                <a:gd name="connsiteY1" fmla="*/ 2359259 h 2359258"/>
                <a:gd name="connsiteX2" fmla="*/ 0 w 2359258"/>
                <a:gd name="connsiteY2" fmla="*/ 1179629 h 2359258"/>
                <a:gd name="connsiteX3" fmla="*/ 1179629 w 2359258"/>
                <a:gd name="connsiteY3" fmla="*/ 0 h 2359258"/>
                <a:gd name="connsiteX4" fmla="*/ 2359259 w 2359258"/>
                <a:gd name="connsiteY4" fmla="*/ 1179629 h 2359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9258" h="2359258">
                  <a:moveTo>
                    <a:pt x="2359259" y="1179629"/>
                  </a:moveTo>
                  <a:cubicBezTo>
                    <a:pt x="2359259" y="1831121"/>
                    <a:pt x="1831121" y="2359259"/>
                    <a:pt x="1179629" y="2359259"/>
                  </a:cubicBezTo>
                  <a:cubicBezTo>
                    <a:pt x="528138" y="2359259"/>
                    <a:pt x="0" y="1831121"/>
                    <a:pt x="0" y="1179629"/>
                  </a:cubicBezTo>
                  <a:cubicBezTo>
                    <a:pt x="0" y="528138"/>
                    <a:pt x="528138" y="0"/>
                    <a:pt x="1179629" y="0"/>
                  </a:cubicBezTo>
                  <a:cubicBezTo>
                    <a:pt x="1831121" y="0"/>
                    <a:pt x="2359259" y="528138"/>
                    <a:pt x="2359259" y="1179629"/>
                  </a:cubicBezTo>
                  <a:close/>
                </a:path>
              </a:pathLst>
            </a:custGeom>
            <a:noFill/>
            <a:ln w="24308" cap="flat" cmpd="sng" algn="ctr">
              <a:gradFill flip="none" rotWithShape="1">
                <a:gsLst>
                  <a:gs pos="0">
                    <a:srgbClr val="0F6FC6">
                      <a:lumMod val="40000"/>
                      <a:lumOff val="60000"/>
                    </a:srgbClr>
                  </a:gs>
                  <a:gs pos="100000">
                    <a:srgbClr val="0F6FC6"/>
                  </a:gs>
                </a:gsLst>
                <a:path path="circle">
                  <a:fillToRect l="100000" t="100000"/>
                </a:path>
                <a:tileRect r="-100000" b="-100000"/>
              </a:gradFill>
              <a:prstDash val="dash"/>
              <a:miter lim="800000"/>
            </a:ln>
            <a:effectLst/>
          </p:spPr>
          <p:txBody>
            <a:bodyPr lIns="79553" tIns="39776" rIns="79553" bIns="39776"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6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86" name="www.pptcool.com4-2"/>
            <p:cNvSpPr/>
            <p:nvPr>
              <p:custDataLst>
                <p:tags r:id="rId26"/>
              </p:custDataLst>
            </p:nvPr>
          </p:nvSpPr>
          <p:spPr>
            <a:xfrm>
              <a:off x="2604447" y="3170329"/>
              <a:ext cx="861991" cy="861991"/>
            </a:xfrm>
            <a:custGeom>
              <a:avLst/>
              <a:gdLst>
                <a:gd name="connsiteX0" fmla="*/ 2102548 w 2102547"/>
                <a:gd name="connsiteY0" fmla="*/ 1051274 h 2102547"/>
                <a:gd name="connsiteX1" fmla="*/ 1051274 w 2102547"/>
                <a:gd name="connsiteY1" fmla="*/ 2102548 h 2102547"/>
                <a:gd name="connsiteX2" fmla="*/ 0 w 2102547"/>
                <a:gd name="connsiteY2" fmla="*/ 1051274 h 2102547"/>
                <a:gd name="connsiteX3" fmla="*/ 1051274 w 2102547"/>
                <a:gd name="connsiteY3" fmla="*/ 0 h 2102547"/>
                <a:gd name="connsiteX4" fmla="*/ 2102548 w 2102547"/>
                <a:gd name="connsiteY4" fmla="*/ 1051274 h 2102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547" h="2102547">
                  <a:moveTo>
                    <a:pt x="2102548" y="1051274"/>
                  </a:moveTo>
                  <a:cubicBezTo>
                    <a:pt x="2102548" y="1631876"/>
                    <a:pt x="1631876" y="2102548"/>
                    <a:pt x="1051274" y="2102548"/>
                  </a:cubicBezTo>
                  <a:cubicBezTo>
                    <a:pt x="470671" y="2102548"/>
                    <a:pt x="0" y="1631876"/>
                    <a:pt x="0" y="1051274"/>
                  </a:cubicBezTo>
                  <a:cubicBezTo>
                    <a:pt x="0" y="470671"/>
                    <a:pt x="470671" y="0"/>
                    <a:pt x="1051274" y="0"/>
                  </a:cubicBezTo>
                  <a:cubicBezTo>
                    <a:pt x="1631876" y="0"/>
                    <a:pt x="2102548" y="470671"/>
                    <a:pt x="2102548" y="1051274"/>
                  </a:cubicBezTo>
                  <a:close/>
                </a:path>
              </a:pathLst>
            </a:custGeom>
            <a:gradFill>
              <a:gsLst>
                <a:gs pos="0">
                  <a:srgbClr val="10BDCD"/>
                </a:gs>
                <a:gs pos="80000">
                  <a:srgbClr val="0D7CDD"/>
                </a:gs>
              </a:gsLst>
              <a:path path="circle">
                <a:fillToRect r="100000" b="100000"/>
              </a:path>
            </a:gra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7" name="www.pptcool.com4-3"/>
            <p:cNvSpPr/>
            <p:nvPr>
              <p:custDataLst>
                <p:tags r:id="rId27"/>
              </p:custDataLst>
            </p:nvPr>
          </p:nvSpPr>
          <p:spPr>
            <a:xfrm>
              <a:off x="2684434" y="3250315"/>
              <a:ext cx="702018" cy="702018"/>
            </a:xfrm>
            <a:custGeom>
              <a:avLst/>
              <a:gdLst>
                <a:gd name="connsiteX0" fmla="*/ 1712346 w 1712345"/>
                <a:gd name="connsiteY0" fmla="*/ 856173 h 1712345"/>
                <a:gd name="connsiteX1" fmla="*/ 856173 w 1712345"/>
                <a:gd name="connsiteY1" fmla="*/ 1712346 h 1712345"/>
                <a:gd name="connsiteX2" fmla="*/ 0 w 1712345"/>
                <a:gd name="connsiteY2" fmla="*/ 856173 h 1712345"/>
                <a:gd name="connsiteX3" fmla="*/ 856173 w 1712345"/>
                <a:gd name="connsiteY3" fmla="*/ 0 h 1712345"/>
                <a:gd name="connsiteX4" fmla="*/ 1712346 w 1712345"/>
                <a:gd name="connsiteY4" fmla="*/ 856173 h 1712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345" h="1712345">
                  <a:moveTo>
                    <a:pt x="1712346" y="856173"/>
                  </a:moveTo>
                  <a:cubicBezTo>
                    <a:pt x="1712346" y="1329024"/>
                    <a:pt x="1329024" y="1712346"/>
                    <a:pt x="856173" y="1712346"/>
                  </a:cubicBezTo>
                  <a:cubicBezTo>
                    <a:pt x="383322" y="1712346"/>
                    <a:pt x="0" y="1329024"/>
                    <a:pt x="0" y="856173"/>
                  </a:cubicBezTo>
                  <a:cubicBezTo>
                    <a:pt x="0" y="383322"/>
                    <a:pt x="383322" y="0"/>
                    <a:pt x="856173" y="0"/>
                  </a:cubicBezTo>
                  <a:cubicBezTo>
                    <a:pt x="1329024" y="0"/>
                    <a:pt x="1712346" y="383322"/>
                    <a:pt x="1712346" y="856173"/>
                  </a:cubicBezTo>
                  <a:close/>
                </a:path>
              </a:pathLst>
            </a:custGeom>
            <a:gradFill>
              <a:gsLst>
                <a:gs pos="1000">
                  <a:sysClr val="window" lastClr="FFFFFF"/>
                </a:gs>
                <a:gs pos="100000">
                  <a:srgbClr val="0F6FC6">
                    <a:lumMod val="20000"/>
                    <a:lumOff val="80000"/>
                  </a:srgbClr>
                </a:gs>
              </a:gsLst>
              <a:path path="circle">
                <a:fillToRect r="100000" b="100000"/>
              </a:path>
            </a:gradFill>
            <a:ln w="15875" cap="flat">
              <a:noFill/>
              <a:prstDash val="solid"/>
              <a:miter/>
            </a:ln>
            <a:effectLst/>
          </p:spPr>
          <p:txBody>
            <a:bodyPr lIns="74981" tIns="37490" rIns="74981" bIns="374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7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88" name="www.pptcool.com4-4"/>
            <p:cNvSpPr/>
            <p:nvPr>
              <p:custDataLst>
                <p:tags r:id="rId28"/>
              </p:custDataLst>
            </p:nvPr>
          </p:nvSpPr>
          <p:spPr>
            <a:xfrm>
              <a:off x="2865733" y="3001506"/>
              <a:ext cx="336657" cy="336657"/>
            </a:xfrm>
            <a:custGeom>
              <a:avLst/>
              <a:gdLst>
                <a:gd name="connsiteX0" fmla="*/ 821167 w 821166"/>
                <a:gd name="connsiteY0" fmla="*/ 410583 h 821166"/>
                <a:gd name="connsiteX1" fmla="*/ 410583 w 821166"/>
                <a:gd name="connsiteY1" fmla="*/ 821166 h 821166"/>
                <a:gd name="connsiteX2" fmla="*/ 0 w 821166"/>
                <a:gd name="connsiteY2" fmla="*/ 410583 h 821166"/>
                <a:gd name="connsiteX3" fmla="*/ 410583 w 821166"/>
                <a:gd name="connsiteY3" fmla="*/ 0 h 821166"/>
                <a:gd name="connsiteX4" fmla="*/ 821167 w 821166"/>
                <a:gd name="connsiteY4" fmla="*/ 410583 h 821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166" h="821166">
                  <a:moveTo>
                    <a:pt x="821167" y="410583"/>
                  </a:moveTo>
                  <a:cubicBezTo>
                    <a:pt x="821167" y="637342"/>
                    <a:pt x="637342" y="821166"/>
                    <a:pt x="410583" y="821166"/>
                  </a:cubicBezTo>
                  <a:cubicBezTo>
                    <a:pt x="183824" y="821166"/>
                    <a:pt x="0" y="637342"/>
                    <a:pt x="0" y="410583"/>
                  </a:cubicBezTo>
                  <a:cubicBezTo>
                    <a:pt x="0" y="183824"/>
                    <a:pt x="183824" y="0"/>
                    <a:pt x="410583" y="0"/>
                  </a:cubicBezTo>
                  <a:cubicBezTo>
                    <a:pt x="637342" y="0"/>
                    <a:pt x="821167" y="183824"/>
                    <a:pt x="821167" y="410583"/>
                  </a:cubicBezTo>
                  <a:close/>
                </a:path>
              </a:pathLst>
            </a:custGeom>
            <a:gradFill>
              <a:gsLst>
                <a:gs pos="8000">
                  <a:srgbClr val="0F6FC6">
                    <a:lumMod val="2000"/>
                    <a:lumOff val="98000"/>
                  </a:srgbClr>
                </a:gs>
                <a:gs pos="100000">
                  <a:srgbClr val="0F6FC6">
                    <a:lumMod val="10000"/>
                    <a:lumOff val="90000"/>
                  </a:srgbClr>
                </a:gs>
              </a:gsLst>
              <a:lin ang="4800000" scaled="0"/>
            </a:gradFill>
            <a:ln w="12700" cap="flat" cmpd="sng" algn="ctr">
              <a:noFill/>
              <a:prstDash val="solid"/>
              <a:miter lim="800000"/>
            </a:ln>
            <a:effectLst>
              <a:outerShdw blurRad="165735" dist="121539" dir="5400000" sx="96000" sy="96000" algn="t" rotWithShape="0">
                <a:srgbClr val="0F6FC6">
                  <a:lumMod val="75000"/>
                  <a:alpha val="18000"/>
                </a:srgbClr>
              </a:outerShdw>
            </a:effectLst>
          </p:spPr>
          <p:txBody>
            <a:bodyPr rot="0" spcFirstLastPara="0" vertOverflow="overflow" horzOverflow="overflow" vert="horz" wrap="square" lIns="79553" tIns="39776" rIns="79553" bIns="39776"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7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89" name="www.pptcool.com4-5"/>
            <p:cNvSpPr/>
            <p:nvPr>
              <p:custDataLst>
                <p:tags r:id="rId29"/>
              </p:custDataLst>
            </p:nvPr>
          </p:nvSpPr>
          <p:spPr>
            <a:xfrm>
              <a:off x="2912345" y="3048158"/>
              <a:ext cx="243404" cy="243404"/>
            </a:xfrm>
            <a:custGeom>
              <a:avLst/>
              <a:gdLst>
                <a:gd name="connsiteX0" fmla="*/ 593704 w 593704"/>
                <a:gd name="connsiteY0" fmla="*/ 296852 h 593704"/>
                <a:gd name="connsiteX1" fmla="*/ 296852 w 593704"/>
                <a:gd name="connsiteY1" fmla="*/ 593704 h 593704"/>
                <a:gd name="connsiteX2" fmla="*/ 0 w 593704"/>
                <a:gd name="connsiteY2" fmla="*/ 296852 h 593704"/>
                <a:gd name="connsiteX3" fmla="*/ 296852 w 593704"/>
                <a:gd name="connsiteY3" fmla="*/ 0 h 593704"/>
                <a:gd name="connsiteX4" fmla="*/ 593704 w 593704"/>
                <a:gd name="connsiteY4" fmla="*/ 296852 h 59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04" h="593704">
                  <a:moveTo>
                    <a:pt x="593704" y="296852"/>
                  </a:moveTo>
                  <a:cubicBezTo>
                    <a:pt x="593704" y="460799"/>
                    <a:pt x="460799" y="593704"/>
                    <a:pt x="296852" y="593704"/>
                  </a:cubicBezTo>
                  <a:cubicBezTo>
                    <a:pt x="132905" y="593704"/>
                    <a:pt x="0" y="460799"/>
                    <a:pt x="0" y="296852"/>
                  </a:cubicBezTo>
                  <a:cubicBezTo>
                    <a:pt x="0" y="132905"/>
                    <a:pt x="132905" y="0"/>
                    <a:pt x="296852" y="0"/>
                  </a:cubicBezTo>
                  <a:cubicBezTo>
                    <a:pt x="460799" y="0"/>
                    <a:pt x="593704" y="132905"/>
                    <a:pt x="593704" y="296852"/>
                  </a:cubicBezTo>
                  <a:close/>
                </a:path>
              </a:pathLst>
            </a:custGeom>
            <a:gradFill flip="none" rotWithShape="1">
              <a:gsLst>
                <a:gs pos="0">
                  <a:srgbClr val="10BDCD"/>
                </a:gs>
                <a:gs pos="80000">
                  <a:srgbClr val="0D7CDD"/>
                </a:gs>
              </a:gsLst>
              <a:lin ang="2700000" scaled="1"/>
              <a:tileRect/>
            </a:gradFill>
            <a:ln w="12700" cap="flat" cmpd="sng" algn="ctr">
              <a:noFill/>
              <a:prstDash val="solid"/>
              <a:miter lim="800000"/>
            </a:ln>
            <a:effectLst/>
          </p:spPr>
          <p:txBody>
            <a:bodyPr lIns="62179" tIns="31090" rIns="62179" bIns="310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25"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0" name="www.pptcool.com4-6"/>
            <p:cNvSpPr txBox="1"/>
            <p:nvPr>
              <p:custDataLst>
                <p:tags r:id="rId30"/>
              </p:custDataLst>
            </p:nvPr>
          </p:nvSpPr>
          <p:spPr>
            <a:xfrm>
              <a:off x="2636696" y="3402053"/>
              <a:ext cx="809431" cy="445044"/>
            </a:xfrm>
            <a:prstGeom prst="rect">
              <a:avLst/>
            </a:prstGeom>
            <a:noFill/>
            <a:effectLst/>
          </p:spPr>
          <p:txBody>
            <a:bodyPr wrap="square" lIns="74981" tIns="37490" rIns="74981" bIns="37490" rtlCol="0" anchor="ctr">
              <a:spAutoFit/>
            </a:bodyPr>
            <a:lstStyle/>
            <a:p>
              <a:pPr marL="0" marR="0" lvl="0" indent="0" algn="ctr" defTabSz="914400" eaLnBrk="1" fontAlgn="auto" latinLnBrk="0" hangingPunct="1">
                <a:lnSpc>
                  <a:spcPct val="100000"/>
                </a:lnSpc>
                <a:spcBef>
                  <a:spcPts val="500"/>
                </a:spcBef>
                <a:spcAft>
                  <a:spcPts val="0"/>
                </a:spcAft>
                <a:buClrTx/>
                <a:buSzTx/>
                <a:buFontTx/>
                <a:buNone/>
                <a:defRPr/>
              </a:pPr>
              <a:r>
                <a:rPr lang="zh-CN" altLang="en-US" sz="1200" kern="0" dirty="0">
                  <a:solidFill>
                    <a:prstClr val="black">
                      <a:lumMod val="95000"/>
                      <a:lumOff val="5000"/>
                    </a:prstClr>
                  </a:solidFill>
                  <a:latin typeface="微软雅黑" panose="020B0503020204020204" pitchFamily="34" charset="-122"/>
                  <a:ea typeface="微软雅黑" panose="020B0503020204020204" pitchFamily="34" charset="-122"/>
                </a:rPr>
                <a:t>水利部检测报告</a:t>
              </a:r>
              <a:endPar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endParaRPr>
            </a:p>
          </p:txBody>
        </p:sp>
        <p:sp>
          <p:nvSpPr>
            <p:cNvPr id="93" name="www.pptcool.com4-1"/>
            <p:cNvSpPr/>
            <p:nvPr>
              <p:custDataLst>
                <p:tags r:id="rId31"/>
              </p:custDataLst>
            </p:nvPr>
          </p:nvSpPr>
          <p:spPr>
            <a:xfrm>
              <a:off x="942955" y="4361835"/>
              <a:ext cx="968990" cy="968990"/>
            </a:xfrm>
            <a:custGeom>
              <a:avLst/>
              <a:gdLst>
                <a:gd name="connsiteX0" fmla="*/ 2359259 w 2359258"/>
                <a:gd name="connsiteY0" fmla="*/ 1179629 h 2359258"/>
                <a:gd name="connsiteX1" fmla="*/ 1179629 w 2359258"/>
                <a:gd name="connsiteY1" fmla="*/ 2359259 h 2359258"/>
                <a:gd name="connsiteX2" fmla="*/ 0 w 2359258"/>
                <a:gd name="connsiteY2" fmla="*/ 1179629 h 2359258"/>
                <a:gd name="connsiteX3" fmla="*/ 1179629 w 2359258"/>
                <a:gd name="connsiteY3" fmla="*/ 0 h 2359258"/>
                <a:gd name="connsiteX4" fmla="*/ 2359259 w 2359258"/>
                <a:gd name="connsiteY4" fmla="*/ 1179629 h 2359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9258" h="2359258">
                  <a:moveTo>
                    <a:pt x="2359259" y="1179629"/>
                  </a:moveTo>
                  <a:cubicBezTo>
                    <a:pt x="2359259" y="1831121"/>
                    <a:pt x="1831121" y="2359259"/>
                    <a:pt x="1179629" y="2359259"/>
                  </a:cubicBezTo>
                  <a:cubicBezTo>
                    <a:pt x="528138" y="2359259"/>
                    <a:pt x="0" y="1831121"/>
                    <a:pt x="0" y="1179629"/>
                  </a:cubicBezTo>
                  <a:cubicBezTo>
                    <a:pt x="0" y="528138"/>
                    <a:pt x="528138" y="0"/>
                    <a:pt x="1179629" y="0"/>
                  </a:cubicBezTo>
                  <a:cubicBezTo>
                    <a:pt x="1831121" y="0"/>
                    <a:pt x="2359259" y="528138"/>
                    <a:pt x="2359259" y="1179629"/>
                  </a:cubicBezTo>
                  <a:close/>
                </a:path>
              </a:pathLst>
            </a:custGeom>
            <a:noFill/>
            <a:ln w="24308" cap="flat" cmpd="sng" algn="ctr">
              <a:gradFill flip="none" rotWithShape="1">
                <a:gsLst>
                  <a:gs pos="0">
                    <a:srgbClr val="0F6FC6">
                      <a:lumMod val="40000"/>
                      <a:lumOff val="60000"/>
                    </a:srgbClr>
                  </a:gs>
                  <a:gs pos="100000">
                    <a:srgbClr val="0F6FC6"/>
                  </a:gs>
                </a:gsLst>
                <a:path path="circle">
                  <a:fillToRect l="100000" t="100000"/>
                </a:path>
                <a:tileRect r="-100000" b="-100000"/>
              </a:gradFill>
              <a:prstDash val="dash"/>
              <a:miter lim="800000"/>
            </a:ln>
            <a:effectLst/>
          </p:spPr>
          <p:txBody>
            <a:bodyPr lIns="79553" tIns="39776" rIns="79553" bIns="39776"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6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94" name="www.pptcool.com4-2"/>
            <p:cNvSpPr/>
            <p:nvPr>
              <p:custDataLst>
                <p:tags r:id="rId32"/>
              </p:custDataLst>
            </p:nvPr>
          </p:nvSpPr>
          <p:spPr>
            <a:xfrm>
              <a:off x="995713" y="4414473"/>
              <a:ext cx="863554" cy="863554"/>
            </a:xfrm>
            <a:custGeom>
              <a:avLst/>
              <a:gdLst>
                <a:gd name="connsiteX0" fmla="*/ 2102548 w 2102547"/>
                <a:gd name="connsiteY0" fmla="*/ 1051274 h 2102547"/>
                <a:gd name="connsiteX1" fmla="*/ 1051274 w 2102547"/>
                <a:gd name="connsiteY1" fmla="*/ 2102548 h 2102547"/>
                <a:gd name="connsiteX2" fmla="*/ 0 w 2102547"/>
                <a:gd name="connsiteY2" fmla="*/ 1051274 h 2102547"/>
                <a:gd name="connsiteX3" fmla="*/ 1051274 w 2102547"/>
                <a:gd name="connsiteY3" fmla="*/ 0 h 2102547"/>
                <a:gd name="connsiteX4" fmla="*/ 2102548 w 2102547"/>
                <a:gd name="connsiteY4" fmla="*/ 1051274 h 2102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547" h="2102547">
                  <a:moveTo>
                    <a:pt x="2102548" y="1051274"/>
                  </a:moveTo>
                  <a:cubicBezTo>
                    <a:pt x="2102548" y="1631876"/>
                    <a:pt x="1631876" y="2102548"/>
                    <a:pt x="1051274" y="2102548"/>
                  </a:cubicBezTo>
                  <a:cubicBezTo>
                    <a:pt x="470671" y="2102548"/>
                    <a:pt x="0" y="1631876"/>
                    <a:pt x="0" y="1051274"/>
                  </a:cubicBezTo>
                  <a:cubicBezTo>
                    <a:pt x="0" y="470671"/>
                    <a:pt x="470671" y="0"/>
                    <a:pt x="1051274" y="0"/>
                  </a:cubicBezTo>
                  <a:cubicBezTo>
                    <a:pt x="1631876" y="0"/>
                    <a:pt x="2102548" y="470671"/>
                    <a:pt x="2102548" y="1051274"/>
                  </a:cubicBezTo>
                  <a:close/>
                </a:path>
              </a:pathLst>
            </a:custGeom>
            <a:gradFill>
              <a:gsLst>
                <a:gs pos="0">
                  <a:srgbClr val="10BDCD"/>
                </a:gs>
                <a:gs pos="80000">
                  <a:srgbClr val="0D7CDD"/>
                </a:gs>
              </a:gsLst>
              <a:path path="circle">
                <a:fillToRect r="100000" b="100000"/>
              </a:path>
            </a:gra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95" name="www.pptcool.com4-3"/>
            <p:cNvSpPr/>
            <p:nvPr>
              <p:custDataLst>
                <p:tags r:id="rId33"/>
              </p:custDataLst>
            </p:nvPr>
          </p:nvSpPr>
          <p:spPr>
            <a:xfrm>
              <a:off x="1075845" y="4494605"/>
              <a:ext cx="703291" cy="703291"/>
            </a:xfrm>
            <a:custGeom>
              <a:avLst/>
              <a:gdLst>
                <a:gd name="connsiteX0" fmla="*/ 1712346 w 1712345"/>
                <a:gd name="connsiteY0" fmla="*/ 856173 h 1712345"/>
                <a:gd name="connsiteX1" fmla="*/ 856173 w 1712345"/>
                <a:gd name="connsiteY1" fmla="*/ 1712346 h 1712345"/>
                <a:gd name="connsiteX2" fmla="*/ 0 w 1712345"/>
                <a:gd name="connsiteY2" fmla="*/ 856173 h 1712345"/>
                <a:gd name="connsiteX3" fmla="*/ 856173 w 1712345"/>
                <a:gd name="connsiteY3" fmla="*/ 0 h 1712345"/>
                <a:gd name="connsiteX4" fmla="*/ 1712346 w 1712345"/>
                <a:gd name="connsiteY4" fmla="*/ 856173 h 1712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345" h="1712345">
                  <a:moveTo>
                    <a:pt x="1712346" y="856173"/>
                  </a:moveTo>
                  <a:cubicBezTo>
                    <a:pt x="1712346" y="1329024"/>
                    <a:pt x="1329024" y="1712346"/>
                    <a:pt x="856173" y="1712346"/>
                  </a:cubicBezTo>
                  <a:cubicBezTo>
                    <a:pt x="383322" y="1712346"/>
                    <a:pt x="0" y="1329024"/>
                    <a:pt x="0" y="856173"/>
                  </a:cubicBezTo>
                  <a:cubicBezTo>
                    <a:pt x="0" y="383322"/>
                    <a:pt x="383322" y="0"/>
                    <a:pt x="856173" y="0"/>
                  </a:cubicBezTo>
                  <a:cubicBezTo>
                    <a:pt x="1329024" y="0"/>
                    <a:pt x="1712346" y="383322"/>
                    <a:pt x="1712346" y="856173"/>
                  </a:cubicBezTo>
                  <a:close/>
                </a:path>
              </a:pathLst>
            </a:custGeom>
            <a:gradFill>
              <a:gsLst>
                <a:gs pos="1000">
                  <a:sysClr val="window" lastClr="FFFFFF"/>
                </a:gs>
                <a:gs pos="100000">
                  <a:srgbClr val="0F6FC6">
                    <a:lumMod val="20000"/>
                    <a:lumOff val="80000"/>
                  </a:srgbClr>
                </a:gs>
              </a:gsLst>
              <a:path path="circle">
                <a:fillToRect r="100000" b="100000"/>
              </a:path>
            </a:gradFill>
            <a:ln w="15875" cap="flat">
              <a:noFill/>
              <a:prstDash val="solid"/>
              <a:miter/>
            </a:ln>
            <a:effectLst/>
          </p:spPr>
          <p:txBody>
            <a:bodyPr lIns="74981" tIns="37490" rIns="74981" bIns="374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7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6" name="www.pptcool.com4-4"/>
            <p:cNvSpPr/>
            <p:nvPr>
              <p:custDataLst>
                <p:tags r:id="rId34"/>
              </p:custDataLst>
            </p:nvPr>
          </p:nvSpPr>
          <p:spPr>
            <a:xfrm>
              <a:off x="1257474" y="4245344"/>
              <a:ext cx="337268" cy="337268"/>
            </a:xfrm>
            <a:custGeom>
              <a:avLst/>
              <a:gdLst>
                <a:gd name="connsiteX0" fmla="*/ 821167 w 821166"/>
                <a:gd name="connsiteY0" fmla="*/ 410583 h 821166"/>
                <a:gd name="connsiteX1" fmla="*/ 410583 w 821166"/>
                <a:gd name="connsiteY1" fmla="*/ 821166 h 821166"/>
                <a:gd name="connsiteX2" fmla="*/ 0 w 821166"/>
                <a:gd name="connsiteY2" fmla="*/ 410583 h 821166"/>
                <a:gd name="connsiteX3" fmla="*/ 410583 w 821166"/>
                <a:gd name="connsiteY3" fmla="*/ 0 h 821166"/>
                <a:gd name="connsiteX4" fmla="*/ 821167 w 821166"/>
                <a:gd name="connsiteY4" fmla="*/ 410583 h 821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166" h="821166">
                  <a:moveTo>
                    <a:pt x="821167" y="410583"/>
                  </a:moveTo>
                  <a:cubicBezTo>
                    <a:pt x="821167" y="637342"/>
                    <a:pt x="637342" y="821166"/>
                    <a:pt x="410583" y="821166"/>
                  </a:cubicBezTo>
                  <a:cubicBezTo>
                    <a:pt x="183824" y="821166"/>
                    <a:pt x="0" y="637342"/>
                    <a:pt x="0" y="410583"/>
                  </a:cubicBezTo>
                  <a:cubicBezTo>
                    <a:pt x="0" y="183824"/>
                    <a:pt x="183824" y="0"/>
                    <a:pt x="410583" y="0"/>
                  </a:cubicBezTo>
                  <a:cubicBezTo>
                    <a:pt x="637342" y="0"/>
                    <a:pt x="821167" y="183824"/>
                    <a:pt x="821167" y="410583"/>
                  </a:cubicBezTo>
                  <a:close/>
                </a:path>
              </a:pathLst>
            </a:custGeom>
            <a:gradFill>
              <a:gsLst>
                <a:gs pos="8000">
                  <a:srgbClr val="0F6FC6">
                    <a:lumMod val="2000"/>
                    <a:lumOff val="98000"/>
                  </a:srgbClr>
                </a:gs>
                <a:gs pos="100000">
                  <a:srgbClr val="0F6FC6">
                    <a:lumMod val="10000"/>
                    <a:lumOff val="90000"/>
                  </a:srgbClr>
                </a:gs>
              </a:gsLst>
              <a:lin ang="4800000" scaled="0"/>
            </a:gradFill>
            <a:ln w="12700" cap="flat" cmpd="sng" algn="ctr">
              <a:noFill/>
              <a:prstDash val="solid"/>
              <a:miter lim="800000"/>
            </a:ln>
            <a:effectLst>
              <a:outerShdw blurRad="165735" dist="121539" dir="5400000" sx="96000" sy="96000" algn="t" rotWithShape="0">
                <a:srgbClr val="0F6FC6">
                  <a:lumMod val="75000"/>
                  <a:alpha val="18000"/>
                </a:srgbClr>
              </a:outerShdw>
            </a:effectLst>
          </p:spPr>
          <p:txBody>
            <a:bodyPr rot="0" spcFirstLastPara="0" vertOverflow="overflow" horzOverflow="overflow" vert="horz" wrap="square" lIns="79553" tIns="39776" rIns="79553" bIns="39776"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7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97" name="www.pptcool.com4-5"/>
            <p:cNvSpPr/>
            <p:nvPr>
              <p:custDataLst>
                <p:tags r:id="rId35"/>
              </p:custDataLst>
            </p:nvPr>
          </p:nvSpPr>
          <p:spPr>
            <a:xfrm>
              <a:off x="1304170" y="4292081"/>
              <a:ext cx="243845" cy="243845"/>
            </a:xfrm>
            <a:custGeom>
              <a:avLst/>
              <a:gdLst>
                <a:gd name="connsiteX0" fmla="*/ 593704 w 593704"/>
                <a:gd name="connsiteY0" fmla="*/ 296852 h 593704"/>
                <a:gd name="connsiteX1" fmla="*/ 296852 w 593704"/>
                <a:gd name="connsiteY1" fmla="*/ 593704 h 593704"/>
                <a:gd name="connsiteX2" fmla="*/ 0 w 593704"/>
                <a:gd name="connsiteY2" fmla="*/ 296852 h 593704"/>
                <a:gd name="connsiteX3" fmla="*/ 296852 w 593704"/>
                <a:gd name="connsiteY3" fmla="*/ 0 h 593704"/>
                <a:gd name="connsiteX4" fmla="*/ 593704 w 593704"/>
                <a:gd name="connsiteY4" fmla="*/ 296852 h 59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04" h="593704">
                  <a:moveTo>
                    <a:pt x="593704" y="296852"/>
                  </a:moveTo>
                  <a:cubicBezTo>
                    <a:pt x="593704" y="460799"/>
                    <a:pt x="460799" y="593704"/>
                    <a:pt x="296852" y="593704"/>
                  </a:cubicBezTo>
                  <a:cubicBezTo>
                    <a:pt x="132905" y="593704"/>
                    <a:pt x="0" y="460799"/>
                    <a:pt x="0" y="296852"/>
                  </a:cubicBezTo>
                  <a:cubicBezTo>
                    <a:pt x="0" y="132905"/>
                    <a:pt x="132905" y="0"/>
                    <a:pt x="296852" y="0"/>
                  </a:cubicBezTo>
                  <a:cubicBezTo>
                    <a:pt x="460799" y="0"/>
                    <a:pt x="593704" y="132905"/>
                    <a:pt x="593704" y="296852"/>
                  </a:cubicBezTo>
                  <a:close/>
                </a:path>
              </a:pathLst>
            </a:custGeom>
            <a:gradFill flip="none" rotWithShape="1">
              <a:gsLst>
                <a:gs pos="0">
                  <a:srgbClr val="10BDCD"/>
                </a:gs>
                <a:gs pos="80000">
                  <a:srgbClr val="0D7CDD"/>
                </a:gs>
              </a:gsLst>
              <a:lin ang="2700000" scaled="1"/>
              <a:tileRect/>
            </a:gradFill>
            <a:ln w="12700" cap="flat" cmpd="sng" algn="ctr">
              <a:noFill/>
              <a:prstDash val="solid"/>
              <a:miter lim="800000"/>
            </a:ln>
            <a:effectLst/>
          </p:spPr>
          <p:txBody>
            <a:bodyPr lIns="62179" tIns="31090" rIns="62179" bIns="310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2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98" name="www.pptcool.com4-6"/>
            <p:cNvSpPr txBox="1"/>
            <p:nvPr>
              <p:custDataLst>
                <p:tags r:id="rId36"/>
              </p:custDataLst>
            </p:nvPr>
          </p:nvSpPr>
          <p:spPr>
            <a:xfrm>
              <a:off x="1135779" y="4685170"/>
              <a:ext cx="633191" cy="397283"/>
            </a:xfrm>
            <a:prstGeom prst="rect">
              <a:avLst/>
            </a:prstGeom>
            <a:noFill/>
            <a:effectLst/>
          </p:spPr>
          <p:txBody>
            <a:bodyPr wrap="square" lIns="74981" tIns="37490" rIns="74981" bIns="37490" rtlCol="0" anchor="ctr">
              <a:spAutoFit/>
            </a:bodyPr>
            <a:lstStyle/>
            <a:p>
              <a:pPr marL="0" marR="0" lvl="0" indent="0" algn="ctr" defTabSz="914400" eaLnBrk="1" fontAlgn="auto" latinLnBrk="0" hangingPunct="1">
                <a:lnSpc>
                  <a:spcPct val="100000"/>
                </a:lnSpc>
                <a:spcBef>
                  <a:spcPts val="500"/>
                </a:spcBef>
                <a:spcAft>
                  <a:spcPts val="0"/>
                </a:spcAft>
                <a:buClrTx/>
                <a:buSzTx/>
                <a:buFontTx/>
                <a:buNone/>
                <a:defRPr/>
              </a:pPr>
              <a:r>
                <a:rPr lang="zh-CN" altLang="en-US" sz="1200" kern="0" dirty="0">
                  <a:solidFill>
                    <a:prstClr val="black">
                      <a:lumMod val="95000"/>
                      <a:lumOff val="5000"/>
                    </a:prstClr>
                  </a:solidFill>
                  <a:latin typeface="微软雅黑" panose="020B0503020204020204" pitchFamily="34" charset="-122"/>
                  <a:ea typeface="微软雅黑" panose="020B0503020204020204" pitchFamily="34" charset="-122"/>
                </a:rPr>
                <a:t>测量精度高</a:t>
              </a:r>
              <a:endPar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endParaRPr>
            </a:p>
          </p:txBody>
        </p:sp>
        <p:sp>
          <p:nvSpPr>
            <p:cNvPr id="101" name="www.pptcool.com4-1"/>
            <p:cNvSpPr/>
            <p:nvPr>
              <p:custDataLst>
                <p:tags r:id="rId37"/>
              </p:custDataLst>
            </p:nvPr>
          </p:nvSpPr>
          <p:spPr>
            <a:xfrm>
              <a:off x="2546487" y="4357346"/>
              <a:ext cx="968991" cy="968991"/>
            </a:xfrm>
            <a:custGeom>
              <a:avLst/>
              <a:gdLst>
                <a:gd name="connsiteX0" fmla="*/ 2359259 w 2359258"/>
                <a:gd name="connsiteY0" fmla="*/ 1179629 h 2359258"/>
                <a:gd name="connsiteX1" fmla="*/ 1179629 w 2359258"/>
                <a:gd name="connsiteY1" fmla="*/ 2359259 h 2359258"/>
                <a:gd name="connsiteX2" fmla="*/ 0 w 2359258"/>
                <a:gd name="connsiteY2" fmla="*/ 1179629 h 2359258"/>
                <a:gd name="connsiteX3" fmla="*/ 1179629 w 2359258"/>
                <a:gd name="connsiteY3" fmla="*/ 0 h 2359258"/>
                <a:gd name="connsiteX4" fmla="*/ 2359259 w 2359258"/>
                <a:gd name="connsiteY4" fmla="*/ 1179629 h 23592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59258" h="2359258">
                  <a:moveTo>
                    <a:pt x="2359259" y="1179629"/>
                  </a:moveTo>
                  <a:cubicBezTo>
                    <a:pt x="2359259" y="1831121"/>
                    <a:pt x="1831121" y="2359259"/>
                    <a:pt x="1179629" y="2359259"/>
                  </a:cubicBezTo>
                  <a:cubicBezTo>
                    <a:pt x="528138" y="2359259"/>
                    <a:pt x="0" y="1831121"/>
                    <a:pt x="0" y="1179629"/>
                  </a:cubicBezTo>
                  <a:cubicBezTo>
                    <a:pt x="0" y="528138"/>
                    <a:pt x="528138" y="0"/>
                    <a:pt x="1179629" y="0"/>
                  </a:cubicBezTo>
                  <a:cubicBezTo>
                    <a:pt x="1831121" y="0"/>
                    <a:pt x="2359259" y="528138"/>
                    <a:pt x="2359259" y="1179629"/>
                  </a:cubicBezTo>
                  <a:close/>
                </a:path>
              </a:pathLst>
            </a:custGeom>
            <a:noFill/>
            <a:ln w="24308" cap="flat" cmpd="sng" algn="ctr">
              <a:gradFill flip="none" rotWithShape="1">
                <a:gsLst>
                  <a:gs pos="0">
                    <a:srgbClr val="0F6FC6">
                      <a:lumMod val="40000"/>
                      <a:lumOff val="60000"/>
                    </a:srgbClr>
                  </a:gs>
                  <a:gs pos="100000">
                    <a:srgbClr val="0F6FC6"/>
                  </a:gs>
                </a:gsLst>
                <a:path path="circle">
                  <a:fillToRect l="100000" t="100000"/>
                </a:path>
                <a:tileRect r="-100000" b="-100000"/>
              </a:gradFill>
              <a:prstDash val="dash"/>
              <a:miter lim="800000"/>
            </a:ln>
            <a:effectLst/>
          </p:spPr>
          <p:txBody>
            <a:bodyPr lIns="79553" tIns="39776" rIns="79553" bIns="39776" rtlCol="0"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56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102" name="www.pptcool.com4-2"/>
            <p:cNvSpPr/>
            <p:nvPr>
              <p:custDataLst>
                <p:tags r:id="rId38"/>
              </p:custDataLst>
            </p:nvPr>
          </p:nvSpPr>
          <p:spPr>
            <a:xfrm>
              <a:off x="2599245" y="4409984"/>
              <a:ext cx="863555" cy="863555"/>
            </a:xfrm>
            <a:custGeom>
              <a:avLst/>
              <a:gdLst>
                <a:gd name="connsiteX0" fmla="*/ 2102548 w 2102547"/>
                <a:gd name="connsiteY0" fmla="*/ 1051274 h 2102547"/>
                <a:gd name="connsiteX1" fmla="*/ 1051274 w 2102547"/>
                <a:gd name="connsiteY1" fmla="*/ 2102548 h 2102547"/>
                <a:gd name="connsiteX2" fmla="*/ 0 w 2102547"/>
                <a:gd name="connsiteY2" fmla="*/ 1051274 h 2102547"/>
                <a:gd name="connsiteX3" fmla="*/ 1051274 w 2102547"/>
                <a:gd name="connsiteY3" fmla="*/ 0 h 2102547"/>
                <a:gd name="connsiteX4" fmla="*/ 2102548 w 2102547"/>
                <a:gd name="connsiteY4" fmla="*/ 1051274 h 21025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02547" h="2102547">
                  <a:moveTo>
                    <a:pt x="2102548" y="1051274"/>
                  </a:moveTo>
                  <a:cubicBezTo>
                    <a:pt x="2102548" y="1631876"/>
                    <a:pt x="1631876" y="2102548"/>
                    <a:pt x="1051274" y="2102548"/>
                  </a:cubicBezTo>
                  <a:cubicBezTo>
                    <a:pt x="470671" y="2102548"/>
                    <a:pt x="0" y="1631876"/>
                    <a:pt x="0" y="1051274"/>
                  </a:cubicBezTo>
                  <a:cubicBezTo>
                    <a:pt x="0" y="470671"/>
                    <a:pt x="470671" y="0"/>
                    <a:pt x="1051274" y="0"/>
                  </a:cubicBezTo>
                  <a:cubicBezTo>
                    <a:pt x="1631876" y="0"/>
                    <a:pt x="2102548" y="470671"/>
                    <a:pt x="2102548" y="1051274"/>
                  </a:cubicBezTo>
                  <a:close/>
                </a:path>
              </a:pathLst>
            </a:custGeom>
            <a:gradFill>
              <a:gsLst>
                <a:gs pos="0">
                  <a:srgbClr val="10BDCD"/>
                </a:gs>
                <a:gs pos="80000">
                  <a:srgbClr val="0D7CDD"/>
                </a:gs>
              </a:gsLst>
              <a:path path="circle">
                <a:fillToRect r="100000" b="100000"/>
              </a:path>
            </a:gra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03" name="www.pptcool.com4-3"/>
            <p:cNvSpPr/>
            <p:nvPr>
              <p:custDataLst>
                <p:tags r:id="rId39"/>
              </p:custDataLst>
            </p:nvPr>
          </p:nvSpPr>
          <p:spPr>
            <a:xfrm>
              <a:off x="2679378" y="4490116"/>
              <a:ext cx="703292" cy="703292"/>
            </a:xfrm>
            <a:custGeom>
              <a:avLst/>
              <a:gdLst>
                <a:gd name="connsiteX0" fmla="*/ 1712346 w 1712345"/>
                <a:gd name="connsiteY0" fmla="*/ 856173 h 1712345"/>
                <a:gd name="connsiteX1" fmla="*/ 856173 w 1712345"/>
                <a:gd name="connsiteY1" fmla="*/ 1712346 h 1712345"/>
                <a:gd name="connsiteX2" fmla="*/ 0 w 1712345"/>
                <a:gd name="connsiteY2" fmla="*/ 856173 h 1712345"/>
                <a:gd name="connsiteX3" fmla="*/ 856173 w 1712345"/>
                <a:gd name="connsiteY3" fmla="*/ 0 h 1712345"/>
                <a:gd name="connsiteX4" fmla="*/ 1712346 w 1712345"/>
                <a:gd name="connsiteY4" fmla="*/ 856173 h 17123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12345" h="1712345">
                  <a:moveTo>
                    <a:pt x="1712346" y="856173"/>
                  </a:moveTo>
                  <a:cubicBezTo>
                    <a:pt x="1712346" y="1329024"/>
                    <a:pt x="1329024" y="1712346"/>
                    <a:pt x="856173" y="1712346"/>
                  </a:cubicBezTo>
                  <a:cubicBezTo>
                    <a:pt x="383322" y="1712346"/>
                    <a:pt x="0" y="1329024"/>
                    <a:pt x="0" y="856173"/>
                  </a:cubicBezTo>
                  <a:cubicBezTo>
                    <a:pt x="0" y="383322"/>
                    <a:pt x="383322" y="0"/>
                    <a:pt x="856173" y="0"/>
                  </a:cubicBezTo>
                  <a:cubicBezTo>
                    <a:pt x="1329024" y="0"/>
                    <a:pt x="1712346" y="383322"/>
                    <a:pt x="1712346" y="856173"/>
                  </a:cubicBezTo>
                  <a:close/>
                </a:path>
              </a:pathLst>
            </a:custGeom>
            <a:gradFill>
              <a:gsLst>
                <a:gs pos="1000">
                  <a:sysClr val="window" lastClr="FFFFFF"/>
                </a:gs>
                <a:gs pos="100000">
                  <a:srgbClr val="0F6FC6">
                    <a:lumMod val="20000"/>
                    <a:lumOff val="80000"/>
                  </a:srgbClr>
                </a:gs>
              </a:gsLst>
              <a:path path="circle">
                <a:fillToRect r="100000" b="100000"/>
              </a:path>
            </a:gradFill>
            <a:ln w="15875" cap="flat">
              <a:noFill/>
              <a:prstDash val="solid"/>
              <a:miter/>
            </a:ln>
            <a:effectLst/>
          </p:spPr>
          <p:txBody>
            <a:bodyPr lIns="74981" tIns="37490" rIns="74981" bIns="374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7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4" name="www.pptcool.com4-4"/>
            <p:cNvSpPr/>
            <p:nvPr>
              <p:custDataLst>
                <p:tags r:id="rId40"/>
              </p:custDataLst>
            </p:nvPr>
          </p:nvSpPr>
          <p:spPr>
            <a:xfrm>
              <a:off x="2861006" y="4240855"/>
              <a:ext cx="337268" cy="337268"/>
            </a:xfrm>
            <a:custGeom>
              <a:avLst/>
              <a:gdLst>
                <a:gd name="connsiteX0" fmla="*/ 821167 w 821166"/>
                <a:gd name="connsiteY0" fmla="*/ 410583 h 821166"/>
                <a:gd name="connsiteX1" fmla="*/ 410583 w 821166"/>
                <a:gd name="connsiteY1" fmla="*/ 821166 h 821166"/>
                <a:gd name="connsiteX2" fmla="*/ 0 w 821166"/>
                <a:gd name="connsiteY2" fmla="*/ 410583 h 821166"/>
                <a:gd name="connsiteX3" fmla="*/ 410583 w 821166"/>
                <a:gd name="connsiteY3" fmla="*/ 0 h 821166"/>
                <a:gd name="connsiteX4" fmla="*/ 821167 w 821166"/>
                <a:gd name="connsiteY4" fmla="*/ 410583 h 82116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1166" h="821166">
                  <a:moveTo>
                    <a:pt x="821167" y="410583"/>
                  </a:moveTo>
                  <a:cubicBezTo>
                    <a:pt x="821167" y="637342"/>
                    <a:pt x="637342" y="821166"/>
                    <a:pt x="410583" y="821166"/>
                  </a:cubicBezTo>
                  <a:cubicBezTo>
                    <a:pt x="183824" y="821166"/>
                    <a:pt x="0" y="637342"/>
                    <a:pt x="0" y="410583"/>
                  </a:cubicBezTo>
                  <a:cubicBezTo>
                    <a:pt x="0" y="183824"/>
                    <a:pt x="183824" y="0"/>
                    <a:pt x="410583" y="0"/>
                  </a:cubicBezTo>
                  <a:cubicBezTo>
                    <a:pt x="637342" y="0"/>
                    <a:pt x="821167" y="183824"/>
                    <a:pt x="821167" y="410583"/>
                  </a:cubicBezTo>
                  <a:close/>
                </a:path>
              </a:pathLst>
            </a:custGeom>
            <a:gradFill>
              <a:gsLst>
                <a:gs pos="8000">
                  <a:srgbClr val="0F6FC6">
                    <a:lumMod val="2000"/>
                    <a:lumOff val="98000"/>
                  </a:srgbClr>
                </a:gs>
                <a:gs pos="100000">
                  <a:srgbClr val="0F6FC6">
                    <a:lumMod val="10000"/>
                    <a:lumOff val="90000"/>
                  </a:srgbClr>
                </a:gs>
              </a:gsLst>
              <a:lin ang="4800000" scaled="0"/>
            </a:gradFill>
            <a:ln w="12700" cap="flat" cmpd="sng" algn="ctr">
              <a:noFill/>
              <a:prstDash val="solid"/>
              <a:miter lim="800000"/>
            </a:ln>
            <a:effectLst>
              <a:outerShdw blurRad="165735" dist="121539" dir="5400000" sx="96000" sy="96000" algn="t" rotWithShape="0">
                <a:srgbClr val="0F6FC6">
                  <a:lumMod val="75000"/>
                  <a:alpha val="18000"/>
                </a:srgbClr>
              </a:outerShdw>
            </a:effectLst>
          </p:spPr>
          <p:txBody>
            <a:bodyPr rot="0" spcFirstLastPara="0" vertOverflow="overflow" horzOverflow="overflow" vert="horz" wrap="square" lIns="79553" tIns="39776" rIns="79553" bIns="39776"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75"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105" name="www.pptcool.com4-5"/>
            <p:cNvSpPr/>
            <p:nvPr>
              <p:custDataLst>
                <p:tags r:id="rId41"/>
              </p:custDataLst>
            </p:nvPr>
          </p:nvSpPr>
          <p:spPr>
            <a:xfrm>
              <a:off x="2907702" y="4287592"/>
              <a:ext cx="243846" cy="243846"/>
            </a:xfrm>
            <a:custGeom>
              <a:avLst/>
              <a:gdLst>
                <a:gd name="connsiteX0" fmla="*/ 593704 w 593704"/>
                <a:gd name="connsiteY0" fmla="*/ 296852 h 593704"/>
                <a:gd name="connsiteX1" fmla="*/ 296852 w 593704"/>
                <a:gd name="connsiteY1" fmla="*/ 593704 h 593704"/>
                <a:gd name="connsiteX2" fmla="*/ 0 w 593704"/>
                <a:gd name="connsiteY2" fmla="*/ 296852 h 593704"/>
                <a:gd name="connsiteX3" fmla="*/ 296852 w 593704"/>
                <a:gd name="connsiteY3" fmla="*/ 0 h 593704"/>
                <a:gd name="connsiteX4" fmla="*/ 593704 w 593704"/>
                <a:gd name="connsiteY4" fmla="*/ 296852 h 5937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3704" h="593704">
                  <a:moveTo>
                    <a:pt x="593704" y="296852"/>
                  </a:moveTo>
                  <a:cubicBezTo>
                    <a:pt x="593704" y="460799"/>
                    <a:pt x="460799" y="593704"/>
                    <a:pt x="296852" y="593704"/>
                  </a:cubicBezTo>
                  <a:cubicBezTo>
                    <a:pt x="132905" y="593704"/>
                    <a:pt x="0" y="460799"/>
                    <a:pt x="0" y="296852"/>
                  </a:cubicBezTo>
                  <a:cubicBezTo>
                    <a:pt x="0" y="132905"/>
                    <a:pt x="132905" y="0"/>
                    <a:pt x="296852" y="0"/>
                  </a:cubicBezTo>
                  <a:cubicBezTo>
                    <a:pt x="460799" y="0"/>
                    <a:pt x="593704" y="132905"/>
                    <a:pt x="593704" y="296852"/>
                  </a:cubicBezTo>
                  <a:close/>
                </a:path>
              </a:pathLst>
            </a:custGeom>
            <a:gradFill flip="none" rotWithShape="1">
              <a:gsLst>
                <a:gs pos="0">
                  <a:srgbClr val="10BDCD"/>
                </a:gs>
                <a:gs pos="80000">
                  <a:srgbClr val="0D7CDD"/>
                </a:gs>
              </a:gsLst>
              <a:lin ang="2700000" scaled="1"/>
              <a:tileRect/>
            </a:gradFill>
            <a:ln w="12700" cap="flat" cmpd="sng" algn="ctr">
              <a:noFill/>
              <a:prstDash val="solid"/>
              <a:miter lim="800000"/>
            </a:ln>
            <a:effectLst/>
          </p:spPr>
          <p:txBody>
            <a:bodyPr lIns="62179" tIns="31090" rIns="62179" bIns="3109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225" b="0" i="0" u="none" strike="noStrike" kern="0" cap="none" spc="0" normalizeH="0" baseline="0" noProof="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06" name="www.pptcool.com4-6"/>
            <p:cNvSpPr txBox="1"/>
            <p:nvPr>
              <p:custDataLst>
                <p:tags r:id="rId42"/>
              </p:custDataLst>
            </p:nvPr>
          </p:nvSpPr>
          <p:spPr>
            <a:xfrm>
              <a:off x="2641407" y="4663527"/>
              <a:ext cx="813080" cy="397283"/>
            </a:xfrm>
            <a:prstGeom prst="rect">
              <a:avLst/>
            </a:prstGeom>
            <a:noFill/>
            <a:effectLst/>
          </p:spPr>
          <p:txBody>
            <a:bodyPr wrap="square" lIns="74981" tIns="37490" rIns="74981" bIns="37490" rtlCol="0" anchor="ctr">
              <a:spAutoFit/>
            </a:bodyPr>
            <a:lstStyle/>
            <a:p>
              <a:pPr marL="0" marR="0" lvl="0" indent="0" algn="ctr" defTabSz="914400" eaLnBrk="1" fontAlgn="auto" latinLnBrk="0" hangingPunct="1">
                <a:lnSpc>
                  <a:spcPct val="100000"/>
                </a:lnSpc>
                <a:spcBef>
                  <a:spcPts val="500"/>
                </a:spcBef>
                <a:spcAft>
                  <a:spcPts val="0"/>
                </a:spcAft>
                <a:buClrTx/>
                <a:buSzTx/>
                <a:buFontTx/>
                <a:buNone/>
                <a:defRPr/>
              </a:pPr>
              <a:r>
                <a:rPr lang="zh-CN" altLang="en-US" sz="1200" kern="0" dirty="0">
                  <a:solidFill>
                    <a:prstClr val="black">
                      <a:lumMod val="95000"/>
                      <a:lumOff val="5000"/>
                    </a:prstClr>
                  </a:solidFill>
                  <a:latin typeface="微软雅黑" panose="020B0503020204020204" pitchFamily="34" charset="-122"/>
                  <a:ea typeface="微软雅黑" panose="020B0503020204020204" pitchFamily="34" charset="-122"/>
                </a:rPr>
                <a:t>无缝对接省平台</a:t>
              </a:r>
              <a:endPar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endParaRPr>
            </a:p>
          </p:txBody>
        </p:sp>
        <p:sp>
          <p:nvSpPr>
            <p:cNvPr id="109" name="文本框 108"/>
            <p:cNvSpPr txBox="1"/>
            <p:nvPr/>
          </p:nvSpPr>
          <p:spPr>
            <a:xfrm>
              <a:off x="717832" y="5512272"/>
              <a:ext cx="3145243" cy="1033296"/>
            </a:xfrm>
            <a:prstGeom prst="rect">
              <a:avLst/>
            </a:prstGeom>
            <a:noFill/>
          </p:spPr>
          <p:txBody>
            <a:bodyPr wrap="square">
              <a:spAutoFit/>
            </a:bodyPr>
            <a:lstStyle/>
            <a:p>
              <a:pPr algn="just">
                <a:lnSpc>
                  <a:spcPct val="150000"/>
                </a:lnSpc>
              </a:pPr>
              <a:r>
                <a:rPr lang="zh-CN" altLang="en-US" sz="1050" dirty="0">
                  <a:latin typeface="微软雅黑" panose="020B0503020204020204" pitchFamily="34" charset="-122"/>
                  <a:ea typeface="微软雅黑" panose="020B0503020204020204" pitchFamily="34" charset="-122"/>
                </a:rPr>
                <a:t>已成功对接</a:t>
              </a:r>
              <a:r>
                <a:rPr lang="zh-CN" altLang="en-US" sz="1050" b="1" dirty="0">
                  <a:latin typeface="微软雅黑" panose="020B0503020204020204" pitchFamily="34" charset="-122"/>
                  <a:ea typeface="微软雅黑" panose="020B0503020204020204" pitchFamily="34" charset="-122"/>
                </a:rPr>
                <a:t>黑龙江、安徽、福建、湖南、湖北、甘肃、江西、天津、河北、吉林、四川、内蒙古、浙江、重庆、广东、山西、山东、广西、陕西、新疆、河南、云南</a:t>
              </a:r>
              <a:r>
                <a:rPr lang="zh-CN" altLang="en-US" sz="1050" dirty="0">
                  <a:latin typeface="微软雅黑" panose="020B0503020204020204" pitchFamily="34" charset="-122"/>
                  <a:ea typeface="微软雅黑" panose="020B0503020204020204" pitchFamily="34" charset="-122"/>
                </a:rPr>
                <a:t>等省级水资源监测平台。</a:t>
              </a:r>
              <a:endParaRPr lang="zh-CN" altLang="en-US" sz="1050" dirty="0">
                <a:latin typeface="微软雅黑" panose="020B0503020204020204" pitchFamily="34" charset="-122"/>
                <a:ea typeface="微软雅黑" panose="020B0503020204020204" pitchFamily="34" charset="-122"/>
              </a:endParaRPr>
            </a:p>
          </p:txBody>
        </p:sp>
        <p:pic>
          <p:nvPicPr>
            <p:cNvPr id="113" name="图片 112" descr="图标&#10;&#10;AI 生成的内容可能不正确。"/>
            <p:cNvPicPr>
              <a:picLocks noChangeAspect="1"/>
            </p:cNvPicPr>
            <p:nvPr/>
          </p:nvPicPr>
          <p:blipFill>
            <a:blip r:embed="rId43"/>
            <a:stretch>
              <a:fillRect/>
            </a:stretch>
          </p:blipFill>
          <p:spPr>
            <a:xfrm>
              <a:off x="1393735" y="3080531"/>
              <a:ext cx="169594" cy="169594"/>
            </a:xfrm>
            <a:prstGeom prst="rect">
              <a:avLst/>
            </a:prstGeom>
          </p:spPr>
        </p:pic>
        <p:pic>
          <p:nvPicPr>
            <p:cNvPr id="115" name="图片 114" descr="图标&#10;&#10;AI 生成的内容可能不正确。"/>
            <p:cNvPicPr>
              <a:picLocks noChangeAspect="1"/>
            </p:cNvPicPr>
            <p:nvPr/>
          </p:nvPicPr>
          <p:blipFill>
            <a:blip r:embed="rId44"/>
            <a:stretch>
              <a:fillRect/>
            </a:stretch>
          </p:blipFill>
          <p:spPr>
            <a:xfrm>
              <a:off x="2942850" y="3066699"/>
              <a:ext cx="193316" cy="193316"/>
            </a:xfrm>
            <a:prstGeom prst="rect">
              <a:avLst/>
            </a:prstGeom>
          </p:spPr>
        </p:pic>
        <p:pic>
          <p:nvPicPr>
            <p:cNvPr id="117" name="图片 116" descr="图标&#10;&#10;AI 生成的内容可能不正确。"/>
            <p:cNvPicPr>
              <a:picLocks noChangeAspect="1"/>
            </p:cNvPicPr>
            <p:nvPr/>
          </p:nvPicPr>
          <p:blipFill>
            <a:blip r:embed="rId45"/>
            <a:stretch>
              <a:fillRect/>
            </a:stretch>
          </p:blipFill>
          <p:spPr>
            <a:xfrm>
              <a:off x="1340722" y="4331504"/>
              <a:ext cx="164916" cy="164096"/>
            </a:xfrm>
            <a:prstGeom prst="rect">
              <a:avLst/>
            </a:prstGeom>
          </p:spPr>
        </p:pic>
        <p:pic>
          <p:nvPicPr>
            <p:cNvPr id="119" name="图片 118" descr="图标&#10;&#10;AI 生成的内容可能不正确。"/>
            <p:cNvPicPr>
              <a:picLocks noChangeAspect="1"/>
            </p:cNvPicPr>
            <p:nvPr/>
          </p:nvPicPr>
          <p:blipFill>
            <a:blip r:embed="rId46"/>
            <a:stretch>
              <a:fillRect/>
            </a:stretch>
          </p:blipFill>
          <p:spPr>
            <a:xfrm>
              <a:off x="2943553" y="4323644"/>
              <a:ext cx="164630" cy="164630"/>
            </a:xfrm>
            <a:prstGeom prst="rect">
              <a:avLst/>
            </a:prstGeom>
          </p:spPr>
        </p:pic>
        <p:grpSp>
          <p:nvGrpSpPr>
            <p:cNvPr id="3" name="组合 2"/>
            <p:cNvGrpSpPr/>
            <p:nvPr/>
          </p:nvGrpSpPr>
          <p:grpSpPr>
            <a:xfrm>
              <a:off x="369174" y="327695"/>
              <a:ext cx="4593415" cy="523220"/>
              <a:chOff x="365889" y="365090"/>
              <a:chExt cx="4593415" cy="523220"/>
            </a:xfrm>
          </p:grpSpPr>
          <p:sp>
            <p:nvSpPr>
              <p:cNvPr id="46" name="文本框 45"/>
              <p:cNvSpPr txBox="1"/>
              <p:nvPr/>
            </p:nvSpPr>
            <p:spPr>
              <a:xfrm>
                <a:off x="777310" y="365090"/>
                <a:ext cx="4181994"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水资源取水计量监测系统</a:t>
                </a:r>
                <a:endParaRPr lang="zh-CN" altLang="en-US" sz="2800" b="1" dirty="0">
                  <a:latin typeface="微软雅黑" panose="020B0503020204020204" pitchFamily="34" charset="-122"/>
                  <a:ea typeface="微软雅黑" panose="020B0503020204020204" pitchFamily="34" charset="-122"/>
                </a:endParaRPr>
              </a:p>
            </p:txBody>
          </p:sp>
          <p:grpSp>
            <p:nvGrpSpPr>
              <p:cNvPr id="47" name="组合 46"/>
              <p:cNvGrpSpPr/>
              <p:nvPr/>
            </p:nvGrpSpPr>
            <p:grpSpPr>
              <a:xfrm>
                <a:off x="365889" y="413972"/>
                <a:ext cx="448087" cy="411421"/>
                <a:chOff x="1311800" y="841058"/>
                <a:chExt cx="566501" cy="520146"/>
              </a:xfrm>
            </p:grpSpPr>
            <p:sp>
              <p:nvSpPr>
                <p:cNvPr id="48" name="椭圆 47"/>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55" name="图片 54" descr="12.9 LOGO"/>
          <p:cNvPicPr>
            <a:picLocks noChangeAspect="1"/>
          </p:cNvPicPr>
          <p:nvPr/>
        </p:nvPicPr>
        <p:blipFill>
          <a:blip r:embed="rId47"/>
          <a:stretch>
            <a:fillRect/>
          </a:stretch>
        </p:blipFill>
        <p:spPr>
          <a:xfrm>
            <a:off x="10771505" y="163830"/>
            <a:ext cx="720000" cy="7200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7999"/>
            <a:chOff x="0" y="0"/>
            <a:chExt cx="12192000" cy="6857999"/>
          </a:xfrm>
        </p:grpSpPr>
        <p:pic>
          <p:nvPicPr>
            <p:cNvPr id="3" name="图片 2"/>
            <p:cNvPicPr>
              <a:picLocks noChangeAspect="1"/>
            </p:cNvPicPr>
            <p:nvPr/>
          </p:nvPicPr>
          <p:blipFill>
            <a:blip r:embed="rId1"/>
            <a:stretch>
              <a:fillRect/>
            </a:stretch>
          </p:blipFill>
          <p:spPr>
            <a:xfrm>
              <a:off x="0" y="0"/>
              <a:ext cx="12192000" cy="6857999"/>
            </a:xfrm>
            <a:prstGeom prst="rect">
              <a:avLst/>
            </a:prstGeom>
          </p:spPr>
        </p:pic>
        <p:sp>
          <p:nvSpPr>
            <p:cNvPr id="5" name="等腰三角形 4"/>
            <p:cNvSpPr/>
            <p:nvPr/>
          </p:nvSpPr>
          <p:spPr>
            <a:xfrm>
              <a:off x="462820" y="3909225"/>
              <a:ext cx="5618563" cy="337965"/>
            </a:xfrm>
            <a:prstGeom prst="triangle">
              <a:avLst/>
            </a:prstGeom>
            <a:gradFill>
              <a:gsLst>
                <a:gs pos="83000">
                  <a:srgbClr val="91C6F7"/>
                </a:gs>
                <a:gs pos="0">
                  <a:srgbClr val="EFF7FF">
                    <a:alpha val="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文本框 5"/>
            <p:cNvSpPr txBox="1"/>
            <p:nvPr/>
          </p:nvSpPr>
          <p:spPr>
            <a:xfrm>
              <a:off x="2454662" y="3766939"/>
              <a:ext cx="1725045" cy="29280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国标水资源协议</a:t>
              </a:r>
              <a:endParaRPr kumimoji="0" lang="zh-CN" altLang="en-US" sz="10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8" name="组合 7"/>
            <p:cNvGrpSpPr/>
            <p:nvPr/>
          </p:nvGrpSpPr>
          <p:grpSpPr>
            <a:xfrm>
              <a:off x="412572" y="3563659"/>
              <a:ext cx="2738865" cy="2661120"/>
              <a:chOff x="3343271" y="3119086"/>
              <a:chExt cx="2782185" cy="2719379"/>
            </a:xfrm>
          </p:grpSpPr>
          <p:grpSp>
            <p:nvGrpSpPr>
              <p:cNvPr id="51" name="组合 50"/>
              <p:cNvGrpSpPr/>
              <p:nvPr/>
            </p:nvGrpSpPr>
            <p:grpSpPr>
              <a:xfrm>
                <a:off x="3343271" y="3119086"/>
                <a:ext cx="2782185" cy="2719379"/>
                <a:chOff x="5094403" y="1457918"/>
                <a:chExt cx="3409340" cy="3332376"/>
              </a:xfrm>
            </p:grpSpPr>
            <p:grpSp>
              <p:nvGrpSpPr>
                <p:cNvPr id="55" name="组合 54"/>
                <p:cNvGrpSpPr/>
                <p:nvPr/>
              </p:nvGrpSpPr>
              <p:grpSpPr>
                <a:xfrm>
                  <a:off x="5094403" y="1457918"/>
                  <a:ext cx="3409340" cy="3332376"/>
                  <a:chOff x="1788008" y="3275987"/>
                  <a:chExt cx="2537771" cy="2500470"/>
                </a:xfrm>
              </p:grpSpPr>
              <p:grpSp>
                <p:nvGrpSpPr>
                  <p:cNvPr id="60" name="组合 59"/>
                  <p:cNvGrpSpPr/>
                  <p:nvPr/>
                </p:nvGrpSpPr>
                <p:grpSpPr>
                  <a:xfrm>
                    <a:off x="1817287" y="3919992"/>
                    <a:ext cx="2481623" cy="1856465"/>
                    <a:chOff x="1817287" y="3919992"/>
                    <a:chExt cx="2481623" cy="1856465"/>
                  </a:xfrm>
                </p:grpSpPr>
                <p:grpSp>
                  <p:nvGrpSpPr>
                    <p:cNvPr id="70" name="组合 69"/>
                    <p:cNvGrpSpPr/>
                    <p:nvPr/>
                  </p:nvGrpSpPr>
                  <p:grpSpPr>
                    <a:xfrm>
                      <a:off x="1817287" y="3919992"/>
                      <a:ext cx="2481623" cy="1856465"/>
                      <a:chOff x="1880898" y="2711395"/>
                      <a:chExt cx="4012180" cy="3001452"/>
                    </a:xfrm>
                  </p:grpSpPr>
                  <p:sp>
                    <p:nvSpPr>
                      <p:cNvPr id="72" name="矩形 71"/>
                      <p:cNvSpPr/>
                      <p:nvPr/>
                    </p:nvSpPr>
                    <p:spPr>
                      <a:xfrm>
                        <a:off x="3188474" y="3194767"/>
                        <a:ext cx="1423946" cy="2516176"/>
                      </a:xfrm>
                      <a:prstGeom prst="rect">
                        <a:avLst/>
                      </a:prstGeom>
                      <a:solidFill>
                        <a:srgbClr val="6F696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3" name="矩形 72"/>
                      <p:cNvSpPr/>
                      <p:nvPr/>
                    </p:nvSpPr>
                    <p:spPr>
                      <a:xfrm>
                        <a:off x="1880898" y="2711395"/>
                        <a:ext cx="4012180" cy="445688"/>
                      </a:xfrm>
                      <a:prstGeom prst="rect">
                        <a:avLst/>
                      </a:prstGeom>
                      <a:solidFill>
                        <a:srgbClr val="606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4" name="矩形 73"/>
                      <p:cNvSpPr/>
                      <p:nvPr/>
                    </p:nvSpPr>
                    <p:spPr>
                      <a:xfrm>
                        <a:off x="2911642" y="3133146"/>
                        <a:ext cx="276831" cy="2571750"/>
                      </a:xfrm>
                      <a:prstGeom prst="rect">
                        <a:avLst/>
                      </a:prstGeom>
                      <a:solidFill>
                        <a:srgbClr val="ACAA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5" name="矩形 74"/>
                      <p:cNvSpPr/>
                      <p:nvPr/>
                    </p:nvSpPr>
                    <p:spPr>
                      <a:xfrm>
                        <a:off x="4601642" y="3133229"/>
                        <a:ext cx="276831" cy="2571750"/>
                      </a:xfrm>
                      <a:prstGeom prst="rect">
                        <a:avLst/>
                      </a:prstGeom>
                      <a:solidFill>
                        <a:srgbClr val="ACAA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76" name="组合 75"/>
                      <p:cNvGrpSpPr/>
                      <p:nvPr/>
                    </p:nvGrpSpPr>
                    <p:grpSpPr>
                      <a:xfrm>
                        <a:off x="3188474" y="3158987"/>
                        <a:ext cx="1423946" cy="2553860"/>
                        <a:chOff x="3188474" y="3158987"/>
                        <a:chExt cx="1423946" cy="2553860"/>
                      </a:xfrm>
                      <a:solidFill>
                        <a:srgbClr val="8D8D8D"/>
                      </a:solidFill>
                    </p:grpSpPr>
                    <p:sp>
                      <p:nvSpPr>
                        <p:cNvPr id="80" name="矩形 79"/>
                        <p:cNvSpPr/>
                        <p:nvPr/>
                      </p:nvSpPr>
                      <p:spPr>
                        <a:xfrm>
                          <a:off x="3188474" y="3315694"/>
                          <a:ext cx="1423946" cy="2397153"/>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81" name="椭圆 80"/>
                        <p:cNvSpPr/>
                        <p:nvPr/>
                      </p:nvSpPr>
                      <p:spPr>
                        <a:xfrm>
                          <a:off x="3188474" y="3158987"/>
                          <a:ext cx="1423946" cy="333954"/>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77" name="矩形 76"/>
                      <p:cNvSpPr/>
                      <p:nvPr/>
                    </p:nvSpPr>
                    <p:spPr>
                      <a:xfrm>
                        <a:off x="3178168" y="3149048"/>
                        <a:ext cx="1434252" cy="45719"/>
                      </a:xfrm>
                      <a:prstGeom prst="rect">
                        <a:avLst/>
                      </a:prstGeom>
                      <a:solidFill>
                        <a:srgbClr val="000000">
                          <a:lumMod val="95000"/>
                          <a:lumOff val="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8" name="任意多边形: 形状 77"/>
                      <p:cNvSpPr/>
                      <p:nvPr/>
                    </p:nvSpPr>
                    <p:spPr>
                      <a:xfrm flipV="1">
                        <a:off x="2911642" y="2933205"/>
                        <a:ext cx="1985707" cy="191827"/>
                      </a:xfrm>
                      <a:custGeom>
                        <a:avLst/>
                        <a:gdLst>
                          <a:gd name="connsiteX0" fmla="*/ 0 w 2917217"/>
                          <a:gd name="connsiteY0" fmla="*/ 0 h 243509"/>
                          <a:gd name="connsiteX1" fmla="*/ 2917217 w 2917217"/>
                          <a:gd name="connsiteY1" fmla="*/ 0 h 243509"/>
                          <a:gd name="connsiteX2" fmla="*/ 2917217 w 2917217"/>
                          <a:gd name="connsiteY2" fmla="*/ 2 h 243509"/>
                          <a:gd name="connsiteX3" fmla="*/ 2887585 w 2917217"/>
                          <a:gd name="connsiteY3" fmla="*/ 49076 h 243509"/>
                          <a:gd name="connsiteX4" fmla="*/ 1458609 w 2917217"/>
                          <a:gd name="connsiteY4" fmla="*/ 243509 h 243509"/>
                          <a:gd name="connsiteX5" fmla="*/ 0 w 2917217"/>
                          <a:gd name="connsiteY5" fmla="*/ 0 h 24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217" h="243509">
                            <a:moveTo>
                              <a:pt x="0" y="0"/>
                            </a:moveTo>
                            <a:lnTo>
                              <a:pt x="2917217" y="0"/>
                            </a:lnTo>
                            <a:lnTo>
                              <a:pt x="2917217" y="2"/>
                            </a:lnTo>
                            <a:lnTo>
                              <a:pt x="2887585" y="49076"/>
                            </a:lnTo>
                            <a:cubicBezTo>
                              <a:pt x="2751575" y="160038"/>
                              <a:pt x="2163481" y="243509"/>
                              <a:pt x="1458609" y="243509"/>
                            </a:cubicBezTo>
                            <a:cubicBezTo>
                              <a:pt x="653041" y="243509"/>
                              <a:pt x="0" y="134486"/>
                              <a:pt x="0"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9" name="任意多边形: 形状 78"/>
                      <p:cNvSpPr/>
                      <p:nvPr/>
                    </p:nvSpPr>
                    <p:spPr>
                      <a:xfrm flipV="1">
                        <a:off x="3188474" y="2979084"/>
                        <a:ext cx="1423946" cy="169963"/>
                      </a:xfrm>
                      <a:custGeom>
                        <a:avLst/>
                        <a:gdLst>
                          <a:gd name="connsiteX0" fmla="*/ 0 w 2917217"/>
                          <a:gd name="connsiteY0" fmla="*/ 0 h 243509"/>
                          <a:gd name="connsiteX1" fmla="*/ 2917217 w 2917217"/>
                          <a:gd name="connsiteY1" fmla="*/ 0 h 243509"/>
                          <a:gd name="connsiteX2" fmla="*/ 2917217 w 2917217"/>
                          <a:gd name="connsiteY2" fmla="*/ 2 h 243509"/>
                          <a:gd name="connsiteX3" fmla="*/ 2887585 w 2917217"/>
                          <a:gd name="connsiteY3" fmla="*/ 49076 h 243509"/>
                          <a:gd name="connsiteX4" fmla="*/ 1458609 w 2917217"/>
                          <a:gd name="connsiteY4" fmla="*/ 243509 h 243509"/>
                          <a:gd name="connsiteX5" fmla="*/ 0 w 2917217"/>
                          <a:gd name="connsiteY5" fmla="*/ 0 h 24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217" h="243509">
                            <a:moveTo>
                              <a:pt x="0" y="0"/>
                            </a:moveTo>
                            <a:lnTo>
                              <a:pt x="2917217" y="0"/>
                            </a:lnTo>
                            <a:lnTo>
                              <a:pt x="2917217" y="2"/>
                            </a:lnTo>
                            <a:lnTo>
                              <a:pt x="2887585" y="49076"/>
                            </a:lnTo>
                            <a:cubicBezTo>
                              <a:pt x="2751575" y="160038"/>
                              <a:pt x="2163481" y="243509"/>
                              <a:pt x="1458609" y="243509"/>
                            </a:cubicBezTo>
                            <a:cubicBezTo>
                              <a:pt x="653041" y="243509"/>
                              <a:pt x="0" y="134486"/>
                              <a:pt x="0" y="0"/>
                            </a:cubicBezTo>
                            <a:close/>
                          </a:path>
                        </a:pathLst>
                      </a:custGeom>
                      <a:solidFill>
                        <a:srgbClr val="4E484A"/>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71" name="矩形 70"/>
                    <p:cNvSpPr/>
                    <p:nvPr/>
                  </p:nvSpPr>
                  <p:spPr>
                    <a:xfrm>
                      <a:off x="2626052" y="5291036"/>
                      <a:ext cx="874368" cy="484243"/>
                    </a:xfrm>
                    <a:prstGeom prst="rect">
                      <a:avLst/>
                    </a:prstGeom>
                    <a:solidFill>
                      <a:srgbClr val="52ACC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cxnSp>
                <p:nvCxnSpPr>
                  <p:cNvPr id="61" name="直接连接符 60"/>
                  <p:cNvCxnSpPr/>
                  <p:nvPr/>
                </p:nvCxnSpPr>
                <p:spPr>
                  <a:xfrm>
                    <a:off x="2027583" y="4041284"/>
                    <a:ext cx="169496" cy="0"/>
                  </a:xfrm>
                  <a:prstGeom prst="line">
                    <a:avLst/>
                  </a:prstGeom>
                  <a:noFill/>
                  <a:ln w="12700" cap="flat" cmpd="sng" algn="ctr">
                    <a:solidFill>
                      <a:srgbClr val="FFFFFF">
                        <a:lumMod val="95000"/>
                      </a:srgbClr>
                    </a:solidFill>
                    <a:prstDash val="solid"/>
                    <a:miter lim="800000"/>
                  </a:ln>
                  <a:effectLst/>
                </p:spPr>
              </p:cxnSp>
              <p:cxnSp>
                <p:nvCxnSpPr>
                  <p:cNvPr id="62" name="直接连接符 61"/>
                  <p:cNvCxnSpPr/>
                  <p:nvPr/>
                </p:nvCxnSpPr>
                <p:spPr>
                  <a:xfrm>
                    <a:off x="2367362" y="4041284"/>
                    <a:ext cx="169496" cy="0"/>
                  </a:xfrm>
                  <a:prstGeom prst="line">
                    <a:avLst/>
                  </a:prstGeom>
                  <a:noFill/>
                  <a:ln w="12700" cap="flat" cmpd="sng" algn="ctr">
                    <a:solidFill>
                      <a:srgbClr val="FFFFFF">
                        <a:lumMod val="95000"/>
                      </a:srgbClr>
                    </a:solidFill>
                    <a:prstDash val="solid"/>
                    <a:miter lim="800000"/>
                  </a:ln>
                  <a:effectLst/>
                </p:spPr>
              </p:cxnSp>
              <p:cxnSp>
                <p:nvCxnSpPr>
                  <p:cNvPr id="63" name="直接连接符 62"/>
                  <p:cNvCxnSpPr/>
                  <p:nvPr/>
                </p:nvCxnSpPr>
                <p:spPr>
                  <a:xfrm>
                    <a:off x="2693366" y="4041284"/>
                    <a:ext cx="169496" cy="0"/>
                  </a:xfrm>
                  <a:prstGeom prst="line">
                    <a:avLst/>
                  </a:prstGeom>
                  <a:noFill/>
                  <a:ln w="12700" cap="flat" cmpd="sng" algn="ctr">
                    <a:solidFill>
                      <a:srgbClr val="FFFFFF">
                        <a:lumMod val="95000"/>
                      </a:srgbClr>
                    </a:solidFill>
                    <a:prstDash val="solid"/>
                    <a:miter lim="800000"/>
                  </a:ln>
                  <a:effectLst/>
                </p:spPr>
              </p:cxnSp>
              <p:cxnSp>
                <p:nvCxnSpPr>
                  <p:cNvPr id="64" name="直接连接符 63"/>
                  <p:cNvCxnSpPr/>
                  <p:nvPr/>
                </p:nvCxnSpPr>
                <p:spPr>
                  <a:xfrm>
                    <a:off x="3337299" y="4041284"/>
                    <a:ext cx="169496" cy="0"/>
                  </a:xfrm>
                  <a:prstGeom prst="line">
                    <a:avLst/>
                  </a:prstGeom>
                  <a:noFill/>
                  <a:ln w="12700" cap="flat" cmpd="sng" algn="ctr">
                    <a:solidFill>
                      <a:srgbClr val="FFFFFF">
                        <a:lumMod val="95000"/>
                      </a:srgbClr>
                    </a:solidFill>
                    <a:prstDash val="solid"/>
                    <a:miter lim="800000"/>
                  </a:ln>
                  <a:effectLst/>
                </p:spPr>
              </p:cxnSp>
              <p:cxnSp>
                <p:nvCxnSpPr>
                  <p:cNvPr id="65" name="直接连接符 64"/>
                  <p:cNvCxnSpPr/>
                  <p:nvPr/>
                </p:nvCxnSpPr>
                <p:spPr>
                  <a:xfrm>
                    <a:off x="3766669" y="4041284"/>
                    <a:ext cx="169496" cy="0"/>
                  </a:xfrm>
                  <a:prstGeom prst="line">
                    <a:avLst/>
                  </a:prstGeom>
                  <a:noFill/>
                  <a:ln w="12700" cap="flat" cmpd="sng" algn="ctr">
                    <a:solidFill>
                      <a:srgbClr val="FFFFFF">
                        <a:lumMod val="95000"/>
                      </a:srgbClr>
                    </a:solidFill>
                    <a:prstDash val="solid"/>
                    <a:miter lim="800000"/>
                  </a:ln>
                  <a:effectLst/>
                </p:spPr>
              </p:cxnSp>
              <p:cxnSp>
                <p:nvCxnSpPr>
                  <p:cNvPr id="66" name="直接连接符 65"/>
                  <p:cNvCxnSpPr/>
                  <p:nvPr/>
                </p:nvCxnSpPr>
                <p:spPr>
                  <a:xfrm>
                    <a:off x="4156283" y="4041284"/>
                    <a:ext cx="169496" cy="0"/>
                  </a:xfrm>
                  <a:prstGeom prst="line">
                    <a:avLst/>
                  </a:prstGeom>
                  <a:noFill/>
                  <a:ln w="12700" cap="flat" cmpd="sng" algn="ctr">
                    <a:solidFill>
                      <a:srgbClr val="FFFFFF">
                        <a:lumMod val="95000"/>
                      </a:srgbClr>
                    </a:solidFill>
                    <a:prstDash val="solid"/>
                    <a:miter lim="800000"/>
                  </a:ln>
                  <a:effectLst/>
                </p:spPr>
              </p:cxnSp>
              <p:grpSp>
                <p:nvGrpSpPr>
                  <p:cNvPr id="67" name="组合 66"/>
                  <p:cNvGrpSpPr/>
                  <p:nvPr/>
                </p:nvGrpSpPr>
                <p:grpSpPr>
                  <a:xfrm>
                    <a:off x="1788008" y="3275987"/>
                    <a:ext cx="584742" cy="826382"/>
                    <a:chOff x="1788008" y="3275987"/>
                    <a:chExt cx="584742" cy="826382"/>
                  </a:xfrm>
                </p:grpSpPr>
                <p:pic>
                  <p:nvPicPr>
                    <p:cNvPr id="68" name="图片 67" descr="卡通人物&#10;&#10;中度可信度描述已自动生成"/>
                    <p:cNvPicPr>
                      <a:picLocks noChangeAspect="1"/>
                    </p:cNvPicPr>
                    <p:nvPr/>
                  </p:nvPicPr>
                  <p:blipFill rotWithShape="1">
                    <a:blip r:embed="rId2"/>
                    <a:srcRect l="59544" t="7306" r="19721" b="66050"/>
                    <a:stretch>
                      <a:fillRect/>
                    </a:stretch>
                  </p:blipFill>
                  <p:spPr>
                    <a:xfrm>
                      <a:off x="1788008" y="3423473"/>
                      <a:ext cx="370646" cy="636759"/>
                    </a:xfrm>
                    <a:prstGeom prst="rect">
                      <a:avLst/>
                    </a:prstGeom>
                  </p:spPr>
                </p:pic>
                <p:pic>
                  <p:nvPicPr>
                    <p:cNvPr id="69" name="图片 68" descr="卡通人物&#10;&#10;中度可信度描述已自动生成"/>
                    <p:cNvPicPr>
                      <a:picLocks noChangeAspect="1"/>
                    </p:cNvPicPr>
                    <p:nvPr/>
                  </p:nvPicPr>
                  <p:blipFill rotWithShape="1">
                    <a:blip r:embed="rId3"/>
                    <a:srcRect l="59544" t="7306" r="19721" b="66050"/>
                    <a:stretch>
                      <a:fillRect/>
                    </a:stretch>
                  </p:blipFill>
                  <p:spPr>
                    <a:xfrm>
                      <a:off x="1891724" y="3275987"/>
                      <a:ext cx="481026" cy="826382"/>
                    </a:xfrm>
                    <a:prstGeom prst="rect">
                      <a:avLst/>
                    </a:prstGeom>
                  </p:spPr>
                </p:pic>
              </p:grpSp>
            </p:grpSp>
            <p:pic>
              <p:nvPicPr>
                <p:cNvPr id="56" name="图片 55" descr="4"/>
                <p:cNvPicPr>
                  <a:picLocks noChangeAspect="1"/>
                </p:cNvPicPr>
                <p:nvPr/>
              </p:nvPicPr>
              <p:blipFill>
                <a:blip r:embed="rId4"/>
                <a:srcRect l="23396" r="47022" b="59024"/>
                <a:stretch>
                  <a:fillRect/>
                </a:stretch>
              </p:blipFill>
              <p:spPr>
                <a:xfrm>
                  <a:off x="6330528" y="2515792"/>
                  <a:ext cx="647633" cy="1205021"/>
                </a:xfrm>
                <a:prstGeom prst="rect">
                  <a:avLst/>
                </a:prstGeom>
              </p:spPr>
            </p:pic>
            <p:cxnSp>
              <p:nvCxnSpPr>
                <p:cNvPr id="57" name="直接连接符 56"/>
                <p:cNvCxnSpPr/>
                <p:nvPr/>
              </p:nvCxnSpPr>
              <p:spPr>
                <a:xfrm>
                  <a:off x="6869876" y="3406947"/>
                  <a:ext cx="0" cy="882359"/>
                </a:xfrm>
                <a:prstGeom prst="line">
                  <a:avLst/>
                </a:prstGeom>
                <a:noFill/>
                <a:ln w="6350" cap="flat" cmpd="sng" algn="ctr">
                  <a:solidFill>
                    <a:srgbClr val="000000">
                      <a:lumMod val="65000"/>
                      <a:lumOff val="35000"/>
                    </a:srgbClr>
                  </a:solidFill>
                  <a:prstDash val="solid"/>
                  <a:miter lim="800000"/>
                </a:ln>
                <a:effectLst/>
              </p:spPr>
            </p:cxnSp>
            <p:pic>
              <p:nvPicPr>
                <p:cNvPr id="58" name="图片 57" descr="图片包含 游戏机&#10;&#10;描述已自动生成"/>
                <p:cNvPicPr>
                  <a:picLocks noChangeAspect="1"/>
                </p:cNvPicPr>
                <p:nvPr/>
              </p:nvPicPr>
              <p:blipFill rotWithShape="1">
                <a:blip r:embed="rId5"/>
                <a:srcRect r="7255" b="9175"/>
                <a:stretch>
                  <a:fillRect/>
                </a:stretch>
              </p:blipFill>
              <p:spPr>
                <a:xfrm rot="17667016">
                  <a:off x="6674105" y="4339991"/>
                  <a:ext cx="358662" cy="275588"/>
                </a:xfrm>
                <a:prstGeom prst="rect">
                  <a:avLst/>
                </a:prstGeom>
              </p:spPr>
            </p:pic>
            <p:pic>
              <p:nvPicPr>
                <p:cNvPr id="59" name="图片 58" descr="手机屏幕的截图&#10;&#10;中度可信度描述已自动生成"/>
                <p:cNvPicPr>
                  <a:picLocks noChangeAspect="1"/>
                </p:cNvPicPr>
                <p:nvPr/>
              </p:nvPicPr>
              <p:blipFill rotWithShape="1">
                <a:blip r:embed="rId6"/>
                <a:srcRect l="32361" r="25161"/>
                <a:stretch>
                  <a:fillRect/>
                </a:stretch>
              </p:blipFill>
              <p:spPr>
                <a:xfrm>
                  <a:off x="6570300" y="2738548"/>
                  <a:ext cx="534734" cy="775588"/>
                </a:xfrm>
                <a:prstGeom prst="rect">
                  <a:avLst/>
                </a:prstGeom>
              </p:spPr>
            </p:pic>
          </p:grpSp>
          <p:pic>
            <p:nvPicPr>
              <p:cNvPr id="52" name="图片 51" descr="砖墙上&#10;&#10;中度可信度描述已自动生成"/>
              <p:cNvPicPr>
                <a:picLocks noChangeAspect="1"/>
              </p:cNvPicPr>
              <p:nvPr/>
            </p:nvPicPr>
            <p:blipFill>
              <a:blip r:embed="rId7"/>
              <a:stretch>
                <a:fillRect/>
              </a:stretch>
            </p:blipFill>
            <p:spPr>
              <a:xfrm>
                <a:off x="3378431" y="4108016"/>
                <a:ext cx="696512" cy="1719697"/>
              </a:xfrm>
              <a:prstGeom prst="rect">
                <a:avLst/>
              </a:prstGeom>
            </p:spPr>
          </p:pic>
          <p:pic>
            <p:nvPicPr>
              <p:cNvPr id="53" name="图片 52" descr="砖墙上&#10;&#10;中度可信度描述已自动生成"/>
              <p:cNvPicPr>
                <a:picLocks noChangeAspect="1"/>
              </p:cNvPicPr>
              <p:nvPr/>
            </p:nvPicPr>
            <p:blipFill>
              <a:blip r:embed="rId8"/>
              <a:stretch>
                <a:fillRect/>
              </a:stretch>
            </p:blipFill>
            <p:spPr>
              <a:xfrm>
                <a:off x="5405185" y="4097823"/>
                <a:ext cx="696512" cy="1735293"/>
              </a:xfrm>
              <a:prstGeom prst="rect">
                <a:avLst/>
              </a:prstGeom>
            </p:spPr>
          </p:pic>
          <p:pic>
            <p:nvPicPr>
              <p:cNvPr id="54" name="图片 53" descr="图标&#10;&#10;描述已自动生成"/>
              <p:cNvPicPr>
                <a:picLocks noChangeAspect="1"/>
              </p:cNvPicPr>
              <p:nvPr/>
            </p:nvPicPr>
            <p:blipFill>
              <a:blip r:embed="rId9"/>
              <a:stretch>
                <a:fillRect/>
              </a:stretch>
            </p:blipFill>
            <p:spPr>
              <a:xfrm>
                <a:off x="5027741" y="3680759"/>
                <a:ext cx="378957" cy="378957"/>
              </a:xfrm>
              <a:prstGeom prst="rect">
                <a:avLst/>
              </a:prstGeom>
            </p:spPr>
          </p:pic>
        </p:grpSp>
        <p:grpSp>
          <p:nvGrpSpPr>
            <p:cNvPr id="9" name="组合 8"/>
            <p:cNvGrpSpPr/>
            <p:nvPr/>
          </p:nvGrpSpPr>
          <p:grpSpPr>
            <a:xfrm>
              <a:off x="3403117" y="3625739"/>
              <a:ext cx="2790790" cy="2602352"/>
              <a:chOff x="3375371" y="3177860"/>
              <a:chExt cx="2834932" cy="2659323"/>
            </a:xfrm>
          </p:grpSpPr>
          <p:grpSp>
            <p:nvGrpSpPr>
              <p:cNvPr id="20" name="组合 19"/>
              <p:cNvGrpSpPr/>
              <p:nvPr/>
            </p:nvGrpSpPr>
            <p:grpSpPr>
              <a:xfrm>
                <a:off x="3375371" y="3177860"/>
                <a:ext cx="2834932" cy="2659323"/>
                <a:chOff x="5133737" y="1529941"/>
                <a:chExt cx="3473976" cy="3258783"/>
              </a:xfrm>
            </p:grpSpPr>
            <p:grpSp>
              <p:nvGrpSpPr>
                <p:cNvPr id="24" name="组合 23"/>
                <p:cNvGrpSpPr/>
                <p:nvPr/>
              </p:nvGrpSpPr>
              <p:grpSpPr>
                <a:xfrm>
                  <a:off x="5133737" y="1529941"/>
                  <a:ext cx="3473976" cy="3258783"/>
                  <a:chOff x="1817287" y="3330030"/>
                  <a:chExt cx="2585884" cy="2445249"/>
                </a:xfrm>
              </p:grpSpPr>
              <p:grpSp>
                <p:nvGrpSpPr>
                  <p:cNvPr id="29" name="组合 28"/>
                  <p:cNvGrpSpPr/>
                  <p:nvPr/>
                </p:nvGrpSpPr>
                <p:grpSpPr>
                  <a:xfrm>
                    <a:off x="1817287" y="3919992"/>
                    <a:ext cx="2481623" cy="1855287"/>
                    <a:chOff x="1817287" y="3919992"/>
                    <a:chExt cx="2481623" cy="1855287"/>
                  </a:xfrm>
                </p:grpSpPr>
                <p:grpSp>
                  <p:nvGrpSpPr>
                    <p:cNvPr id="39" name="组合 38"/>
                    <p:cNvGrpSpPr/>
                    <p:nvPr/>
                  </p:nvGrpSpPr>
                  <p:grpSpPr>
                    <a:xfrm>
                      <a:off x="1817287" y="3919992"/>
                      <a:ext cx="2481623" cy="1855287"/>
                      <a:chOff x="1880898" y="2711395"/>
                      <a:chExt cx="4012180" cy="2999548"/>
                    </a:xfrm>
                  </p:grpSpPr>
                  <p:sp>
                    <p:nvSpPr>
                      <p:cNvPr id="41" name="矩形 40"/>
                      <p:cNvSpPr/>
                      <p:nvPr/>
                    </p:nvSpPr>
                    <p:spPr>
                      <a:xfrm>
                        <a:off x="3188474" y="3194767"/>
                        <a:ext cx="1423946" cy="2516176"/>
                      </a:xfrm>
                      <a:prstGeom prst="rect">
                        <a:avLst/>
                      </a:prstGeom>
                      <a:solidFill>
                        <a:srgbClr val="6F6969"/>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2" name="矩形 41"/>
                      <p:cNvSpPr/>
                      <p:nvPr/>
                    </p:nvSpPr>
                    <p:spPr>
                      <a:xfrm>
                        <a:off x="1880898" y="2711395"/>
                        <a:ext cx="4012180" cy="445688"/>
                      </a:xfrm>
                      <a:prstGeom prst="rect">
                        <a:avLst/>
                      </a:prstGeom>
                      <a:solidFill>
                        <a:srgbClr val="606060"/>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3" name="矩形 42"/>
                      <p:cNvSpPr/>
                      <p:nvPr/>
                    </p:nvSpPr>
                    <p:spPr>
                      <a:xfrm>
                        <a:off x="2911642" y="3133146"/>
                        <a:ext cx="276831" cy="2571750"/>
                      </a:xfrm>
                      <a:prstGeom prst="rect">
                        <a:avLst/>
                      </a:prstGeom>
                      <a:solidFill>
                        <a:srgbClr val="ACAA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4" name="矩形 43"/>
                      <p:cNvSpPr/>
                      <p:nvPr/>
                    </p:nvSpPr>
                    <p:spPr>
                      <a:xfrm>
                        <a:off x="4601642" y="3133229"/>
                        <a:ext cx="276831" cy="2571750"/>
                      </a:xfrm>
                      <a:prstGeom prst="rect">
                        <a:avLst/>
                      </a:prstGeom>
                      <a:solidFill>
                        <a:srgbClr val="ACAAAB"/>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45" name="组合 44"/>
                      <p:cNvGrpSpPr/>
                      <p:nvPr/>
                    </p:nvGrpSpPr>
                    <p:grpSpPr>
                      <a:xfrm>
                        <a:off x="3188474" y="3158987"/>
                        <a:ext cx="1423946" cy="2540095"/>
                        <a:chOff x="3188474" y="3158987"/>
                        <a:chExt cx="1423946" cy="2540095"/>
                      </a:xfrm>
                      <a:solidFill>
                        <a:srgbClr val="8D8D8D"/>
                      </a:solidFill>
                    </p:grpSpPr>
                    <p:sp>
                      <p:nvSpPr>
                        <p:cNvPr id="49" name="矩形 48"/>
                        <p:cNvSpPr/>
                        <p:nvPr/>
                      </p:nvSpPr>
                      <p:spPr>
                        <a:xfrm>
                          <a:off x="3188474" y="3301929"/>
                          <a:ext cx="1423946" cy="2397153"/>
                        </a:xfrm>
                        <a:prstGeom prst="rect">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0" name="椭圆 49"/>
                        <p:cNvSpPr/>
                        <p:nvPr/>
                      </p:nvSpPr>
                      <p:spPr>
                        <a:xfrm>
                          <a:off x="3188474" y="3158987"/>
                          <a:ext cx="1423946" cy="333954"/>
                        </a:xfrm>
                        <a:prstGeom prst="ellips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46" name="矩形 45"/>
                      <p:cNvSpPr/>
                      <p:nvPr/>
                    </p:nvSpPr>
                    <p:spPr>
                      <a:xfrm>
                        <a:off x="3178168" y="3149048"/>
                        <a:ext cx="1434252" cy="45719"/>
                      </a:xfrm>
                      <a:prstGeom prst="rect">
                        <a:avLst/>
                      </a:prstGeom>
                      <a:solidFill>
                        <a:srgbClr val="000000">
                          <a:lumMod val="95000"/>
                          <a:lumOff val="5000"/>
                        </a:srgbClr>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7" name="任意多边形: 形状 46"/>
                      <p:cNvSpPr/>
                      <p:nvPr/>
                    </p:nvSpPr>
                    <p:spPr>
                      <a:xfrm flipV="1">
                        <a:off x="2911642" y="2933205"/>
                        <a:ext cx="1985707" cy="191827"/>
                      </a:xfrm>
                      <a:custGeom>
                        <a:avLst/>
                        <a:gdLst>
                          <a:gd name="connsiteX0" fmla="*/ 0 w 2917217"/>
                          <a:gd name="connsiteY0" fmla="*/ 0 h 243509"/>
                          <a:gd name="connsiteX1" fmla="*/ 2917217 w 2917217"/>
                          <a:gd name="connsiteY1" fmla="*/ 0 h 243509"/>
                          <a:gd name="connsiteX2" fmla="*/ 2917217 w 2917217"/>
                          <a:gd name="connsiteY2" fmla="*/ 2 h 243509"/>
                          <a:gd name="connsiteX3" fmla="*/ 2887585 w 2917217"/>
                          <a:gd name="connsiteY3" fmla="*/ 49076 h 243509"/>
                          <a:gd name="connsiteX4" fmla="*/ 1458609 w 2917217"/>
                          <a:gd name="connsiteY4" fmla="*/ 243509 h 243509"/>
                          <a:gd name="connsiteX5" fmla="*/ 0 w 2917217"/>
                          <a:gd name="connsiteY5" fmla="*/ 0 h 24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217" h="243509">
                            <a:moveTo>
                              <a:pt x="0" y="0"/>
                            </a:moveTo>
                            <a:lnTo>
                              <a:pt x="2917217" y="0"/>
                            </a:lnTo>
                            <a:lnTo>
                              <a:pt x="2917217" y="2"/>
                            </a:lnTo>
                            <a:lnTo>
                              <a:pt x="2887585" y="49076"/>
                            </a:lnTo>
                            <a:cubicBezTo>
                              <a:pt x="2751575" y="160038"/>
                              <a:pt x="2163481" y="243509"/>
                              <a:pt x="1458609" y="243509"/>
                            </a:cubicBezTo>
                            <a:cubicBezTo>
                              <a:pt x="653041" y="243509"/>
                              <a:pt x="0" y="134486"/>
                              <a:pt x="0" y="0"/>
                            </a:cubicBezTo>
                            <a:close/>
                          </a:path>
                        </a:pathLst>
                      </a:custGeom>
                      <a:solidFill>
                        <a:srgbClr val="FFFFFF"/>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8" name="任意多边形: 形状 47"/>
                      <p:cNvSpPr/>
                      <p:nvPr/>
                    </p:nvSpPr>
                    <p:spPr>
                      <a:xfrm flipV="1">
                        <a:off x="3188474" y="2979084"/>
                        <a:ext cx="1423946" cy="169963"/>
                      </a:xfrm>
                      <a:custGeom>
                        <a:avLst/>
                        <a:gdLst>
                          <a:gd name="connsiteX0" fmla="*/ 0 w 2917217"/>
                          <a:gd name="connsiteY0" fmla="*/ 0 h 243509"/>
                          <a:gd name="connsiteX1" fmla="*/ 2917217 w 2917217"/>
                          <a:gd name="connsiteY1" fmla="*/ 0 h 243509"/>
                          <a:gd name="connsiteX2" fmla="*/ 2917217 w 2917217"/>
                          <a:gd name="connsiteY2" fmla="*/ 2 h 243509"/>
                          <a:gd name="connsiteX3" fmla="*/ 2887585 w 2917217"/>
                          <a:gd name="connsiteY3" fmla="*/ 49076 h 243509"/>
                          <a:gd name="connsiteX4" fmla="*/ 1458609 w 2917217"/>
                          <a:gd name="connsiteY4" fmla="*/ 243509 h 243509"/>
                          <a:gd name="connsiteX5" fmla="*/ 0 w 2917217"/>
                          <a:gd name="connsiteY5" fmla="*/ 0 h 2435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917217" h="243509">
                            <a:moveTo>
                              <a:pt x="0" y="0"/>
                            </a:moveTo>
                            <a:lnTo>
                              <a:pt x="2917217" y="0"/>
                            </a:lnTo>
                            <a:lnTo>
                              <a:pt x="2917217" y="2"/>
                            </a:lnTo>
                            <a:lnTo>
                              <a:pt x="2887585" y="49076"/>
                            </a:lnTo>
                            <a:cubicBezTo>
                              <a:pt x="2751575" y="160038"/>
                              <a:pt x="2163481" y="243509"/>
                              <a:pt x="1458609" y="243509"/>
                            </a:cubicBezTo>
                            <a:cubicBezTo>
                              <a:pt x="653041" y="243509"/>
                              <a:pt x="0" y="134486"/>
                              <a:pt x="0" y="0"/>
                            </a:cubicBezTo>
                            <a:close/>
                          </a:path>
                        </a:pathLst>
                      </a:custGeom>
                      <a:solidFill>
                        <a:srgbClr val="4E484A"/>
                      </a:soli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40" name="矩形 39"/>
                    <p:cNvSpPr/>
                    <p:nvPr/>
                  </p:nvSpPr>
                  <p:spPr>
                    <a:xfrm>
                      <a:off x="2626052" y="5282522"/>
                      <a:ext cx="874368" cy="484243"/>
                    </a:xfrm>
                    <a:prstGeom prst="rect">
                      <a:avLst/>
                    </a:prstGeom>
                    <a:solidFill>
                      <a:srgbClr val="52ACC5"/>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cxnSp>
                <p:nvCxnSpPr>
                  <p:cNvPr id="30" name="直接连接符 29"/>
                  <p:cNvCxnSpPr/>
                  <p:nvPr/>
                </p:nvCxnSpPr>
                <p:spPr>
                  <a:xfrm>
                    <a:off x="2027583" y="4041284"/>
                    <a:ext cx="169496" cy="0"/>
                  </a:xfrm>
                  <a:prstGeom prst="line">
                    <a:avLst/>
                  </a:prstGeom>
                  <a:noFill/>
                  <a:ln w="12700" cap="flat" cmpd="sng" algn="ctr">
                    <a:solidFill>
                      <a:srgbClr val="FFFFFF">
                        <a:lumMod val="95000"/>
                      </a:srgbClr>
                    </a:solidFill>
                    <a:prstDash val="solid"/>
                    <a:miter lim="800000"/>
                  </a:ln>
                  <a:effectLst/>
                </p:spPr>
              </p:cxnSp>
              <p:cxnSp>
                <p:nvCxnSpPr>
                  <p:cNvPr id="31" name="直接连接符 30"/>
                  <p:cNvCxnSpPr/>
                  <p:nvPr/>
                </p:nvCxnSpPr>
                <p:spPr>
                  <a:xfrm>
                    <a:off x="2367362" y="4041284"/>
                    <a:ext cx="169496" cy="0"/>
                  </a:xfrm>
                  <a:prstGeom prst="line">
                    <a:avLst/>
                  </a:prstGeom>
                  <a:noFill/>
                  <a:ln w="12700" cap="flat" cmpd="sng" algn="ctr">
                    <a:solidFill>
                      <a:srgbClr val="FFFFFF">
                        <a:lumMod val="95000"/>
                      </a:srgbClr>
                    </a:solidFill>
                    <a:prstDash val="solid"/>
                    <a:miter lim="800000"/>
                  </a:ln>
                  <a:effectLst/>
                </p:spPr>
              </p:cxnSp>
              <p:cxnSp>
                <p:nvCxnSpPr>
                  <p:cNvPr id="32" name="直接连接符 31"/>
                  <p:cNvCxnSpPr/>
                  <p:nvPr/>
                </p:nvCxnSpPr>
                <p:spPr>
                  <a:xfrm>
                    <a:off x="2693366" y="4041284"/>
                    <a:ext cx="169496" cy="0"/>
                  </a:xfrm>
                  <a:prstGeom prst="line">
                    <a:avLst/>
                  </a:prstGeom>
                  <a:noFill/>
                  <a:ln w="12700" cap="flat" cmpd="sng" algn="ctr">
                    <a:solidFill>
                      <a:srgbClr val="FFFFFF">
                        <a:lumMod val="95000"/>
                      </a:srgbClr>
                    </a:solidFill>
                    <a:prstDash val="solid"/>
                    <a:miter lim="800000"/>
                  </a:ln>
                  <a:effectLst/>
                </p:spPr>
              </p:cxnSp>
              <p:cxnSp>
                <p:nvCxnSpPr>
                  <p:cNvPr id="33" name="直接连接符 32"/>
                  <p:cNvCxnSpPr/>
                  <p:nvPr/>
                </p:nvCxnSpPr>
                <p:spPr>
                  <a:xfrm>
                    <a:off x="3337299" y="4041284"/>
                    <a:ext cx="169496" cy="0"/>
                  </a:xfrm>
                  <a:prstGeom prst="line">
                    <a:avLst/>
                  </a:prstGeom>
                  <a:noFill/>
                  <a:ln w="12700" cap="flat" cmpd="sng" algn="ctr">
                    <a:solidFill>
                      <a:srgbClr val="FFFFFF">
                        <a:lumMod val="95000"/>
                      </a:srgbClr>
                    </a:solidFill>
                    <a:prstDash val="solid"/>
                    <a:miter lim="800000"/>
                  </a:ln>
                  <a:effectLst/>
                </p:spPr>
              </p:cxnSp>
              <p:cxnSp>
                <p:nvCxnSpPr>
                  <p:cNvPr id="34" name="直接连接符 33"/>
                  <p:cNvCxnSpPr/>
                  <p:nvPr/>
                </p:nvCxnSpPr>
                <p:spPr>
                  <a:xfrm>
                    <a:off x="3766669" y="4041284"/>
                    <a:ext cx="169496" cy="0"/>
                  </a:xfrm>
                  <a:prstGeom prst="line">
                    <a:avLst/>
                  </a:prstGeom>
                  <a:noFill/>
                  <a:ln w="12700" cap="flat" cmpd="sng" algn="ctr">
                    <a:solidFill>
                      <a:srgbClr val="FFFFFF">
                        <a:lumMod val="95000"/>
                      </a:srgbClr>
                    </a:solidFill>
                    <a:prstDash val="solid"/>
                    <a:miter lim="800000"/>
                  </a:ln>
                  <a:effectLst/>
                </p:spPr>
              </p:cxnSp>
              <p:cxnSp>
                <p:nvCxnSpPr>
                  <p:cNvPr id="35" name="直接连接符 34"/>
                  <p:cNvCxnSpPr/>
                  <p:nvPr/>
                </p:nvCxnSpPr>
                <p:spPr>
                  <a:xfrm>
                    <a:off x="4156283" y="4041284"/>
                    <a:ext cx="169496" cy="0"/>
                  </a:xfrm>
                  <a:prstGeom prst="line">
                    <a:avLst/>
                  </a:prstGeom>
                  <a:noFill/>
                  <a:ln w="12700" cap="flat" cmpd="sng" algn="ctr">
                    <a:solidFill>
                      <a:srgbClr val="FFFFFF">
                        <a:lumMod val="95000"/>
                      </a:srgbClr>
                    </a:solidFill>
                    <a:prstDash val="solid"/>
                    <a:miter lim="800000"/>
                  </a:ln>
                  <a:effectLst/>
                </p:spPr>
              </p:cxnSp>
              <p:grpSp>
                <p:nvGrpSpPr>
                  <p:cNvPr id="36" name="组合 35"/>
                  <p:cNvGrpSpPr/>
                  <p:nvPr/>
                </p:nvGrpSpPr>
                <p:grpSpPr>
                  <a:xfrm>
                    <a:off x="3808814" y="3330030"/>
                    <a:ext cx="594357" cy="805292"/>
                    <a:chOff x="3808814" y="3330030"/>
                    <a:chExt cx="594357" cy="805292"/>
                  </a:xfrm>
                </p:grpSpPr>
                <p:pic>
                  <p:nvPicPr>
                    <p:cNvPr id="37" name="图片 36" descr="卡通人物&#10;&#10;中度可信度描述已自动生成"/>
                    <p:cNvPicPr>
                      <a:picLocks noChangeAspect="1"/>
                    </p:cNvPicPr>
                    <p:nvPr/>
                  </p:nvPicPr>
                  <p:blipFill rotWithShape="1">
                    <a:blip r:embed="rId2"/>
                    <a:srcRect l="59544" t="7306" r="19721" b="66050"/>
                    <a:stretch>
                      <a:fillRect/>
                    </a:stretch>
                  </p:blipFill>
                  <p:spPr>
                    <a:xfrm>
                      <a:off x="3808814" y="3474470"/>
                      <a:ext cx="370646" cy="636759"/>
                    </a:xfrm>
                    <a:prstGeom prst="rect">
                      <a:avLst/>
                    </a:prstGeom>
                  </p:spPr>
                </p:pic>
                <p:pic>
                  <p:nvPicPr>
                    <p:cNvPr id="38" name="图片 37" descr="卡通人物&#10;&#10;中度可信度描述已自动生成"/>
                    <p:cNvPicPr>
                      <a:picLocks noChangeAspect="1"/>
                    </p:cNvPicPr>
                    <p:nvPr/>
                  </p:nvPicPr>
                  <p:blipFill rotWithShape="1">
                    <a:blip r:embed="rId10"/>
                    <a:srcRect l="59544" t="7306" r="19721" b="66050"/>
                    <a:stretch>
                      <a:fillRect/>
                    </a:stretch>
                  </p:blipFill>
                  <p:spPr>
                    <a:xfrm>
                      <a:off x="3934421" y="3330030"/>
                      <a:ext cx="468750" cy="805292"/>
                    </a:xfrm>
                    <a:prstGeom prst="rect">
                      <a:avLst/>
                    </a:prstGeom>
                  </p:spPr>
                </p:pic>
              </p:grpSp>
            </p:grpSp>
            <p:pic>
              <p:nvPicPr>
                <p:cNvPr id="25" name="图片 24" descr="4"/>
                <p:cNvPicPr>
                  <a:picLocks noChangeAspect="1"/>
                </p:cNvPicPr>
                <p:nvPr/>
              </p:nvPicPr>
              <p:blipFill>
                <a:blip r:embed="rId4"/>
                <a:srcRect l="23396" r="47022" b="59024"/>
                <a:stretch>
                  <a:fillRect/>
                </a:stretch>
              </p:blipFill>
              <p:spPr>
                <a:xfrm>
                  <a:off x="6330528" y="2515792"/>
                  <a:ext cx="647633" cy="1205021"/>
                </a:xfrm>
                <a:prstGeom prst="rect">
                  <a:avLst/>
                </a:prstGeom>
              </p:spPr>
            </p:pic>
            <p:cxnSp>
              <p:nvCxnSpPr>
                <p:cNvPr id="26" name="直接连接符 25"/>
                <p:cNvCxnSpPr/>
                <p:nvPr/>
              </p:nvCxnSpPr>
              <p:spPr>
                <a:xfrm>
                  <a:off x="6869876" y="3406947"/>
                  <a:ext cx="0" cy="882359"/>
                </a:xfrm>
                <a:prstGeom prst="line">
                  <a:avLst/>
                </a:prstGeom>
                <a:noFill/>
                <a:ln w="6350" cap="flat" cmpd="sng" algn="ctr">
                  <a:solidFill>
                    <a:srgbClr val="000000">
                      <a:lumMod val="65000"/>
                      <a:lumOff val="35000"/>
                    </a:srgbClr>
                  </a:solidFill>
                  <a:prstDash val="solid"/>
                  <a:miter lim="800000"/>
                </a:ln>
                <a:effectLst/>
              </p:spPr>
            </p:cxnSp>
            <p:pic>
              <p:nvPicPr>
                <p:cNvPr id="27" name="图片 26" descr="图片包含 游戏机&#10;&#10;描述已自动生成"/>
                <p:cNvPicPr>
                  <a:picLocks noChangeAspect="1"/>
                </p:cNvPicPr>
                <p:nvPr/>
              </p:nvPicPr>
              <p:blipFill rotWithShape="1">
                <a:blip r:embed="rId5"/>
                <a:srcRect r="7255" b="9175"/>
                <a:stretch>
                  <a:fillRect/>
                </a:stretch>
              </p:blipFill>
              <p:spPr>
                <a:xfrm rot="17667016">
                  <a:off x="6674105" y="4339991"/>
                  <a:ext cx="358662" cy="275588"/>
                </a:xfrm>
                <a:prstGeom prst="rect">
                  <a:avLst/>
                </a:prstGeom>
              </p:spPr>
            </p:pic>
            <p:pic>
              <p:nvPicPr>
                <p:cNvPr id="28" name="图片 27" descr="手机屏幕的截图&#10;&#10;中度可信度描述已自动生成"/>
                <p:cNvPicPr>
                  <a:picLocks noChangeAspect="1"/>
                </p:cNvPicPr>
                <p:nvPr/>
              </p:nvPicPr>
              <p:blipFill rotWithShape="1">
                <a:blip r:embed="rId6"/>
                <a:srcRect l="32361" r="25161"/>
                <a:stretch>
                  <a:fillRect/>
                </a:stretch>
              </p:blipFill>
              <p:spPr>
                <a:xfrm>
                  <a:off x="6570300" y="2738548"/>
                  <a:ext cx="534734" cy="775588"/>
                </a:xfrm>
                <a:prstGeom prst="rect">
                  <a:avLst/>
                </a:prstGeom>
              </p:spPr>
            </p:pic>
          </p:grpSp>
          <p:pic>
            <p:nvPicPr>
              <p:cNvPr id="21" name="图片 20" descr="砖墙上&#10;&#10;中度可信度描述已自动生成"/>
              <p:cNvPicPr>
                <a:picLocks noChangeAspect="1"/>
              </p:cNvPicPr>
              <p:nvPr/>
            </p:nvPicPr>
            <p:blipFill>
              <a:blip r:embed="rId7"/>
              <a:stretch>
                <a:fillRect/>
              </a:stretch>
            </p:blipFill>
            <p:spPr>
              <a:xfrm>
                <a:off x="3378431" y="4108016"/>
                <a:ext cx="696512" cy="1719697"/>
              </a:xfrm>
              <a:prstGeom prst="rect">
                <a:avLst/>
              </a:prstGeom>
            </p:spPr>
          </p:pic>
          <p:pic>
            <p:nvPicPr>
              <p:cNvPr id="22" name="图片 21" descr="砖墙上&#10;&#10;中度可信度描述已自动生成"/>
              <p:cNvPicPr>
                <a:picLocks noChangeAspect="1"/>
              </p:cNvPicPr>
              <p:nvPr/>
            </p:nvPicPr>
            <p:blipFill>
              <a:blip r:embed="rId8"/>
              <a:stretch>
                <a:fillRect/>
              </a:stretch>
            </p:blipFill>
            <p:spPr>
              <a:xfrm>
                <a:off x="5405185" y="4097823"/>
                <a:ext cx="696512" cy="1735293"/>
              </a:xfrm>
              <a:prstGeom prst="rect">
                <a:avLst/>
              </a:prstGeom>
            </p:spPr>
          </p:pic>
          <p:pic>
            <p:nvPicPr>
              <p:cNvPr id="23" name="图片 22" descr="图标&#10;&#10;描述已自动生成"/>
              <p:cNvPicPr>
                <a:picLocks noChangeAspect="1"/>
              </p:cNvPicPr>
              <p:nvPr/>
            </p:nvPicPr>
            <p:blipFill>
              <a:blip r:embed="rId9"/>
              <a:stretch>
                <a:fillRect/>
              </a:stretch>
            </p:blipFill>
            <p:spPr>
              <a:xfrm>
                <a:off x="5039793" y="3694934"/>
                <a:ext cx="378957" cy="378957"/>
              </a:xfrm>
              <a:prstGeom prst="rect">
                <a:avLst/>
              </a:prstGeom>
            </p:spPr>
          </p:pic>
        </p:grpSp>
        <p:grpSp>
          <p:nvGrpSpPr>
            <p:cNvPr id="102" name="组合 101"/>
            <p:cNvGrpSpPr/>
            <p:nvPr/>
          </p:nvGrpSpPr>
          <p:grpSpPr>
            <a:xfrm>
              <a:off x="1552982" y="1508468"/>
              <a:ext cx="3150132" cy="1900006"/>
              <a:chOff x="1664969" y="1529370"/>
              <a:chExt cx="2902353" cy="1750558"/>
            </a:xfrm>
          </p:grpSpPr>
          <p:sp>
            <p:nvSpPr>
              <p:cNvPr id="7" name="文本框 6"/>
              <p:cNvSpPr txBox="1"/>
              <p:nvPr/>
            </p:nvSpPr>
            <p:spPr>
              <a:xfrm>
                <a:off x="2031900" y="1531989"/>
                <a:ext cx="1696804" cy="261610"/>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地下水监测管理平台</a:t>
                </a:r>
                <a:endPar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nvGrpSpPr>
              <p:cNvPr id="10" name="组合 9"/>
              <p:cNvGrpSpPr/>
              <p:nvPr/>
            </p:nvGrpSpPr>
            <p:grpSpPr>
              <a:xfrm>
                <a:off x="2005023" y="1529370"/>
                <a:ext cx="2562299" cy="1750558"/>
                <a:chOff x="4105666" y="1271788"/>
                <a:chExt cx="2338621" cy="1597742"/>
              </a:xfrm>
            </p:grpSpPr>
            <p:grpSp>
              <p:nvGrpSpPr>
                <p:cNvPr id="14" name="组合 13"/>
                <p:cNvGrpSpPr/>
                <p:nvPr/>
              </p:nvGrpSpPr>
              <p:grpSpPr>
                <a:xfrm>
                  <a:off x="4105666" y="1271788"/>
                  <a:ext cx="1597742" cy="1597742"/>
                  <a:chOff x="2122883" y="1235715"/>
                  <a:chExt cx="2167920" cy="2167919"/>
                </a:xfrm>
              </p:grpSpPr>
              <p:pic>
                <p:nvPicPr>
                  <p:cNvPr id="18" name="图片 17" descr="电脑显示屏&#10;&#10;中度可信度描述已自动生成"/>
                  <p:cNvPicPr>
                    <a:picLocks noChangeAspect="1"/>
                  </p:cNvPicPr>
                  <p:nvPr/>
                </p:nvPicPr>
                <p:blipFill>
                  <a:blip r:embed="rId11"/>
                  <a:stretch>
                    <a:fillRect/>
                  </a:stretch>
                </p:blipFill>
                <p:spPr>
                  <a:xfrm>
                    <a:off x="2122883" y="1235715"/>
                    <a:ext cx="2167920" cy="2167919"/>
                  </a:xfrm>
                  <a:prstGeom prst="rect">
                    <a:avLst/>
                  </a:prstGeom>
                  <a:ln>
                    <a:noFill/>
                  </a:ln>
                </p:spPr>
              </p:pic>
              <p:pic>
                <p:nvPicPr>
                  <p:cNvPr id="19" name="图片 18" descr="图形用户界面, 网站&#10;&#10;描述已自动生成"/>
                  <p:cNvPicPr>
                    <a:picLocks noChangeAspect="1"/>
                  </p:cNvPicPr>
                  <p:nvPr/>
                </p:nvPicPr>
                <p:blipFill>
                  <a:blip r:embed="rId12"/>
                  <a:stretch>
                    <a:fillRect/>
                  </a:stretch>
                </p:blipFill>
                <p:spPr>
                  <a:xfrm>
                    <a:off x="2278765" y="1658905"/>
                    <a:ext cx="1819285" cy="960254"/>
                  </a:xfrm>
                  <a:prstGeom prst="rect">
                    <a:avLst/>
                  </a:prstGeom>
                  <a:ln w="25400">
                    <a:noFill/>
                  </a:ln>
                  <a:effectLst/>
                </p:spPr>
              </p:pic>
            </p:grpSp>
            <p:grpSp>
              <p:nvGrpSpPr>
                <p:cNvPr id="15" name="组合 14"/>
                <p:cNvGrpSpPr/>
                <p:nvPr/>
              </p:nvGrpSpPr>
              <p:grpSpPr>
                <a:xfrm>
                  <a:off x="5234529" y="1868408"/>
                  <a:ext cx="1209758" cy="854349"/>
                  <a:chOff x="5159835" y="1825448"/>
                  <a:chExt cx="1351272" cy="954288"/>
                </a:xfrm>
              </p:grpSpPr>
              <p:pic>
                <p:nvPicPr>
                  <p:cNvPr id="16" name="图片 15" descr="形状, 矩形&#10;&#10;描述已自动生成"/>
                  <p:cNvPicPr>
                    <a:picLocks noChangeAspect="1"/>
                  </p:cNvPicPr>
                  <p:nvPr/>
                </p:nvPicPr>
                <p:blipFill>
                  <a:blip r:embed="rId13"/>
                  <a:stretch>
                    <a:fillRect/>
                  </a:stretch>
                </p:blipFill>
                <p:spPr>
                  <a:xfrm>
                    <a:off x="5159835" y="1825448"/>
                    <a:ext cx="1351272" cy="954288"/>
                  </a:xfrm>
                  <a:prstGeom prst="rect">
                    <a:avLst/>
                  </a:prstGeom>
                </p:spPr>
              </p:pic>
              <p:pic>
                <p:nvPicPr>
                  <p:cNvPr id="17" name="图片 16" descr="电脑萤幕画面&#10;&#10;描述已自动生成"/>
                  <p:cNvPicPr>
                    <a:picLocks noChangeAspect="1"/>
                  </p:cNvPicPr>
                  <p:nvPr/>
                </p:nvPicPr>
                <p:blipFill rotWithShape="1">
                  <a:blip r:embed="rId14"/>
                  <a:srcRect t="13194" b="3086"/>
                  <a:stretch>
                    <a:fillRect/>
                  </a:stretch>
                </p:blipFill>
                <p:spPr>
                  <a:xfrm>
                    <a:off x="5402876" y="2005417"/>
                    <a:ext cx="860764" cy="594060"/>
                  </a:xfrm>
                  <a:prstGeom prst="roundRect">
                    <a:avLst>
                      <a:gd name="adj" fmla="val 898"/>
                    </a:avLst>
                  </a:prstGeom>
                  <a:solidFill>
                    <a:srgbClr val="FFFFFF">
                      <a:shade val="85000"/>
                    </a:srgbClr>
                  </a:solidFill>
                  <a:ln>
                    <a:noFill/>
                  </a:ln>
                  <a:effectLst/>
                </p:spPr>
              </p:pic>
            </p:grpSp>
          </p:grpSp>
          <p:grpSp>
            <p:nvGrpSpPr>
              <p:cNvPr id="11" name="组合 10"/>
              <p:cNvGrpSpPr/>
              <p:nvPr/>
            </p:nvGrpSpPr>
            <p:grpSpPr>
              <a:xfrm>
                <a:off x="1664969" y="2375816"/>
                <a:ext cx="829465" cy="842226"/>
                <a:chOff x="3384682" y="1951887"/>
                <a:chExt cx="757056" cy="768703"/>
              </a:xfrm>
            </p:grpSpPr>
            <p:pic>
              <p:nvPicPr>
                <p:cNvPr id="12" name="图片 11" descr="图片包含 游戏机, 监控, 镜子&#10;&#10;描述已自动生成"/>
                <p:cNvPicPr>
                  <a:picLocks noChangeAspect="1"/>
                </p:cNvPicPr>
                <p:nvPr/>
              </p:nvPicPr>
              <p:blipFill>
                <a:blip r:embed="rId15"/>
                <a:stretch>
                  <a:fillRect/>
                </a:stretch>
              </p:blipFill>
              <p:spPr>
                <a:xfrm>
                  <a:off x="3384682" y="1951887"/>
                  <a:ext cx="757056" cy="768703"/>
                </a:xfrm>
                <a:prstGeom prst="rect">
                  <a:avLst/>
                </a:prstGeom>
              </p:spPr>
            </p:pic>
            <p:pic>
              <p:nvPicPr>
                <p:cNvPr id="13" name="图片 12" descr="图形用户界面, 应用程序&#10;&#10;描述已自动生成"/>
                <p:cNvPicPr>
                  <a:picLocks noChangeAspect="1"/>
                </p:cNvPicPr>
                <p:nvPr/>
              </p:nvPicPr>
              <p:blipFill>
                <a:blip r:embed="rId16"/>
                <a:stretch>
                  <a:fillRect/>
                </a:stretch>
              </p:blipFill>
              <p:spPr>
                <a:xfrm flipH="1">
                  <a:off x="3592850" y="1969900"/>
                  <a:ext cx="340720" cy="717975"/>
                </a:xfrm>
                <a:prstGeom prst="rect">
                  <a:avLst/>
                </a:prstGeom>
              </p:spPr>
            </p:pic>
          </p:grpSp>
        </p:grpSp>
        <p:sp>
          <p:nvSpPr>
            <p:cNvPr id="113" name="文本框 112"/>
            <p:cNvSpPr txBox="1"/>
            <p:nvPr/>
          </p:nvSpPr>
          <p:spPr>
            <a:xfrm>
              <a:off x="1258812" y="5306426"/>
              <a:ext cx="1725045"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地下水监测终端</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4" name="文本框 113"/>
            <p:cNvSpPr txBox="1"/>
            <p:nvPr/>
          </p:nvSpPr>
          <p:spPr>
            <a:xfrm>
              <a:off x="4220044" y="5282383"/>
              <a:ext cx="1725045"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地下水监测终端</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5" name="文本框 114"/>
            <p:cNvSpPr txBox="1"/>
            <p:nvPr/>
          </p:nvSpPr>
          <p:spPr>
            <a:xfrm>
              <a:off x="1357447" y="5893362"/>
              <a:ext cx="1725045"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投入式水位计</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116" name="文本框 115"/>
            <p:cNvSpPr txBox="1"/>
            <p:nvPr/>
          </p:nvSpPr>
          <p:spPr>
            <a:xfrm>
              <a:off x="4316395" y="5880711"/>
              <a:ext cx="950534"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rPr>
                <a:t>投入式水位计</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endParaRPr>
            </a:p>
          </p:txBody>
        </p:sp>
        <p:sp>
          <p:nvSpPr>
            <p:cNvPr id="98" name="www.pptcool.com3-1"/>
            <p:cNvSpPr/>
            <p:nvPr/>
          </p:nvSpPr>
          <p:spPr>
            <a:xfrm>
              <a:off x="6591713" y="1448641"/>
              <a:ext cx="4767131" cy="3150796"/>
            </a:xfrm>
            <a:prstGeom prst="rect">
              <a:avLst/>
            </a:prstGeom>
            <a:noFill/>
            <a:ln w="9525" cap="flat" cmpd="sng" algn="ctr">
              <a:gradFill>
                <a:gsLst>
                  <a:gs pos="0">
                    <a:srgbClr val="0F6FC6">
                      <a:lumMod val="60000"/>
                      <a:lumOff val="40000"/>
                    </a:srgbClr>
                  </a:gs>
                  <a:gs pos="60000">
                    <a:sysClr val="window" lastClr="FFFFFF">
                      <a:alpha val="0"/>
                    </a:sysClr>
                  </a:gs>
                  <a:gs pos="40000">
                    <a:sysClr val="window" lastClr="FFFFFF">
                      <a:alpha val="0"/>
                    </a:sysClr>
                  </a:gs>
                  <a:gs pos="100000">
                    <a:srgbClr val="0F6FC6">
                      <a:lumMod val="60000"/>
                      <a:lumOff val="4000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9" name="www.pptcool.com3-2"/>
            <p:cNvSpPr/>
            <p:nvPr/>
          </p:nvSpPr>
          <p:spPr>
            <a:xfrm>
              <a:off x="6719960" y="1374021"/>
              <a:ext cx="4506840" cy="3248779"/>
            </a:xfrm>
            <a:prstGeom prst="rect">
              <a:avLst/>
            </a:prstGeom>
            <a:gradFill>
              <a:gsLst>
                <a:gs pos="0">
                  <a:srgbClr val="0F6FC6">
                    <a:lumMod val="20000"/>
                    <a:lumOff val="80000"/>
                    <a:alpha val="50000"/>
                  </a:srgbClr>
                </a:gs>
                <a:gs pos="60000">
                  <a:sysClr val="window" lastClr="FFFFFF">
                    <a:alpha val="0"/>
                  </a:sysClr>
                </a:gs>
                <a:gs pos="40000">
                  <a:sysClr val="window" lastClr="FFFFFF">
                    <a:alpha val="0"/>
                  </a:sysClr>
                </a:gs>
                <a:gs pos="100000">
                  <a:srgbClr val="0F6FC6">
                    <a:lumMod val="20000"/>
                    <a:lumOff val="80000"/>
                    <a:alpha val="50000"/>
                  </a:srgbClr>
                </a:gs>
              </a:gsLst>
              <a:lin ang="5400000" scaled="1"/>
            </a:gradFill>
            <a:ln w="12700" cap="flat" cmpd="sng" algn="ctr">
              <a:gradFill>
                <a:gsLst>
                  <a:gs pos="0">
                    <a:srgbClr val="0F6FC6">
                      <a:lumMod val="60000"/>
                      <a:lumOff val="40000"/>
                    </a:srgbClr>
                  </a:gs>
                  <a:gs pos="60000">
                    <a:sysClr val="window" lastClr="FFFFFF">
                      <a:alpha val="0"/>
                    </a:sysClr>
                  </a:gs>
                  <a:gs pos="40000">
                    <a:sysClr val="window" lastClr="FFFFFF">
                      <a:alpha val="0"/>
                    </a:sysClr>
                  </a:gs>
                  <a:gs pos="100000">
                    <a:srgbClr val="0F6FC6">
                      <a:lumMod val="60000"/>
                      <a:lumOff val="40000"/>
                    </a:srgbClr>
                  </a:gs>
                </a:gsLst>
                <a:lin ang="5400000" scaled="1"/>
              </a:gra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0" name="www.pptcool.com3-3"/>
            <p:cNvSpPr/>
            <p:nvPr>
              <p:custDataLst>
                <p:tags r:id="rId17"/>
              </p:custDataLst>
            </p:nvPr>
          </p:nvSpPr>
          <p:spPr>
            <a:xfrm>
              <a:off x="7613854" y="1170012"/>
              <a:ext cx="2653276" cy="396546"/>
            </a:xfrm>
            <a:prstGeom prst="hexagon">
              <a:avLst>
                <a:gd name="adj" fmla="val 33510"/>
                <a:gd name="vf" fmla="val 115470"/>
              </a:avLst>
            </a:prstGeom>
            <a:solidFill>
              <a:srgbClr val="0F6FC6">
                <a:lumMod val="40000"/>
                <a:lumOff val="60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01" name="www.pptcool.com3-4"/>
            <p:cNvSpPr/>
            <p:nvPr>
              <p:custDataLst>
                <p:tags r:id="rId18"/>
              </p:custDataLst>
            </p:nvPr>
          </p:nvSpPr>
          <p:spPr>
            <a:xfrm>
              <a:off x="7671591" y="1117139"/>
              <a:ext cx="2537803" cy="502292"/>
            </a:xfrm>
            <a:prstGeom prst="hexagon">
              <a:avLst>
                <a:gd name="adj" fmla="val 33510"/>
                <a:gd name="vf" fmla="val 115470"/>
              </a:avLst>
            </a:prstGeom>
            <a:gradFill>
              <a:gsLst>
                <a:gs pos="0">
                  <a:srgbClr val="10BDCD"/>
                </a:gs>
                <a:gs pos="80000">
                  <a:srgbClr val="0D7CDD"/>
                </a:gs>
              </a:gsLst>
              <a:path path="circle">
                <a:fillToRect r="100000" b="100000"/>
              </a:path>
            </a:gradFill>
            <a:ln w="22225" cap="flat" cmpd="sng" algn="ctr">
              <a:solidFill>
                <a:sysClr val="window" lastClr="FFFFFF"/>
              </a:soli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96" name="www.pptcool.com3-5"/>
            <p:cNvSpPr/>
            <p:nvPr>
              <p:custDataLst>
                <p:tags r:id="rId19"/>
              </p:custDataLst>
            </p:nvPr>
          </p:nvSpPr>
          <p:spPr>
            <a:xfrm>
              <a:off x="7832376" y="1117139"/>
              <a:ext cx="2216233" cy="502292"/>
            </a:xfrm>
            <a:prstGeom prst="rect">
              <a:avLst/>
            </a:prstGeom>
            <a:noFill/>
            <a:ln w="28575"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r>
                <a:rPr lang="zh-CN" altLang="en-US" sz="2000" b="1" kern="0" dirty="0">
                  <a:solidFill>
                    <a:srgbClr val="FFFFFF"/>
                  </a:solidFill>
                  <a:latin typeface="微软雅黑" panose="020B0503020204020204" pitchFamily="34" charset="-122"/>
                  <a:ea typeface="微软雅黑" panose="020B0503020204020204" pitchFamily="34" charset="-122"/>
                  <a:cs typeface="+mn-ea"/>
                  <a:sym typeface="+mn-lt"/>
                </a:rPr>
                <a:t>方案概况</a:t>
              </a: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7" name="www.pptcool.com3-6"/>
            <p:cNvSpPr txBox="1"/>
            <p:nvPr/>
          </p:nvSpPr>
          <p:spPr>
            <a:xfrm>
              <a:off x="6844717" y="1731996"/>
              <a:ext cx="4257326" cy="1144609"/>
            </a:xfrm>
            <a:prstGeom prst="rect">
              <a:avLst/>
            </a:prstGeom>
            <a:noFill/>
          </p:spPr>
          <p:txBody>
            <a:bodyPr wrap="square" rtlCol="0">
              <a:spAutoFit/>
            </a:bodyPr>
            <a:lstStyle>
              <a:defPPr>
                <a:defRPr lang="zh-CN"/>
              </a:defPPr>
              <a:lvl1pPr marL="285750" indent="-285750" algn="just">
                <a:lnSpc>
                  <a:spcPct val="120000"/>
                </a:lnSpc>
                <a:spcBef>
                  <a:spcPts val="1200"/>
                </a:spcBef>
                <a:buFont typeface="Arial" panose="020B0604020202020204" pitchFamily="34" charset="0"/>
                <a:buChar char="•"/>
                <a:defRPr>
                  <a:solidFill>
                    <a:schemeClr val="tx1">
                      <a:lumMod val="95000"/>
                      <a:lumOff val="5000"/>
                    </a:schemeClr>
                  </a:solidFill>
                </a:defRPr>
              </a:lvl1pPr>
            </a:lstStyle>
            <a:p>
              <a:pPr marL="0" marR="0" lvl="0" indent="0" algn="just" defTabSz="914400" eaLnBrk="1" fontAlgn="auto" latinLnBrk="0" hangingPunct="1">
                <a:lnSpc>
                  <a:spcPct val="200000"/>
                </a:lnSpc>
                <a:spcBef>
                  <a:spcPts val="1200"/>
                </a:spcBef>
                <a:spcAft>
                  <a:spcPts val="0"/>
                </a:spcAft>
                <a:buClrTx/>
                <a:buSzTx/>
                <a:buNone/>
                <a:defRPr/>
              </a:pPr>
              <a:r>
                <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系统主要对</a:t>
              </a:r>
              <a:r>
                <a:rPr lang="zh-CN" altLang="en-US" sz="1200" kern="0" dirty="0">
                  <a:solidFill>
                    <a:prstClr val="black">
                      <a:lumMod val="95000"/>
                      <a:lumOff val="5000"/>
                    </a:prstClr>
                  </a:solidFill>
                  <a:latin typeface="微软雅黑" panose="020B0503020204020204" pitchFamily="34" charset="-122"/>
                  <a:ea typeface="微软雅黑" panose="020B0503020204020204" pitchFamily="34" charset="-122"/>
                  <a:cs typeface="+mn-ea"/>
                  <a:sym typeface="+mn-lt"/>
                </a:rPr>
                <a:t>地下水</a:t>
              </a:r>
              <a:r>
                <a:rPr kumimoji="0" lang="zh-CN" altLang="en-US" sz="1200" b="1"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水位、水温、流量、水质</a:t>
              </a:r>
              <a:r>
                <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等动态要素进行自动监测，并上报到上级监控管理平台，满足各级领导、各部门和社会及时、准确、全面的地下水动态信息。</a:t>
              </a:r>
              <a:endPar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109" name="组合 108"/>
            <p:cNvGrpSpPr/>
            <p:nvPr/>
          </p:nvGrpSpPr>
          <p:grpSpPr>
            <a:xfrm>
              <a:off x="7144999" y="3059381"/>
              <a:ext cx="3347313" cy="308793"/>
              <a:chOff x="7144999" y="3059381"/>
              <a:chExt cx="3347313" cy="308793"/>
            </a:xfrm>
          </p:grpSpPr>
          <p:sp>
            <p:nvSpPr>
              <p:cNvPr id="105" name="矩形: 圆角 104"/>
              <p:cNvSpPr/>
              <p:nvPr/>
            </p:nvSpPr>
            <p:spPr>
              <a:xfrm>
                <a:off x="7144999" y="3059381"/>
                <a:ext cx="1609533"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多维数据实时监测</a:t>
                </a:r>
                <a:endParaRPr lang="zh-CN" altLang="en-US" sz="1200" dirty="0">
                  <a:latin typeface="微软雅黑" panose="020B0503020204020204" pitchFamily="34" charset="-122"/>
                  <a:ea typeface="微软雅黑" panose="020B0503020204020204" pitchFamily="34" charset="-122"/>
                </a:endParaRPr>
              </a:p>
            </p:txBody>
          </p:sp>
          <p:sp>
            <p:nvSpPr>
              <p:cNvPr id="108" name="矩形: 圆角 107"/>
              <p:cNvSpPr/>
              <p:nvPr/>
            </p:nvSpPr>
            <p:spPr>
              <a:xfrm>
                <a:off x="8882779" y="3068072"/>
                <a:ext cx="1609533"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智能化分析与预警‌</a:t>
                </a:r>
                <a:endParaRPr lang="zh-CN" altLang="en-US" sz="1200" dirty="0">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7140412" y="3542259"/>
              <a:ext cx="3347313" cy="308793"/>
              <a:chOff x="7144999" y="3059381"/>
              <a:chExt cx="3347313" cy="308793"/>
            </a:xfrm>
          </p:grpSpPr>
          <p:sp>
            <p:nvSpPr>
              <p:cNvPr id="111" name="矩形: 圆角 110"/>
              <p:cNvSpPr/>
              <p:nvPr/>
            </p:nvSpPr>
            <p:spPr>
              <a:xfrm>
                <a:off x="7144999" y="3059381"/>
                <a:ext cx="1609533"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电池供电超长续航</a:t>
                </a:r>
                <a:endParaRPr lang="zh-CN" altLang="en-US" sz="1200" dirty="0">
                  <a:latin typeface="微软雅黑" panose="020B0503020204020204" pitchFamily="34" charset="-122"/>
                  <a:ea typeface="微软雅黑" panose="020B0503020204020204" pitchFamily="34" charset="-122"/>
                </a:endParaRPr>
              </a:p>
            </p:txBody>
          </p:sp>
          <p:sp>
            <p:nvSpPr>
              <p:cNvPr id="112" name="矩形: 圆角 111"/>
              <p:cNvSpPr/>
              <p:nvPr/>
            </p:nvSpPr>
            <p:spPr>
              <a:xfrm>
                <a:off x="8882779" y="3068072"/>
                <a:ext cx="1609533"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altLang="zh-CN" sz="1200" dirty="0">
                    <a:latin typeface="微软雅黑" panose="020B0503020204020204" pitchFamily="34" charset="-122"/>
                    <a:ea typeface="微软雅黑" panose="020B0503020204020204" pitchFamily="34" charset="-122"/>
                  </a:rPr>
                  <a:t>IP68</a:t>
                </a:r>
                <a:r>
                  <a:rPr lang="zh-CN" altLang="en-US" sz="1200" dirty="0">
                    <a:latin typeface="微软雅黑" panose="020B0503020204020204" pitchFamily="34" charset="-122"/>
                    <a:ea typeface="微软雅黑" panose="020B0503020204020204" pitchFamily="34" charset="-122"/>
                  </a:rPr>
                  <a:t>防护等级</a:t>
                </a:r>
                <a:endParaRPr lang="zh-CN" altLang="en-US" sz="1200" dirty="0">
                  <a:latin typeface="微软雅黑" panose="020B0503020204020204" pitchFamily="34" charset="-122"/>
                  <a:ea typeface="微软雅黑" panose="020B0503020204020204" pitchFamily="34" charset="-122"/>
                </a:endParaRPr>
              </a:p>
            </p:txBody>
          </p:sp>
        </p:grpSp>
        <p:grpSp>
          <p:nvGrpSpPr>
            <p:cNvPr id="117" name="组合 116"/>
            <p:cNvGrpSpPr/>
            <p:nvPr/>
          </p:nvGrpSpPr>
          <p:grpSpPr>
            <a:xfrm>
              <a:off x="7144999" y="4024376"/>
              <a:ext cx="3347313" cy="308793"/>
              <a:chOff x="7144999" y="3059381"/>
              <a:chExt cx="3347313" cy="308793"/>
            </a:xfrm>
          </p:grpSpPr>
          <p:sp>
            <p:nvSpPr>
              <p:cNvPr id="118" name="矩形: 圆角 117"/>
              <p:cNvSpPr/>
              <p:nvPr/>
            </p:nvSpPr>
            <p:spPr>
              <a:xfrm>
                <a:off x="7144999" y="3059381"/>
                <a:ext cx="1609533"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远程云端运维管理</a:t>
                </a:r>
                <a:endParaRPr lang="zh-CN" altLang="en-US" sz="1200" dirty="0">
                  <a:latin typeface="微软雅黑" panose="020B0503020204020204" pitchFamily="34" charset="-122"/>
                  <a:ea typeface="微软雅黑" panose="020B0503020204020204" pitchFamily="34" charset="-122"/>
                </a:endParaRPr>
              </a:p>
            </p:txBody>
          </p:sp>
          <p:sp>
            <p:nvSpPr>
              <p:cNvPr id="119" name="矩形: 圆角 118"/>
              <p:cNvSpPr/>
              <p:nvPr/>
            </p:nvSpPr>
            <p:spPr>
              <a:xfrm>
                <a:off x="8882779" y="3068072"/>
                <a:ext cx="1609533"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无缝对接省平台</a:t>
                </a:r>
                <a:endParaRPr lang="zh-CN" altLang="en-US" sz="1200" dirty="0">
                  <a:latin typeface="微软雅黑" panose="020B0503020204020204" pitchFamily="34" charset="-122"/>
                  <a:ea typeface="微软雅黑" panose="020B0503020204020204" pitchFamily="34" charset="-122"/>
                </a:endParaRPr>
              </a:p>
            </p:txBody>
          </p:sp>
        </p:grpSp>
        <p:grpSp>
          <p:nvGrpSpPr>
            <p:cNvPr id="4" name="组合 3"/>
            <p:cNvGrpSpPr/>
            <p:nvPr/>
          </p:nvGrpSpPr>
          <p:grpSpPr>
            <a:xfrm>
              <a:off x="6497107" y="4602926"/>
              <a:ext cx="4913035" cy="1700944"/>
              <a:chOff x="6497107" y="4655180"/>
              <a:chExt cx="4913035" cy="1700944"/>
            </a:xfrm>
          </p:grpSpPr>
          <p:grpSp>
            <p:nvGrpSpPr>
              <p:cNvPr id="122" name="组合 121"/>
              <p:cNvGrpSpPr/>
              <p:nvPr/>
            </p:nvGrpSpPr>
            <p:grpSpPr>
              <a:xfrm>
                <a:off x="9682958" y="4655180"/>
                <a:ext cx="1575761" cy="1575760"/>
                <a:chOff x="9668102" y="4541986"/>
                <a:chExt cx="1900007" cy="1900006"/>
              </a:xfrm>
            </p:grpSpPr>
            <p:pic>
              <p:nvPicPr>
                <p:cNvPr id="120" name="图片 119" descr="电脑显示屏&#10;&#10;中度可信度描述已自动生成"/>
                <p:cNvPicPr>
                  <a:picLocks noChangeAspect="1"/>
                </p:cNvPicPr>
                <p:nvPr/>
              </p:nvPicPr>
              <p:blipFill>
                <a:blip r:embed="rId20"/>
                <a:stretch>
                  <a:fillRect/>
                </a:stretch>
              </p:blipFill>
              <p:spPr>
                <a:xfrm>
                  <a:off x="9668102" y="4541986"/>
                  <a:ext cx="1900007" cy="1900006"/>
                </a:xfrm>
                <a:prstGeom prst="rect">
                  <a:avLst/>
                </a:prstGeom>
                <a:ln>
                  <a:noFill/>
                </a:ln>
              </p:spPr>
            </p:pic>
            <p:pic>
              <p:nvPicPr>
                <p:cNvPr id="121" name="图片 120" descr="图形用户界面, 网站&#10;&#10;描述已自动生成"/>
                <p:cNvPicPr>
                  <a:picLocks noChangeAspect="1"/>
                </p:cNvPicPr>
                <p:nvPr/>
              </p:nvPicPr>
              <p:blipFill>
                <a:blip r:embed="rId21"/>
                <a:stretch>
                  <a:fillRect/>
                </a:stretch>
              </p:blipFill>
              <p:spPr>
                <a:xfrm>
                  <a:off x="9804720" y="4912878"/>
                  <a:ext cx="1594457" cy="841585"/>
                </a:xfrm>
                <a:prstGeom prst="rect">
                  <a:avLst/>
                </a:prstGeom>
                <a:ln w="25400">
                  <a:noFill/>
                </a:ln>
                <a:effectLst/>
              </p:spPr>
            </p:pic>
          </p:grpSp>
          <p:pic>
            <p:nvPicPr>
              <p:cNvPr id="124" name="图片 123" descr="C:/Users/Administrator/Desktop/图片7.png图片7"/>
              <p:cNvPicPr>
                <a:picLocks noChangeAspect="1"/>
              </p:cNvPicPr>
              <p:nvPr/>
            </p:nvPicPr>
            <p:blipFill>
              <a:blip r:embed="rId22"/>
              <a:srcRect t="18"/>
              <a:stretch>
                <a:fillRect/>
              </a:stretch>
            </p:blipFill>
            <p:spPr>
              <a:xfrm>
                <a:off x="6497107" y="4849001"/>
                <a:ext cx="1354697" cy="1354697"/>
              </a:xfrm>
              <a:prstGeom prst="rect">
                <a:avLst/>
              </a:prstGeom>
            </p:spPr>
          </p:pic>
          <p:pic>
            <p:nvPicPr>
              <p:cNvPr id="126" name="图片 125" descr="C:/Users/Administrator/Desktop/图片8.png图片8"/>
              <p:cNvPicPr>
                <a:picLocks noChangeAspect="1"/>
              </p:cNvPicPr>
              <p:nvPr/>
            </p:nvPicPr>
            <p:blipFill>
              <a:blip r:embed="rId23"/>
              <a:srcRect l="15"/>
              <a:stretch>
                <a:fillRect/>
              </a:stretch>
            </p:blipFill>
            <p:spPr>
              <a:xfrm>
                <a:off x="8191792" y="4906156"/>
                <a:ext cx="1065167" cy="1131740"/>
              </a:xfrm>
              <a:prstGeom prst="rect">
                <a:avLst/>
              </a:prstGeom>
            </p:spPr>
          </p:pic>
          <p:sp>
            <p:nvSpPr>
              <p:cNvPr id="129" name="矩形: 圆角 128"/>
              <p:cNvSpPr/>
              <p:nvPr/>
            </p:nvSpPr>
            <p:spPr>
              <a:xfrm>
                <a:off x="8075174" y="4834149"/>
                <a:ext cx="1252879" cy="1244632"/>
              </a:xfrm>
              <a:prstGeom prst="roundRect">
                <a:avLst>
                  <a:gd name="adj" fmla="val 8566"/>
                </a:avLst>
              </a:prstGeom>
              <a:noFill/>
              <a:ln w="9525">
                <a:solidFill>
                  <a:srgbClr val="91C6F7"/>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0" name="矩形: 圆角 129"/>
              <p:cNvSpPr/>
              <p:nvPr/>
            </p:nvSpPr>
            <p:spPr>
              <a:xfrm>
                <a:off x="9512829" y="4826809"/>
                <a:ext cx="1897313" cy="1244632"/>
              </a:xfrm>
              <a:prstGeom prst="roundRect">
                <a:avLst>
                  <a:gd name="adj" fmla="val 8566"/>
                </a:avLst>
              </a:prstGeom>
              <a:noFill/>
              <a:ln w="9525">
                <a:solidFill>
                  <a:srgbClr val="91C6F7"/>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1" name="矩形: 圆角 130"/>
              <p:cNvSpPr/>
              <p:nvPr/>
            </p:nvSpPr>
            <p:spPr>
              <a:xfrm>
                <a:off x="6587014" y="4849001"/>
                <a:ext cx="1252879" cy="1244632"/>
              </a:xfrm>
              <a:prstGeom prst="roundRect">
                <a:avLst>
                  <a:gd name="adj" fmla="val 8566"/>
                </a:avLst>
              </a:prstGeom>
              <a:noFill/>
              <a:ln w="9525">
                <a:solidFill>
                  <a:srgbClr val="91C6F7"/>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2" name="文本框 131"/>
              <p:cNvSpPr txBox="1"/>
              <p:nvPr/>
            </p:nvSpPr>
            <p:spPr>
              <a:xfrm>
                <a:off x="6497107" y="6109903"/>
                <a:ext cx="1790640" cy="246221"/>
              </a:xfrm>
              <a:prstGeom prst="rect">
                <a:avLst/>
              </a:prstGeom>
              <a:noFill/>
            </p:spPr>
            <p:txBody>
              <a:bodyPr wrap="square" rtlCol="0">
                <a:spAutoFit/>
              </a:bodyPr>
              <a:lstStyle/>
              <a:p>
                <a:r>
                  <a:rPr lang="zh-CN" altLang="en-US" sz="1000" dirty="0">
                    <a:latin typeface="微软雅黑" panose="020B0503020204020204" pitchFamily="34" charset="-122"/>
                    <a:ea typeface="微软雅黑" panose="020B0503020204020204" pitchFamily="34" charset="-122"/>
                  </a:rPr>
                  <a:t>电池供电地下水监测终端</a:t>
                </a:r>
                <a:endParaRPr lang="zh-CN" altLang="en-US" sz="1000" dirty="0">
                  <a:latin typeface="微软雅黑" panose="020B0503020204020204" pitchFamily="34" charset="-122"/>
                  <a:ea typeface="微软雅黑" panose="020B0503020204020204" pitchFamily="34" charset="-122"/>
                </a:endParaRPr>
              </a:p>
            </p:txBody>
          </p:sp>
          <p:sp>
            <p:nvSpPr>
              <p:cNvPr id="133" name="文本框 132"/>
              <p:cNvSpPr txBox="1"/>
              <p:nvPr/>
            </p:nvSpPr>
            <p:spPr>
              <a:xfrm>
                <a:off x="8138239" y="6092366"/>
                <a:ext cx="1354697" cy="246221"/>
              </a:xfrm>
              <a:prstGeom prst="rect">
                <a:avLst/>
              </a:prstGeom>
              <a:noFill/>
            </p:spPr>
            <p:txBody>
              <a:bodyPr wrap="square" rtlCol="0">
                <a:spAutoFit/>
              </a:bodyPr>
              <a:lstStyle/>
              <a:p>
                <a:r>
                  <a:rPr lang="zh-CN" altLang="en-US" sz="1000" dirty="0">
                    <a:latin typeface="微软雅黑" panose="020B0503020204020204" pitchFamily="34" charset="-122"/>
                    <a:ea typeface="微软雅黑" panose="020B0503020204020204" pitchFamily="34" charset="-122"/>
                  </a:rPr>
                  <a:t>一体式水位监测仪</a:t>
                </a:r>
                <a:endParaRPr lang="zh-CN" altLang="en-US" sz="1000" dirty="0">
                  <a:latin typeface="微软雅黑" panose="020B0503020204020204" pitchFamily="34" charset="-122"/>
                  <a:ea typeface="微软雅黑" panose="020B0503020204020204" pitchFamily="34" charset="-122"/>
                </a:endParaRPr>
              </a:p>
            </p:txBody>
          </p:sp>
          <p:sp>
            <p:nvSpPr>
              <p:cNvPr id="134" name="文本框 133"/>
              <p:cNvSpPr txBox="1"/>
              <p:nvPr/>
            </p:nvSpPr>
            <p:spPr>
              <a:xfrm>
                <a:off x="9849017" y="6083512"/>
                <a:ext cx="1354697" cy="246221"/>
              </a:xfrm>
              <a:prstGeom prst="rect">
                <a:avLst/>
              </a:prstGeom>
              <a:noFill/>
            </p:spPr>
            <p:txBody>
              <a:bodyPr wrap="square" rtlCol="0">
                <a:spAutoFit/>
              </a:bodyPr>
              <a:lstStyle/>
              <a:p>
                <a:r>
                  <a:rPr lang="zh-CN" altLang="en-US" sz="1000" dirty="0">
                    <a:latin typeface="微软雅黑" panose="020B0503020204020204" pitchFamily="34" charset="-122"/>
                    <a:ea typeface="微软雅黑" panose="020B0503020204020204" pitchFamily="34" charset="-122"/>
                  </a:rPr>
                  <a:t>地下水监测管理平台</a:t>
                </a:r>
                <a:endParaRPr lang="zh-CN" altLang="en-US" sz="1000" dirty="0">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369174" y="327695"/>
              <a:ext cx="3850870" cy="523220"/>
              <a:chOff x="365889" y="365090"/>
              <a:chExt cx="3850870" cy="523220"/>
            </a:xfrm>
          </p:grpSpPr>
          <p:sp>
            <p:nvSpPr>
              <p:cNvPr id="83" name="文本框 82"/>
              <p:cNvSpPr txBox="1"/>
              <p:nvPr/>
            </p:nvSpPr>
            <p:spPr>
              <a:xfrm>
                <a:off x="777310" y="365090"/>
                <a:ext cx="3439449"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地下水监测预警系统</a:t>
                </a:r>
                <a:endParaRPr lang="zh-CN" altLang="en-US" sz="2800" b="1" dirty="0">
                  <a:latin typeface="微软雅黑" panose="020B0503020204020204" pitchFamily="34" charset="-122"/>
                  <a:ea typeface="微软雅黑" panose="020B0503020204020204" pitchFamily="34" charset="-122"/>
                </a:endParaRPr>
              </a:p>
            </p:txBody>
          </p:sp>
          <p:grpSp>
            <p:nvGrpSpPr>
              <p:cNvPr id="84" name="组合 83"/>
              <p:cNvGrpSpPr/>
              <p:nvPr/>
            </p:nvGrpSpPr>
            <p:grpSpPr>
              <a:xfrm>
                <a:off x="365889" y="413972"/>
                <a:ext cx="448087" cy="411421"/>
                <a:chOff x="1311800" y="841058"/>
                <a:chExt cx="566501" cy="520146"/>
              </a:xfrm>
            </p:grpSpPr>
            <p:sp>
              <p:nvSpPr>
                <p:cNvPr id="85" name="椭圆 84"/>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椭圆 85"/>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88" name="图片 87" descr="12.9 LOGO"/>
          <p:cNvPicPr>
            <a:picLocks noChangeAspect="1"/>
          </p:cNvPicPr>
          <p:nvPr/>
        </p:nvPicPr>
        <p:blipFill>
          <a:blip r:embed="rId24"/>
          <a:stretch>
            <a:fillRect/>
          </a:stretch>
        </p:blipFill>
        <p:spPr>
          <a:xfrm>
            <a:off x="10771505" y="163830"/>
            <a:ext cx="720000" cy="72000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38103"/>
            <a:ext cx="12200889" cy="6896103"/>
            <a:chOff x="0" y="-38103"/>
            <a:chExt cx="12200889" cy="6896103"/>
          </a:xfrm>
        </p:grpSpPr>
        <p:pic>
          <p:nvPicPr>
            <p:cNvPr id="22" name="图片 21"/>
            <p:cNvPicPr>
              <a:picLocks noChangeAspect="1"/>
            </p:cNvPicPr>
            <p:nvPr/>
          </p:nvPicPr>
          <p:blipFill>
            <a:blip r:embed="rId1"/>
            <a:srcRect b="15730"/>
            <a:stretch>
              <a:fillRect/>
            </a:stretch>
          </p:blipFill>
          <p:spPr>
            <a:xfrm>
              <a:off x="0" y="-1"/>
              <a:ext cx="12191999" cy="6858001"/>
            </a:xfrm>
            <a:prstGeom prst="rect">
              <a:avLst/>
            </a:prstGeom>
          </p:spPr>
        </p:pic>
        <p:grpSp>
          <p:nvGrpSpPr>
            <p:cNvPr id="3" name="组合 2"/>
            <p:cNvGrpSpPr/>
            <p:nvPr/>
          </p:nvGrpSpPr>
          <p:grpSpPr>
            <a:xfrm>
              <a:off x="1077560" y="2388095"/>
              <a:ext cx="4469905" cy="4469905"/>
              <a:chOff x="871648" y="1580135"/>
              <a:chExt cx="4854934" cy="4854934"/>
            </a:xfrm>
          </p:grpSpPr>
          <p:pic>
            <p:nvPicPr>
              <p:cNvPr id="4" name="图片 3" descr="图标&#10;&#10;低可信度描述已自动生成"/>
              <p:cNvPicPr>
                <a:picLocks noChangeAspect="1"/>
              </p:cNvPicPr>
              <p:nvPr/>
            </p:nvPicPr>
            <p:blipFill>
              <a:blip r:embed="rId2"/>
              <a:stretch>
                <a:fillRect/>
              </a:stretch>
            </p:blipFill>
            <p:spPr>
              <a:xfrm>
                <a:off x="871648" y="1580135"/>
                <a:ext cx="4854934" cy="4854934"/>
              </a:xfrm>
              <a:prstGeom prst="rect">
                <a:avLst/>
              </a:prstGeom>
            </p:spPr>
          </p:pic>
          <p:grpSp>
            <p:nvGrpSpPr>
              <p:cNvPr id="5" name="组合 4"/>
              <p:cNvGrpSpPr/>
              <p:nvPr/>
            </p:nvGrpSpPr>
            <p:grpSpPr>
              <a:xfrm>
                <a:off x="1560480" y="2553632"/>
                <a:ext cx="3884761" cy="2886913"/>
                <a:chOff x="1560480" y="2553632"/>
                <a:chExt cx="3884761" cy="2886913"/>
              </a:xfrm>
            </p:grpSpPr>
            <p:pic>
              <p:nvPicPr>
                <p:cNvPr id="6" name="图片 5" descr="图形用户界面&#10;&#10;中度可信度描述已自动生成"/>
                <p:cNvPicPr>
                  <a:picLocks noChangeAspect="1"/>
                </p:cNvPicPr>
                <p:nvPr/>
              </p:nvPicPr>
              <p:blipFill>
                <a:blip r:embed="rId3"/>
                <a:stretch>
                  <a:fillRect/>
                </a:stretch>
              </p:blipFill>
              <p:spPr>
                <a:xfrm>
                  <a:off x="1942088" y="4172221"/>
                  <a:ext cx="1485319" cy="1258844"/>
                </a:xfrm>
                <a:prstGeom prst="rect">
                  <a:avLst/>
                </a:prstGeom>
              </p:spPr>
            </p:pic>
            <p:sp>
              <p:nvSpPr>
                <p:cNvPr id="7" name="矩形: 圆角 6"/>
                <p:cNvSpPr/>
                <p:nvPr/>
              </p:nvSpPr>
              <p:spPr>
                <a:xfrm>
                  <a:off x="1560480" y="4528267"/>
                  <a:ext cx="723569" cy="274321"/>
                </a:xfrm>
                <a:prstGeom prst="roundRect">
                  <a:avLst>
                    <a:gd name="adj" fmla="val 19893"/>
                  </a:avLst>
                </a:prstGeom>
                <a:gradFill>
                  <a:gsLst>
                    <a:gs pos="0">
                      <a:srgbClr val="10BDCD"/>
                    </a:gs>
                    <a:gs pos="100000">
                      <a:srgbClr val="0D7CDD"/>
                    </a:gs>
                  </a:gsLst>
                  <a:lin ang="135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水位站</a:t>
                  </a:r>
                  <a:endParaRPr kumimoji="0" lang="zh-CN" altLang="en-US" sz="11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8" name="图片 7" descr="图片包含 文本&#10;&#10;描述已自动生成"/>
                <p:cNvPicPr>
                  <a:picLocks noChangeAspect="1"/>
                </p:cNvPicPr>
                <p:nvPr/>
              </p:nvPicPr>
              <p:blipFill>
                <a:blip r:embed="rId4"/>
                <a:stretch>
                  <a:fillRect/>
                </a:stretch>
              </p:blipFill>
              <p:spPr>
                <a:xfrm flipH="1">
                  <a:off x="3221504" y="3704039"/>
                  <a:ext cx="745552" cy="1289438"/>
                </a:xfrm>
                <a:prstGeom prst="rect">
                  <a:avLst/>
                </a:prstGeom>
              </p:spPr>
            </p:pic>
            <p:sp>
              <p:nvSpPr>
                <p:cNvPr id="9" name="矩形: 圆角 8"/>
                <p:cNvSpPr/>
                <p:nvPr/>
              </p:nvSpPr>
              <p:spPr>
                <a:xfrm>
                  <a:off x="4706823" y="4664158"/>
                  <a:ext cx="738418" cy="301543"/>
                </a:xfrm>
                <a:prstGeom prst="roundRect">
                  <a:avLst>
                    <a:gd name="adj" fmla="val 19893"/>
                  </a:avLst>
                </a:prstGeom>
                <a:gradFill>
                  <a:gsLst>
                    <a:gs pos="0">
                      <a:srgbClr val="10BDCD"/>
                    </a:gs>
                    <a:gs pos="100000">
                      <a:srgbClr val="0D7CDD"/>
                    </a:gs>
                  </a:gsLs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视频站</a:t>
                  </a:r>
                  <a:endParaRPr kumimoji="0" lang="zh-CN" altLang="en-US" sz="11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0" name="图片 9" descr="图片包含 游戏机, 桌子&#10;&#10;描述已自动生成"/>
                <p:cNvPicPr>
                  <a:picLocks noChangeAspect="1"/>
                </p:cNvPicPr>
                <p:nvPr/>
              </p:nvPicPr>
              <p:blipFill>
                <a:blip r:embed="rId5"/>
                <a:stretch>
                  <a:fillRect/>
                </a:stretch>
              </p:blipFill>
              <p:spPr>
                <a:xfrm flipH="1">
                  <a:off x="3939733" y="4375981"/>
                  <a:ext cx="663071" cy="1064564"/>
                </a:xfrm>
                <a:prstGeom prst="rect">
                  <a:avLst/>
                </a:prstGeom>
              </p:spPr>
            </p:pic>
            <p:sp>
              <p:nvSpPr>
                <p:cNvPr id="11" name="矩形: 圆角 10"/>
                <p:cNvSpPr/>
                <p:nvPr/>
              </p:nvSpPr>
              <p:spPr>
                <a:xfrm>
                  <a:off x="3855980" y="4074437"/>
                  <a:ext cx="850844" cy="301543"/>
                </a:xfrm>
                <a:prstGeom prst="roundRect">
                  <a:avLst>
                    <a:gd name="adj" fmla="val 19893"/>
                  </a:avLst>
                </a:prstGeom>
                <a:gradFill>
                  <a:gsLst>
                    <a:gs pos="0">
                      <a:srgbClr val="10BDCD"/>
                    </a:gs>
                    <a:gs pos="100000">
                      <a:srgbClr val="0D7CDD"/>
                    </a:gs>
                  </a:gsLs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11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雨量站</a:t>
                  </a:r>
                  <a:endParaRPr kumimoji="0" lang="zh-CN" altLang="en-US" sz="1100" b="1"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3" name="任意多边形: 形状 12"/>
                <p:cNvSpPr/>
                <p:nvPr/>
              </p:nvSpPr>
              <p:spPr>
                <a:xfrm rot="10800000" flipV="1">
                  <a:off x="2053010" y="2839841"/>
                  <a:ext cx="2048524" cy="576840"/>
                </a:xfrm>
                <a:custGeom>
                  <a:avLst/>
                  <a:gdLst>
                    <a:gd name="connsiteX0" fmla="*/ 950313 w 2048524"/>
                    <a:gd name="connsiteY0" fmla="*/ 0 h 729969"/>
                    <a:gd name="connsiteX1" fmla="*/ 1024704 w 2048524"/>
                    <a:gd name="connsiteY1" fmla="*/ 115760 h 729969"/>
                    <a:gd name="connsiteX2" fmla="*/ 1969251 w 2048524"/>
                    <a:gd name="connsiteY2" fmla="*/ 706557 h 729969"/>
                    <a:gd name="connsiteX3" fmla="*/ 2048524 w 2048524"/>
                    <a:gd name="connsiteY3" fmla="*/ 729969 h 729969"/>
                    <a:gd name="connsiteX4" fmla="*/ 0 w 2048524"/>
                    <a:gd name="connsiteY4" fmla="*/ 729969 h 729969"/>
                    <a:gd name="connsiteX5" fmla="*/ 183202 w 2048524"/>
                    <a:gd name="connsiteY5" fmla="*/ 658202 h 729969"/>
                    <a:gd name="connsiteX6" fmla="*/ 183223 w 2048524"/>
                    <a:gd name="connsiteY6" fmla="*/ 658191 h 729969"/>
                    <a:gd name="connsiteX7" fmla="*/ 381563 w 2048524"/>
                    <a:gd name="connsiteY7" fmla="*/ 555012 h 729969"/>
                    <a:gd name="connsiteX8" fmla="*/ 417066 w 2048524"/>
                    <a:gd name="connsiteY8" fmla="*/ 531815 h 729969"/>
                    <a:gd name="connsiteX9" fmla="*/ 442837 w 2048524"/>
                    <a:gd name="connsiteY9" fmla="*/ 517888 h 729969"/>
                    <a:gd name="connsiteX10" fmla="*/ 479513 w 2048524"/>
                    <a:gd name="connsiteY10" fmla="*/ 491012 h 729969"/>
                    <a:gd name="connsiteX11" fmla="*/ 557570 w 2048524"/>
                    <a:gd name="connsiteY11" fmla="*/ 440009 h 729969"/>
                    <a:gd name="connsiteX12" fmla="*/ 624902 w 2048524"/>
                    <a:gd name="connsiteY12" fmla="*/ 384474 h 729969"/>
                    <a:gd name="connsiteX13" fmla="*/ 661280 w 2048524"/>
                    <a:gd name="connsiteY13" fmla="*/ 357817 h 729969"/>
                    <a:gd name="connsiteX14" fmla="*/ 678448 w 2048524"/>
                    <a:gd name="connsiteY14" fmla="*/ 340310 h 729969"/>
                    <a:gd name="connsiteX15" fmla="*/ 708775 w 2048524"/>
                    <a:gd name="connsiteY15" fmla="*/ 315296 h 729969"/>
                    <a:gd name="connsiteX16" fmla="*/ 832720 w 2048524"/>
                    <a:gd name="connsiteY16" fmla="*/ 182983 h 729969"/>
                    <a:gd name="connsiteX17" fmla="*/ 832727 w 2048524"/>
                    <a:gd name="connsiteY17" fmla="*/ 182977 h 7299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48524" h="729969">
                      <a:moveTo>
                        <a:pt x="950313" y="0"/>
                      </a:moveTo>
                      <a:lnTo>
                        <a:pt x="1024704" y="115760"/>
                      </a:lnTo>
                      <a:cubicBezTo>
                        <a:pt x="1219389" y="356511"/>
                        <a:pt x="1554876" y="571172"/>
                        <a:pt x="1969251" y="706557"/>
                      </a:cubicBezTo>
                      <a:lnTo>
                        <a:pt x="2048524" y="729969"/>
                      </a:lnTo>
                      <a:lnTo>
                        <a:pt x="0" y="729969"/>
                      </a:lnTo>
                      <a:lnTo>
                        <a:pt x="183202" y="658202"/>
                      </a:lnTo>
                      <a:lnTo>
                        <a:pt x="183223" y="658191"/>
                      </a:lnTo>
                      <a:lnTo>
                        <a:pt x="381563" y="555012"/>
                      </a:lnTo>
                      <a:lnTo>
                        <a:pt x="417066" y="531815"/>
                      </a:lnTo>
                      <a:lnTo>
                        <a:pt x="442837" y="517888"/>
                      </a:lnTo>
                      <a:lnTo>
                        <a:pt x="479513" y="491012"/>
                      </a:lnTo>
                      <a:lnTo>
                        <a:pt x="557570" y="440009"/>
                      </a:lnTo>
                      <a:lnTo>
                        <a:pt x="624902" y="384474"/>
                      </a:lnTo>
                      <a:lnTo>
                        <a:pt x="661280" y="357817"/>
                      </a:lnTo>
                      <a:lnTo>
                        <a:pt x="678448" y="340310"/>
                      </a:lnTo>
                      <a:lnTo>
                        <a:pt x="708775" y="315296"/>
                      </a:lnTo>
                      <a:lnTo>
                        <a:pt x="832720" y="182983"/>
                      </a:lnTo>
                      <a:lnTo>
                        <a:pt x="832727" y="182977"/>
                      </a:lnTo>
                      <a:close/>
                    </a:path>
                  </a:pathLst>
                </a:custGeom>
                <a:gradFill>
                  <a:gsLst>
                    <a:gs pos="0">
                      <a:srgbClr val="0070C0"/>
                    </a:gs>
                    <a:gs pos="100000">
                      <a:srgbClr val="5B9BD5">
                        <a:lumMod val="60000"/>
                        <a:lumOff val="40000"/>
                        <a:alpha val="9000"/>
                      </a:srgbClr>
                    </a:gs>
                  </a:gsLst>
                  <a:lin ang="5400000" scaled="1"/>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6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endParaRPr>
                </a:p>
              </p:txBody>
            </p:sp>
            <p:pic>
              <p:nvPicPr>
                <p:cNvPr id="12" name="图片 11" descr="图片包含 游戏机&#10;&#10;描述已自动生成"/>
                <p:cNvPicPr>
                  <a:picLocks noChangeAspect="1"/>
                </p:cNvPicPr>
                <p:nvPr/>
              </p:nvPicPr>
              <p:blipFill>
                <a:blip r:embed="rId6"/>
                <a:stretch>
                  <a:fillRect/>
                </a:stretch>
              </p:blipFill>
              <p:spPr>
                <a:xfrm>
                  <a:off x="2841209" y="2553632"/>
                  <a:ext cx="578733" cy="771644"/>
                </a:xfrm>
                <a:prstGeom prst="rect">
                  <a:avLst/>
                </a:prstGeom>
              </p:spPr>
            </p:pic>
          </p:grpSp>
        </p:grpSp>
        <p:sp>
          <p:nvSpPr>
            <p:cNvPr id="14" name="文本框 13"/>
            <p:cNvSpPr txBox="1"/>
            <p:nvPr/>
          </p:nvSpPr>
          <p:spPr>
            <a:xfrm>
              <a:off x="1739296" y="3620812"/>
              <a:ext cx="2015143"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4G/5G/</a:t>
              </a:r>
              <a:r>
                <a:rPr kumimoji="0" lang="zh-CN" altLang="en-US"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北斗卫星</a:t>
              </a:r>
              <a:endParaRPr kumimoji="0" lang="zh-CN" altLang="en-US"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5" name="文本框 14"/>
            <p:cNvSpPr txBox="1"/>
            <p:nvPr/>
          </p:nvSpPr>
          <p:spPr>
            <a:xfrm>
              <a:off x="3273293" y="3608958"/>
              <a:ext cx="2015143"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国家标准水文规约</a:t>
              </a:r>
              <a:r>
                <a:rPr kumimoji="0" lang="en-US" altLang="zh-CN"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a:t>
              </a:r>
              <a:r>
                <a:rPr kumimoji="0" lang="zh-CN" altLang="en-US"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rPr>
                <a:t>其他</a:t>
              </a:r>
              <a:endParaRPr kumimoji="0" lang="zh-CN" altLang="en-US" sz="1100" b="0" i="0" u="none" strike="noStrike" kern="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endParaRPr>
            </a:p>
          </p:txBody>
        </p:sp>
        <p:sp>
          <p:nvSpPr>
            <p:cNvPr id="16" name="文本框 15"/>
            <p:cNvSpPr txBox="1"/>
            <p:nvPr/>
          </p:nvSpPr>
          <p:spPr>
            <a:xfrm>
              <a:off x="3642195" y="1403343"/>
              <a:ext cx="2015143"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山洪灾害监测预警平台</a:t>
              </a:r>
              <a:endParaRPr kumimoji="0" lang="zh-CN" altLang="en-US" sz="11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pic>
          <p:nvPicPr>
            <p:cNvPr id="17" name="图片 16" descr="电脑游戏的截图&#10;&#10;描述已自动生成"/>
            <p:cNvPicPr>
              <a:picLocks noChangeAspect="1"/>
            </p:cNvPicPr>
            <p:nvPr/>
          </p:nvPicPr>
          <p:blipFill>
            <a:blip r:embed="rId7"/>
            <a:stretch>
              <a:fillRect/>
            </a:stretch>
          </p:blipFill>
          <p:spPr>
            <a:xfrm>
              <a:off x="693373" y="1753337"/>
              <a:ext cx="1906639" cy="1072484"/>
            </a:xfrm>
            <a:prstGeom prst="rect">
              <a:avLst/>
            </a:prstGeom>
            <a:ln w="63500">
              <a:solidFill>
                <a:srgbClr val="D2E9FE"/>
              </a:solidFill>
            </a:ln>
          </p:spPr>
        </p:pic>
        <p:pic>
          <p:nvPicPr>
            <p:cNvPr id="18" name="图片 17" descr="C:/Users/Administrator/Downloads/生成无水印图片.png生成无水印图片"/>
            <p:cNvPicPr>
              <a:picLocks noChangeAspect="1"/>
            </p:cNvPicPr>
            <p:nvPr/>
          </p:nvPicPr>
          <p:blipFill>
            <a:blip r:embed="rId8"/>
            <a:srcRect t="16575" b="16575"/>
            <a:stretch>
              <a:fillRect/>
            </a:stretch>
          </p:blipFill>
          <p:spPr>
            <a:xfrm>
              <a:off x="3089706" y="1759609"/>
              <a:ext cx="2636872" cy="991210"/>
            </a:xfrm>
            <a:prstGeom prst="rect">
              <a:avLst/>
            </a:prstGeom>
            <a:ln w="63500">
              <a:solidFill>
                <a:srgbClr val="D2E9FE"/>
              </a:solidFill>
            </a:ln>
          </p:spPr>
        </p:pic>
        <p:pic>
          <p:nvPicPr>
            <p:cNvPr id="19" name="图片 18" descr="图形用户界面, 网站&#10;&#10;描述已自动生成"/>
            <p:cNvPicPr>
              <a:picLocks noChangeAspect="1"/>
            </p:cNvPicPr>
            <p:nvPr/>
          </p:nvPicPr>
          <p:blipFill>
            <a:blip r:embed="rId9"/>
            <a:stretch>
              <a:fillRect/>
            </a:stretch>
          </p:blipFill>
          <p:spPr>
            <a:xfrm>
              <a:off x="2573731" y="2217282"/>
              <a:ext cx="1477564" cy="978886"/>
            </a:xfrm>
            <a:prstGeom prst="rect">
              <a:avLst/>
            </a:prstGeom>
          </p:spPr>
        </p:pic>
        <p:pic>
          <p:nvPicPr>
            <p:cNvPr id="20" name="图片 19" descr="图形用户界面, 应用程序&#10;&#10;描述已自动生成"/>
            <p:cNvPicPr>
              <a:picLocks noChangeAspect="1"/>
            </p:cNvPicPr>
            <p:nvPr/>
          </p:nvPicPr>
          <p:blipFill>
            <a:blip r:embed="rId10"/>
            <a:stretch>
              <a:fillRect/>
            </a:stretch>
          </p:blipFill>
          <p:spPr>
            <a:xfrm>
              <a:off x="5051840" y="2302978"/>
              <a:ext cx="1210996" cy="895681"/>
            </a:xfrm>
            <a:prstGeom prst="rect">
              <a:avLst/>
            </a:prstGeom>
          </p:spPr>
        </p:pic>
        <p:sp>
          <p:nvSpPr>
            <p:cNvPr id="21" name="文本框 20"/>
            <p:cNvSpPr txBox="1"/>
            <p:nvPr/>
          </p:nvSpPr>
          <p:spPr>
            <a:xfrm>
              <a:off x="1159271" y="1403343"/>
              <a:ext cx="121330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rPr>
                <a:t>智慧水利平台</a:t>
              </a:r>
              <a:endParaRPr kumimoji="0" lang="zh-CN" altLang="en-US" sz="1100" i="0" u="none" strike="noStrike" kern="0" cap="none" spc="0" normalizeH="0" baseline="0" noProof="0" dirty="0">
                <a:ln>
                  <a:noFill/>
                </a:ln>
                <a:effectLst/>
                <a:uLnTx/>
                <a:uFillTx/>
                <a:latin typeface="微软雅黑" panose="020B0503020204020204" pitchFamily="34" charset="-122"/>
                <a:ea typeface="微软雅黑" panose="020B0503020204020204" pitchFamily="34" charset="-122"/>
              </a:endParaRPr>
            </a:p>
          </p:txBody>
        </p:sp>
        <p:sp>
          <p:nvSpPr>
            <p:cNvPr id="62" name="任意多边形: 形状 61"/>
            <p:cNvSpPr/>
            <p:nvPr/>
          </p:nvSpPr>
          <p:spPr>
            <a:xfrm rot="5400000" flipH="1" flipV="1">
              <a:off x="5868676" y="778473"/>
              <a:ext cx="2294606" cy="745910"/>
            </a:xfrm>
            <a:custGeom>
              <a:avLst/>
              <a:gdLst>
                <a:gd name="connsiteX0" fmla="*/ 2474037 w 2474037"/>
                <a:gd name="connsiteY0" fmla="*/ 157655 h 717604"/>
                <a:gd name="connsiteX1" fmla="*/ 2474037 w 2474037"/>
                <a:gd name="connsiteY1" fmla="*/ 410995 h 717604"/>
                <a:gd name="connsiteX2" fmla="*/ 2457580 w 2474037"/>
                <a:gd name="connsiteY2" fmla="*/ 403332 h 717604"/>
                <a:gd name="connsiteX3" fmla="*/ 113359 w 2474037"/>
                <a:gd name="connsiteY3" fmla="*/ 655337 h 717604"/>
                <a:gd name="connsiteX4" fmla="*/ 0 w 2474037"/>
                <a:gd name="connsiteY4" fmla="*/ 717604 h 717604"/>
                <a:gd name="connsiteX5" fmla="*/ 111329 w 2474037"/>
                <a:gd name="connsiteY5" fmla="*/ 626336 h 717604"/>
                <a:gd name="connsiteX6" fmla="*/ 896554 w 2474037"/>
                <a:gd name="connsiteY6" fmla="*/ 137002 h 717604"/>
                <a:gd name="connsiteX7" fmla="*/ 1615593 w 2474037"/>
                <a:gd name="connsiteY7" fmla="*/ 109 h 717604"/>
                <a:gd name="connsiteX8" fmla="*/ 2294631 w 2474037"/>
                <a:gd name="connsiteY8" fmla="*/ 96755 h 717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74037" h="717604">
                  <a:moveTo>
                    <a:pt x="2474037" y="157655"/>
                  </a:moveTo>
                  <a:lnTo>
                    <a:pt x="2474037" y="410995"/>
                  </a:lnTo>
                  <a:lnTo>
                    <a:pt x="2457580" y="403332"/>
                  </a:lnTo>
                  <a:cubicBezTo>
                    <a:pt x="1780086" y="117573"/>
                    <a:pt x="933637" y="225791"/>
                    <a:pt x="113359" y="655337"/>
                  </a:cubicBezTo>
                  <a:lnTo>
                    <a:pt x="0" y="717604"/>
                  </a:lnTo>
                  <a:lnTo>
                    <a:pt x="111329" y="626336"/>
                  </a:lnTo>
                  <a:cubicBezTo>
                    <a:pt x="384255" y="409417"/>
                    <a:pt x="648725" y="230205"/>
                    <a:pt x="896554" y="137002"/>
                  </a:cubicBezTo>
                  <a:cubicBezTo>
                    <a:pt x="1144382" y="43798"/>
                    <a:pt x="1383322" y="2491"/>
                    <a:pt x="1615593" y="109"/>
                  </a:cubicBezTo>
                  <a:cubicBezTo>
                    <a:pt x="1847866" y="-2275"/>
                    <a:pt x="2073470" y="34266"/>
                    <a:pt x="2294631" y="96755"/>
                  </a:cubicBezTo>
                  <a:close/>
                </a:path>
              </a:pathLst>
            </a:custGeom>
            <a:gradFill flip="none" rotWithShape="1">
              <a:gsLst>
                <a:gs pos="0">
                  <a:srgbClr val="10BDCD"/>
                </a:gs>
                <a:gs pos="100000">
                  <a:srgbClr val="0D7CDD"/>
                </a:gs>
              </a:gsLst>
              <a:lin ang="16200000" scaled="1"/>
              <a:tileRect/>
            </a:gradFill>
            <a:ln w="12700" cap="flat" cmpd="sng" algn="ctr">
              <a:noFill/>
              <a:prstDash val="solid"/>
              <a:miter lim="800000"/>
            </a:ln>
            <a:effectLst/>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pic>
          <p:nvPicPr>
            <p:cNvPr id="55" name="图片 54" descr="瀑布的风景&#10;&#10;AI 生成的内容可能不正确。"/>
            <p:cNvPicPr>
              <a:picLocks noChangeAspect="1"/>
            </p:cNvPicPr>
            <p:nvPr/>
          </p:nvPicPr>
          <p:blipFill>
            <a:blip r:embed="rId11"/>
            <a:srcRect l="324"/>
            <a:stretch>
              <a:fillRect/>
            </a:stretch>
          </p:blipFill>
          <p:spPr>
            <a:xfrm>
              <a:off x="7068224" y="-8534"/>
              <a:ext cx="5126814" cy="6866532"/>
            </a:xfrm>
            <a:custGeom>
              <a:avLst/>
              <a:gdLst>
                <a:gd name="connsiteX0" fmla="*/ 152704 w 5126814"/>
                <a:gd name="connsiteY0" fmla="*/ 0 h 6858000"/>
                <a:gd name="connsiteX1" fmla="*/ 5126814 w 5126814"/>
                <a:gd name="connsiteY1" fmla="*/ 0 h 6858000"/>
                <a:gd name="connsiteX2" fmla="*/ 5126814 w 5126814"/>
                <a:gd name="connsiteY2" fmla="*/ 6858000 h 6858000"/>
                <a:gd name="connsiteX3" fmla="*/ 622909 w 5126814"/>
                <a:gd name="connsiteY3" fmla="*/ 6858000 h 6858000"/>
                <a:gd name="connsiteX4" fmla="*/ 828636 w 5126814"/>
                <a:gd name="connsiteY4" fmla="*/ 6700579 h 6858000"/>
                <a:gd name="connsiteX5" fmla="*/ 2244117 w 5126814"/>
                <a:gd name="connsiteY5" fmla="*/ 4798203 h 6858000"/>
                <a:gd name="connsiteX6" fmla="*/ 134102 w 5126814"/>
                <a:gd name="connsiteY6" fmla="*/ 1565040 h 6858000"/>
                <a:gd name="connsiteX7" fmla="*/ 108 w 5126814"/>
                <a:gd name="connsiteY7" fmla="*/ 849469 h 6858000"/>
                <a:gd name="connsiteX8" fmla="*/ 94708 w 5126814"/>
                <a:gd name="connsiteY8" fmla="*/ 17370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126814" h="6858000">
                  <a:moveTo>
                    <a:pt x="152704" y="0"/>
                  </a:moveTo>
                  <a:lnTo>
                    <a:pt x="5126814" y="0"/>
                  </a:lnTo>
                  <a:lnTo>
                    <a:pt x="5126814" y="6858000"/>
                  </a:lnTo>
                  <a:lnTo>
                    <a:pt x="622909" y="6858000"/>
                  </a:lnTo>
                  <a:lnTo>
                    <a:pt x="828636" y="6700579"/>
                  </a:lnTo>
                  <a:cubicBezTo>
                    <a:pt x="1608656" y="6131483"/>
                    <a:pt x="2264851" y="5420148"/>
                    <a:pt x="2244117" y="4798203"/>
                  </a:cubicBezTo>
                  <a:cubicBezTo>
                    <a:pt x="2210942" y="3803092"/>
                    <a:pt x="499025" y="2551572"/>
                    <a:pt x="134102" y="1565040"/>
                  </a:cubicBezTo>
                  <a:cubicBezTo>
                    <a:pt x="42871" y="1318406"/>
                    <a:pt x="2439" y="1080620"/>
                    <a:pt x="108" y="849469"/>
                  </a:cubicBezTo>
                  <a:cubicBezTo>
                    <a:pt x="-2226" y="618317"/>
                    <a:pt x="33542" y="393801"/>
                    <a:pt x="94708" y="173707"/>
                  </a:cubicBezTo>
                  <a:close/>
                </a:path>
              </a:pathLst>
            </a:custGeom>
          </p:spPr>
        </p:pic>
        <p:sp>
          <p:nvSpPr>
            <p:cNvPr id="56" name="www.pptcool.com1-20"/>
            <p:cNvSpPr/>
            <p:nvPr/>
          </p:nvSpPr>
          <p:spPr>
            <a:xfrm rot="5400000" flipH="1" flipV="1">
              <a:off x="6125472" y="782581"/>
              <a:ext cx="6896100" cy="5254733"/>
            </a:xfrm>
            <a:custGeom>
              <a:avLst/>
              <a:gdLst>
                <a:gd name="connsiteX0" fmla="*/ 10674310 w 12192000"/>
                <a:gd name="connsiteY0" fmla="*/ 49 h 2362844"/>
                <a:gd name="connsiteX1" fmla="*/ 11874818 w 12192000"/>
                <a:gd name="connsiteY1" fmla="*/ 43507 h 2362844"/>
                <a:gd name="connsiteX2" fmla="*/ 12192000 w 12192000"/>
                <a:gd name="connsiteY2" fmla="*/ 70891 h 2362844"/>
                <a:gd name="connsiteX3" fmla="*/ 12192000 w 12192000"/>
                <a:gd name="connsiteY3" fmla="*/ 2362844 h 2362844"/>
                <a:gd name="connsiteX4" fmla="*/ 0 w 12192000"/>
                <a:gd name="connsiteY4" fmla="*/ 2362844 h 2362844"/>
                <a:gd name="connsiteX5" fmla="*/ 0 w 12192000"/>
                <a:gd name="connsiteY5" fmla="*/ 286154 h 2362844"/>
                <a:gd name="connsiteX6" fmla="*/ 279663 w 12192000"/>
                <a:gd name="connsiteY6" fmla="*/ 380662 h 2362844"/>
                <a:gd name="connsiteX7" fmla="*/ 3642360 w 12192000"/>
                <a:gd name="connsiteY7" fmla="*/ 1311284 h 2362844"/>
                <a:gd name="connsiteX8" fmla="*/ 9403080 w 12192000"/>
                <a:gd name="connsiteY8" fmla="*/ 61604 h 2362844"/>
                <a:gd name="connsiteX9" fmla="*/ 10674310 w 12192000"/>
                <a:gd name="connsiteY9" fmla="*/ 49 h 2362844"/>
                <a:gd name="connsiteX0-1" fmla="*/ 10674310 w 12192000"/>
                <a:gd name="connsiteY0-2" fmla="*/ 49 h 2362844"/>
                <a:gd name="connsiteX1-3" fmla="*/ 11874818 w 12192000"/>
                <a:gd name="connsiteY1-4" fmla="*/ 43507 h 2362844"/>
                <a:gd name="connsiteX2-5" fmla="*/ 12192000 w 12192000"/>
                <a:gd name="connsiteY2-6" fmla="*/ 70891 h 2362844"/>
                <a:gd name="connsiteX3-7" fmla="*/ 12192000 w 12192000"/>
                <a:gd name="connsiteY3-8" fmla="*/ 2362844 h 2362844"/>
                <a:gd name="connsiteX4-9" fmla="*/ 0 w 12192000"/>
                <a:gd name="connsiteY4-10" fmla="*/ 2362844 h 2362844"/>
                <a:gd name="connsiteX5-11" fmla="*/ 0 w 12192000"/>
                <a:gd name="connsiteY5-12" fmla="*/ 286154 h 2362844"/>
                <a:gd name="connsiteX6-13" fmla="*/ 279663 w 12192000"/>
                <a:gd name="connsiteY6-14" fmla="*/ 380662 h 2362844"/>
                <a:gd name="connsiteX7-15" fmla="*/ 3693125 w 12192000"/>
                <a:gd name="connsiteY7-16" fmla="*/ 1113374 h 2362844"/>
                <a:gd name="connsiteX8-17" fmla="*/ 9403080 w 12192000"/>
                <a:gd name="connsiteY8-18" fmla="*/ 61604 h 2362844"/>
                <a:gd name="connsiteX9-19" fmla="*/ 10674310 w 12192000"/>
                <a:gd name="connsiteY9-20" fmla="*/ 49 h 2362844"/>
                <a:gd name="connsiteX0-21" fmla="*/ 10674310 w 12192000"/>
                <a:gd name="connsiteY0-22" fmla="*/ 49 h 2362844"/>
                <a:gd name="connsiteX1-23" fmla="*/ 11874818 w 12192000"/>
                <a:gd name="connsiteY1-24" fmla="*/ 43507 h 2362844"/>
                <a:gd name="connsiteX2-25" fmla="*/ 12192000 w 12192000"/>
                <a:gd name="connsiteY2-26" fmla="*/ 70891 h 2362844"/>
                <a:gd name="connsiteX3-27" fmla="*/ 12192000 w 12192000"/>
                <a:gd name="connsiteY3-28" fmla="*/ 2362844 h 2362844"/>
                <a:gd name="connsiteX4-29" fmla="*/ 0 w 12192000"/>
                <a:gd name="connsiteY4-30" fmla="*/ 2362844 h 2362844"/>
                <a:gd name="connsiteX5-31" fmla="*/ 0 w 12192000"/>
                <a:gd name="connsiteY5-32" fmla="*/ 286154 h 2362844"/>
                <a:gd name="connsiteX6-33" fmla="*/ 279663 w 12192000"/>
                <a:gd name="connsiteY6-34" fmla="*/ 380662 h 2362844"/>
                <a:gd name="connsiteX7-35" fmla="*/ 3659282 w 12192000"/>
                <a:gd name="connsiteY7-36" fmla="*/ 1030912 h 2362844"/>
                <a:gd name="connsiteX8-37" fmla="*/ 9403080 w 12192000"/>
                <a:gd name="connsiteY8-38" fmla="*/ 61604 h 2362844"/>
                <a:gd name="connsiteX9-39" fmla="*/ 10674310 w 12192000"/>
                <a:gd name="connsiteY9-40" fmla="*/ 49 h 23628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Lst>
              <a:rect l="l" t="t" r="r" b="b"/>
              <a:pathLst>
                <a:path w="12192000" h="2362844">
                  <a:moveTo>
                    <a:pt x="10674310" y="49"/>
                  </a:moveTo>
                  <a:cubicBezTo>
                    <a:pt x="11084957" y="-1023"/>
                    <a:pt x="11483816" y="15408"/>
                    <a:pt x="11874818" y="43507"/>
                  </a:cubicBezTo>
                  <a:lnTo>
                    <a:pt x="12192000" y="70891"/>
                  </a:lnTo>
                  <a:lnTo>
                    <a:pt x="12192000" y="2362844"/>
                  </a:lnTo>
                  <a:lnTo>
                    <a:pt x="0" y="2362844"/>
                  </a:lnTo>
                  <a:lnTo>
                    <a:pt x="0" y="286154"/>
                  </a:lnTo>
                  <a:lnTo>
                    <a:pt x="279663" y="380662"/>
                  </a:lnTo>
                  <a:cubicBezTo>
                    <a:pt x="1290677" y="738991"/>
                    <a:pt x="2554382" y="1040437"/>
                    <a:pt x="3659282" y="1030912"/>
                  </a:cubicBezTo>
                  <a:cubicBezTo>
                    <a:pt x="5427123" y="1015672"/>
                    <a:pt x="7650480" y="229244"/>
                    <a:pt x="9403080" y="61604"/>
                  </a:cubicBezTo>
                  <a:cubicBezTo>
                    <a:pt x="9841230" y="19694"/>
                    <a:pt x="10263664" y="1120"/>
                    <a:pt x="10674310" y="49"/>
                  </a:cubicBezTo>
                  <a:close/>
                </a:path>
              </a:pathLst>
            </a:custGeom>
            <a:solidFill>
              <a:srgbClr val="D2E9FE">
                <a:alpha val="68000"/>
              </a:srgbClr>
            </a:solidFill>
            <a:ln w="12700" cap="flat" cmpd="sng" algn="ctr">
              <a:no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91" name="任意多边形: 形状 90"/>
            <p:cNvSpPr/>
            <p:nvPr/>
          </p:nvSpPr>
          <p:spPr>
            <a:xfrm rot="5400000" flipH="1" flipV="1">
              <a:off x="7187949" y="5178535"/>
              <a:ext cx="1735275" cy="1622692"/>
            </a:xfrm>
            <a:custGeom>
              <a:avLst/>
              <a:gdLst>
                <a:gd name="connsiteX0" fmla="*/ 1790697 w 1790697"/>
                <a:gd name="connsiteY0" fmla="*/ 1621445 h 1622692"/>
                <a:gd name="connsiteX1" fmla="*/ 1790697 w 1790697"/>
                <a:gd name="connsiteY1" fmla="*/ 1622692 h 1622692"/>
                <a:gd name="connsiteX2" fmla="*/ 1781189 w 1790697"/>
                <a:gd name="connsiteY2" fmla="*/ 1621628 h 1622692"/>
                <a:gd name="connsiteX3" fmla="*/ 53014 w 1790697"/>
                <a:gd name="connsiteY3" fmla="*/ 372102 h 1622692"/>
                <a:gd name="connsiteX4" fmla="*/ 0 w 1790697"/>
                <a:gd name="connsiteY4" fmla="*/ 301663 h 1622692"/>
                <a:gd name="connsiteX5" fmla="*/ 0 w 1790697"/>
                <a:gd name="connsiteY5" fmla="*/ 0 h 1622692"/>
                <a:gd name="connsiteX6" fmla="*/ 158184 w 1790697"/>
                <a:gd name="connsiteY6" fmla="*/ 210176 h 1622692"/>
                <a:gd name="connsiteX7" fmla="*/ 1710302 w 1790697"/>
                <a:gd name="connsiteY7" fmla="*/ 1598970 h 16226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90697" h="1622692">
                  <a:moveTo>
                    <a:pt x="1790697" y="1621445"/>
                  </a:moveTo>
                  <a:lnTo>
                    <a:pt x="1790697" y="1622692"/>
                  </a:lnTo>
                  <a:lnTo>
                    <a:pt x="1781189" y="1621628"/>
                  </a:lnTo>
                  <a:cubicBezTo>
                    <a:pt x="1206944" y="1531248"/>
                    <a:pt x="553387" y="1069380"/>
                    <a:pt x="53014" y="372102"/>
                  </a:cubicBezTo>
                  <a:lnTo>
                    <a:pt x="0" y="301663"/>
                  </a:lnTo>
                  <a:lnTo>
                    <a:pt x="0" y="0"/>
                  </a:lnTo>
                  <a:lnTo>
                    <a:pt x="158184" y="210176"/>
                  </a:lnTo>
                  <a:cubicBezTo>
                    <a:pt x="622816" y="857648"/>
                    <a:pt x="1181803" y="1421610"/>
                    <a:pt x="1710302" y="1598970"/>
                  </a:cubicBezTo>
                  <a:close/>
                </a:path>
              </a:pathLst>
            </a:custGeom>
            <a:gradFill flip="none" rotWithShape="1">
              <a:gsLst>
                <a:gs pos="28000">
                  <a:srgbClr val="10BDCD">
                    <a:alpha val="0"/>
                  </a:srgbClr>
                </a:gs>
                <a:gs pos="100000">
                  <a:srgbClr val="0D7CDD"/>
                </a:gs>
              </a:gsLst>
              <a:lin ang="16200000" scaled="1"/>
              <a:tileRect/>
            </a:gradFill>
            <a:ln w="12700" cap="flat" cmpd="sng" algn="ctr">
              <a:noFill/>
              <a:prstDash val="solid"/>
              <a:miter lim="800000"/>
            </a:ln>
            <a:effectLst/>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grpSp>
          <p:nvGrpSpPr>
            <p:cNvPr id="97" name="组合 96"/>
            <p:cNvGrpSpPr/>
            <p:nvPr/>
          </p:nvGrpSpPr>
          <p:grpSpPr>
            <a:xfrm>
              <a:off x="6752246" y="2424477"/>
              <a:ext cx="3963363" cy="3577906"/>
              <a:chOff x="7068223" y="2437248"/>
              <a:chExt cx="3963363" cy="3577906"/>
            </a:xfrm>
          </p:grpSpPr>
          <p:grpSp>
            <p:nvGrpSpPr>
              <p:cNvPr id="71" name="组合 70"/>
              <p:cNvGrpSpPr/>
              <p:nvPr/>
            </p:nvGrpSpPr>
            <p:grpSpPr>
              <a:xfrm>
                <a:off x="7068225" y="2437248"/>
                <a:ext cx="3884053" cy="758920"/>
                <a:chOff x="7068225" y="2437248"/>
                <a:chExt cx="3884053" cy="758920"/>
              </a:xfrm>
            </p:grpSpPr>
            <p:grpSp>
              <p:nvGrpSpPr>
                <p:cNvPr id="50" name="组合 49"/>
                <p:cNvGrpSpPr/>
                <p:nvPr/>
              </p:nvGrpSpPr>
              <p:grpSpPr>
                <a:xfrm>
                  <a:off x="7068225" y="2437248"/>
                  <a:ext cx="3884053" cy="758920"/>
                  <a:chOff x="7068225" y="2437248"/>
                  <a:chExt cx="3884053" cy="758920"/>
                </a:xfrm>
              </p:grpSpPr>
              <p:sp>
                <p:nvSpPr>
                  <p:cNvPr id="42" name="矩形: 圆角 41"/>
                  <p:cNvSpPr/>
                  <p:nvPr/>
                </p:nvSpPr>
                <p:spPr>
                  <a:xfrm>
                    <a:off x="7068225" y="2437248"/>
                    <a:ext cx="3884053" cy="758920"/>
                  </a:xfrm>
                  <a:prstGeom prst="roundRect">
                    <a:avLst>
                      <a:gd name="adj" fmla="val 50000"/>
                    </a:avLst>
                  </a:prstGeom>
                  <a:solidFill>
                    <a:srgbClr val="D2E9FE"/>
                  </a:solidFill>
                  <a:ln>
                    <a:noFill/>
                  </a:ln>
                  <a:effectLst>
                    <a:outerShdw blurRad="63500" sx="102000" sy="102000" algn="ctr" rotWithShape="0">
                      <a:srgbClr val="0D7CDD">
                        <a:alpha val="2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p:nvPr/>
                </p:nvSpPr>
                <p:spPr>
                  <a:xfrm>
                    <a:off x="7182822" y="2547391"/>
                    <a:ext cx="522089" cy="522089"/>
                  </a:xfrm>
                  <a:prstGeom prst="ellipse">
                    <a:avLst/>
                  </a:prstGeom>
                  <a:gradFill>
                    <a:gsLst>
                      <a:gs pos="0">
                        <a:srgbClr val="10BDCD">
                          <a:lumMod val="96000"/>
                        </a:srgbClr>
                      </a:gs>
                      <a:gs pos="86000">
                        <a:srgbClr val="0D7CDD"/>
                      </a:gs>
                    </a:gsLst>
                    <a:lin ang="16200000" scaled="1"/>
                  </a:gradFill>
                  <a:ln w="9525">
                    <a:solidFill>
                      <a:schemeClr val="bg1"/>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文本框 68"/>
                <p:cNvSpPr txBox="1"/>
                <p:nvPr/>
              </p:nvSpPr>
              <p:spPr>
                <a:xfrm>
                  <a:off x="7665771" y="2489774"/>
                  <a:ext cx="1952498" cy="307777"/>
                </a:xfrm>
                <a:prstGeom prst="rect">
                  <a:avLst/>
                </a:prstGeom>
                <a:noFill/>
              </p:spPr>
              <p:txBody>
                <a:bodyPr wrap="square" rtlCol="0">
                  <a:spAutoFit/>
                </a:bodyPr>
                <a:lstStyle/>
                <a:p>
                  <a:r>
                    <a:rPr lang="zh-CN" altLang="en-US"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rPr>
                    <a:t>水雨情监测</a:t>
                  </a:r>
                  <a:endParaRPr lang="zh-CN" altLang="en-US"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endParaRPr>
                </a:p>
              </p:txBody>
            </p:sp>
            <p:sp>
              <p:nvSpPr>
                <p:cNvPr id="70" name="文本框 69"/>
                <p:cNvSpPr txBox="1"/>
                <p:nvPr/>
              </p:nvSpPr>
              <p:spPr>
                <a:xfrm>
                  <a:off x="7686952" y="2752780"/>
                  <a:ext cx="2903138" cy="430887"/>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雨量、水位监测，越限自动报警；对重点区域视频监控。</a:t>
                  </a:r>
                  <a:endParaRPr lang="zh-CN" altLang="en-US" sz="1100" dirty="0">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7068224" y="3339432"/>
                <a:ext cx="3884053" cy="758920"/>
                <a:chOff x="7068225" y="2437248"/>
                <a:chExt cx="3884053" cy="758920"/>
              </a:xfrm>
            </p:grpSpPr>
            <p:grpSp>
              <p:nvGrpSpPr>
                <p:cNvPr id="73" name="组合 72"/>
                <p:cNvGrpSpPr/>
                <p:nvPr/>
              </p:nvGrpSpPr>
              <p:grpSpPr>
                <a:xfrm>
                  <a:off x="7068225" y="2437248"/>
                  <a:ext cx="3884053" cy="758920"/>
                  <a:chOff x="7068225" y="2437248"/>
                  <a:chExt cx="3884053" cy="758920"/>
                </a:xfrm>
              </p:grpSpPr>
              <p:sp>
                <p:nvSpPr>
                  <p:cNvPr id="76" name="矩形: 圆角 75"/>
                  <p:cNvSpPr/>
                  <p:nvPr/>
                </p:nvSpPr>
                <p:spPr>
                  <a:xfrm>
                    <a:off x="7068225" y="2437248"/>
                    <a:ext cx="3884053" cy="758920"/>
                  </a:xfrm>
                  <a:prstGeom prst="roundRect">
                    <a:avLst>
                      <a:gd name="adj" fmla="val 50000"/>
                    </a:avLst>
                  </a:prstGeom>
                  <a:solidFill>
                    <a:srgbClr val="D2E9FE"/>
                  </a:solidFill>
                  <a:ln>
                    <a:noFill/>
                  </a:ln>
                  <a:effectLst>
                    <a:outerShdw blurRad="63500" sx="102000" sy="102000" algn="ctr" rotWithShape="0">
                      <a:srgbClr val="0D7CDD">
                        <a:alpha val="2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椭圆 76"/>
                  <p:cNvSpPr/>
                  <p:nvPr/>
                </p:nvSpPr>
                <p:spPr>
                  <a:xfrm>
                    <a:off x="7182822" y="2547391"/>
                    <a:ext cx="522089" cy="522089"/>
                  </a:xfrm>
                  <a:prstGeom prst="ellipse">
                    <a:avLst/>
                  </a:prstGeom>
                  <a:gradFill>
                    <a:gsLst>
                      <a:gs pos="0">
                        <a:srgbClr val="10BDCD">
                          <a:lumMod val="96000"/>
                        </a:srgbClr>
                      </a:gs>
                      <a:gs pos="86000">
                        <a:srgbClr val="0D7CDD"/>
                      </a:gs>
                    </a:gsLst>
                    <a:lin ang="16200000" scaled="1"/>
                  </a:gradFill>
                  <a:ln w="9525">
                    <a:solidFill>
                      <a:schemeClr val="bg1"/>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文本框 73"/>
                <p:cNvSpPr txBox="1"/>
                <p:nvPr/>
              </p:nvSpPr>
              <p:spPr>
                <a:xfrm>
                  <a:off x="7665771" y="2489774"/>
                  <a:ext cx="1952498" cy="307777"/>
                </a:xfrm>
                <a:prstGeom prst="rect">
                  <a:avLst/>
                </a:prstGeom>
                <a:noFill/>
              </p:spPr>
              <p:txBody>
                <a:bodyPr wrap="square" rtlCol="0">
                  <a:spAutoFit/>
                </a:bodyPr>
                <a:lstStyle/>
                <a:p>
                  <a:r>
                    <a:rPr lang="en-US" altLang="zh-CN"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rPr>
                    <a:t>4G+</a:t>
                  </a:r>
                  <a:r>
                    <a:rPr lang="zh-CN" altLang="en-US"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rPr>
                    <a:t>北斗双通讯</a:t>
                  </a:r>
                  <a:endParaRPr lang="zh-CN" altLang="en-US"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endParaRPr>
                </a:p>
              </p:txBody>
            </p:sp>
            <p:sp>
              <p:nvSpPr>
                <p:cNvPr id="75" name="文本框 74"/>
                <p:cNvSpPr txBox="1"/>
                <p:nvPr/>
              </p:nvSpPr>
              <p:spPr>
                <a:xfrm>
                  <a:off x="7686952" y="2752780"/>
                  <a:ext cx="2903138" cy="430887"/>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支持北斗</a:t>
                  </a:r>
                  <a:r>
                    <a:rPr lang="en-US" altLang="zh-CN" sz="1100" dirty="0">
                      <a:latin typeface="微软雅黑" panose="020B0503020204020204" pitchFamily="34" charset="-122"/>
                      <a:ea typeface="微软雅黑" panose="020B0503020204020204" pitchFamily="34" charset="-122"/>
                    </a:rPr>
                    <a:t>RDSS</a:t>
                  </a:r>
                  <a:r>
                    <a:rPr lang="zh-CN" altLang="en-US" sz="1100" dirty="0">
                      <a:latin typeface="微软雅黑" panose="020B0503020204020204" pitchFamily="34" charset="-122"/>
                      <a:ea typeface="微软雅黑" panose="020B0503020204020204" pitchFamily="34" charset="-122"/>
                    </a:rPr>
                    <a:t>通信和</a:t>
                  </a:r>
                  <a:r>
                    <a:rPr lang="en-US" altLang="zh-CN" sz="1100" dirty="0">
                      <a:latin typeface="微软雅黑" panose="020B0503020204020204" pitchFamily="34" charset="-122"/>
                      <a:ea typeface="微软雅黑" panose="020B0503020204020204" pitchFamily="34" charset="-122"/>
                    </a:rPr>
                    <a:t>4G</a:t>
                  </a:r>
                  <a:r>
                    <a:rPr lang="zh-CN" altLang="en-US" sz="1100" dirty="0">
                      <a:latin typeface="微软雅黑" panose="020B0503020204020204" pitchFamily="34" charset="-122"/>
                      <a:ea typeface="微软雅黑" panose="020B0503020204020204" pitchFamily="34" charset="-122"/>
                    </a:rPr>
                    <a:t>，可根据信息强度自由切换。</a:t>
                  </a:r>
                  <a:endParaRPr lang="zh-CN" altLang="en-US" sz="1100" dirty="0">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7068223" y="4297833"/>
                <a:ext cx="3884053" cy="758920"/>
                <a:chOff x="7068225" y="2437248"/>
                <a:chExt cx="3884053" cy="758920"/>
              </a:xfrm>
            </p:grpSpPr>
            <p:grpSp>
              <p:nvGrpSpPr>
                <p:cNvPr id="79" name="组合 78"/>
                <p:cNvGrpSpPr/>
                <p:nvPr/>
              </p:nvGrpSpPr>
              <p:grpSpPr>
                <a:xfrm>
                  <a:off x="7068225" y="2437248"/>
                  <a:ext cx="3884053" cy="758920"/>
                  <a:chOff x="7068225" y="2437248"/>
                  <a:chExt cx="3884053" cy="758920"/>
                </a:xfrm>
              </p:grpSpPr>
              <p:sp>
                <p:nvSpPr>
                  <p:cNvPr id="82" name="矩形: 圆角 81"/>
                  <p:cNvSpPr/>
                  <p:nvPr/>
                </p:nvSpPr>
                <p:spPr>
                  <a:xfrm>
                    <a:off x="7068225" y="2437248"/>
                    <a:ext cx="3884053" cy="758920"/>
                  </a:xfrm>
                  <a:prstGeom prst="roundRect">
                    <a:avLst>
                      <a:gd name="adj" fmla="val 50000"/>
                    </a:avLst>
                  </a:prstGeom>
                  <a:solidFill>
                    <a:srgbClr val="D2E9FE"/>
                  </a:solidFill>
                  <a:ln>
                    <a:noFill/>
                  </a:ln>
                  <a:effectLst>
                    <a:outerShdw blurRad="63500" sx="102000" sy="102000" algn="ctr" rotWithShape="0">
                      <a:srgbClr val="0D7CDD">
                        <a:alpha val="2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椭圆 82"/>
                  <p:cNvSpPr/>
                  <p:nvPr/>
                </p:nvSpPr>
                <p:spPr>
                  <a:xfrm>
                    <a:off x="7182822" y="2547391"/>
                    <a:ext cx="522089" cy="522089"/>
                  </a:xfrm>
                  <a:prstGeom prst="ellipse">
                    <a:avLst/>
                  </a:prstGeom>
                  <a:gradFill>
                    <a:gsLst>
                      <a:gs pos="0">
                        <a:srgbClr val="10BDCD">
                          <a:lumMod val="96000"/>
                        </a:srgbClr>
                      </a:gs>
                      <a:gs pos="86000">
                        <a:srgbClr val="0D7CDD"/>
                      </a:gs>
                    </a:gsLst>
                    <a:lin ang="16200000" scaled="1"/>
                  </a:gradFill>
                  <a:ln w="9525">
                    <a:solidFill>
                      <a:schemeClr val="bg1"/>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0" name="文本框 79"/>
                <p:cNvSpPr txBox="1"/>
                <p:nvPr/>
              </p:nvSpPr>
              <p:spPr>
                <a:xfrm>
                  <a:off x="7665771" y="2489774"/>
                  <a:ext cx="1952498" cy="307777"/>
                </a:xfrm>
                <a:prstGeom prst="rect">
                  <a:avLst/>
                </a:prstGeom>
                <a:noFill/>
              </p:spPr>
              <p:txBody>
                <a:bodyPr wrap="square" rtlCol="0">
                  <a:spAutoFit/>
                </a:bodyPr>
                <a:lstStyle/>
                <a:p>
                  <a:r>
                    <a:rPr lang="zh-CN" altLang="en-US"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rPr>
                    <a:t>符合国家标准协议</a:t>
                  </a:r>
                  <a:endParaRPr lang="zh-CN" altLang="en-US"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endParaRPr>
                </a:p>
              </p:txBody>
            </p:sp>
            <p:sp>
              <p:nvSpPr>
                <p:cNvPr id="81" name="文本框 80"/>
                <p:cNvSpPr txBox="1"/>
                <p:nvPr/>
              </p:nvSpPr>
              <p:spPr>
                <a:xfrm>
                  <a:off x="7686952" y="2752780"/>
                  <a:ext cx="2903138" cy="261610"/>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符合水利部标准水文、水资源通讯协议。</a:t>
                  </a:r>
                  <a:endParaRPr lang="zh-CN" altLang="en-US" sz="1100" dirty="0">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7147533" y="5256234"/>
                <a:ext cx="3884053" cy="758920"/>
                <a:chOff x="7068225" y="2437248"/>
                <a:chExt cx="3884053" cy="758920"/>
              </a:xfrm>
            </p:grpSpPr>
            <p:grpSp>
              <p:nvGrpSpPr>
                <p:cNvPr id="85" name="组合 84"/>
                <p:cNvGrpSpPr/>
                <p:nvPr/>
              </p:nvGrpSpPr>
              <p:grpSpPr>
                <a:xfrm>
                  <a:off x="7068225" y="2437248"/>
                  <a:ext cx="3884053" cy="758920"/>
                  <a:chOff x="7068225" y="2437248"/>
                  <a:chExt cx="3884053" cy="758920"/>
                </a:xfrm>
              </p:grpSpPr>
              <p:sp>
                <p:nvSpPr>
                  <p:cNvPr id="88" name="矩形: 圆角 87"/>
                  <p:cNvSpPr/>
                  <p:nvPr/>
                </p:nvSpPr>
                <p:spPr>
                  <a:xfrm>
                    <a:off x="7068225" y="2437248"/>
                    <a:ext cx="3884053" cy="758920"/>
                  </a:xfrm>
                  <a:prstGeom prst="roundRect">
                    <a:avLst>
                      <a:gd name="adj" fmla="val 50000"/>
                    </a:avLst>
                  </a:prstGeom>
                  <a:solidFill>
                    <a:srgbClr val="D2E9FE"/>
                  </a:solidFill>
                  <a:ln>
                    <a:noFill/>
                  </a:ln>
                  <a:effectLst>
                    <a:outerShdw blurRad="63500" sx="102000" sy="102000" algn="ctr" rotWithShape="0">
                      <a:srgbClr val="0D7CDD">
                        <a:alpha val="23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椭圆 88"/>
                  <p:cNvSpPr/>
                  <p:nvPr/>
                </p:nvSpPr>
                <p:spPr>
                  <a:xfrm>
                    <a:off x="7182822" y="2547391"/>
                    <a:ext cx="522089" cy="522089"/>
                  </a:xfrm>
                  <a:prstGeom prst="ellipse">
                    <a:avLst/>
                  </a:prstGeom>
                  <a:gradFill>
                    <a:gsLst>
                      <a:gs pos="0">
                        <a:srgbClr val="10BDCD">
                          <a:lumMod val="96000"/>
                        </a:srgbClr>
                      </a:gs>
                      <a:gs pos="86000">
                        <a:srgbClr val="0D7CDD"/>
                      </a:gs>
                    </a:gsLst>
                    <a:lin ang="16200000" scaled="1"/>
                  </a:gradFill>
                  <a:ln w="9525">
                    <a:solidFill>
                      <a:schemeClr val="bg1"/>
                    </a:solidFill>
                  </a:ln>
                  <a:effectLst>
                    <a:outerShdw blurRad="63500" sx="102000" sy="102000" algn="ctr" rotWithShape="0">
                      <a:srgbClr val="D0E7FC">
                        <a:alpha val="60000"/>
                      </a:srgbClr>
                    </a:outerShdw>
                    <a:reflection blurRad="6350" stA="25000" endPos="8000" dir="5400000" sy="-100000" algn="bl" rotWithShape="0"/>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6" name="文本框 85"/>
                <p:cNvSpPr txBox="1"/>
                <p:nvPr/>
              </p:nvSpPr>
              <p:spPr>
                <a:xfrm>
                  <a:off x="7665771" y="2489774"/>
                  <a:ext cx="1952498" cy="307777"/>
                </a:xfrm>
                <a:prstGeom prst="rect">
                  <a:avLst/>
                </a:prstGeom>
                <a:noFill/>
              </p:spPr>
              <p:txBody>
                <a:bodyPr wrap="square" rtlCol="0">
                  <a:spAutoFit/>
                </a:bodyPr>
                <a:lstStyle/>
                <a:p>
                  <a:r>
                    <a:rPr lang="zh-CN" altLang="en-US"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rPr>
                    <a:t>多级上报</a:t>
                  </a:r>
                  <a:endParaRPr lang="zh-CN" altLang="en-US" sz="1400" dirty="0">
                    <a:gradFill>
                      <a:gsLst>
                        <a:gs pos="0">
                          <a:srgbClr val="10BDCD">
                            <a:lumMod val="96000"/>
                          </a:srgbClr>
                        </a:gs>
                        <a:gs pos="86000">
                          <a:srgbClr val="0D7CDD"/>
                        </a:gs>
                      </a:gsLst>
                      <a:lin ang="16200000" scaled="1"/>
                    </a:gradFill>
                    <a:latin typeface="微软雅黑" panose="020B0503020204020204" pitchFamily="34" charset="-122"/>
                    <a:ea typeface="微软雅黑" panose="020B0503020204020204" pitchFamily="34" charset="-122"/>
                  </a:endParaRPr>
                </a:p>
              </p:txBody>
            </p:sp>
            <p:sp>
              <p:nvSpPr>
                <p:cNvPr id="87" name="文本框 86"/>
                <p:cNvSpPr txBox="1"/>
                <p:nvPr/>
              </p:nvSpPr>
              <p:spPr>
                <a:xfrm>
                  <a:off x="7686952" y="2752780"/>
                  <a:ext cx="2903138" cy="430887"/>
                </a:xfrm>
                <a:prstGeom prst="rect">
                  <a:avLst/>
                </a:prstGeom>
                <a:noFill/>
              </p:spPr>
              <p:txBody>
                <a:bodyPr wrap="square" rtlCol="0">
                  <a:spAutoFit/>
                </a:bodyPr>
                <a:lstStyle/>
                <a:p>
                  <a:r>
                    <a:rPr lang="zh-CN" altLang="en-US" sz="1100" dirty="0">
                      <a:latin typeface="微软雅黑" panose="020B0503020204020204" pitchFamily="34" charset="-122"/>
                      <a:ea typeface="微软雅黑" panose="020B0503020204020204" pitchFamily="34" charset="-122"/>
                    </a:rPr>
                    <a:t>可实现各级单位之间监测预警平台间互联互通和信息共享。</a:t>
                  </a:r>
                  <a:endParaRPr lang="zh-CN" altLang="en-US" sz="1100" dirty="0">
                    <a:latin typeface="微软雅黑" panose="020B0503020204020204" pitchFamily="34" charset="-122"/>
                    <a:ea typeface="微软雅黑" panose="020B0503020204020204" pitchFamily="34" charset="-122"/>
                  </a:endParaRPr>
                </a:p>
              </p:txBody>
            </p:sp>
          </p:grpSp>
        </p:grpSp>
        <p:pic>
          <p:nvPicPr>
            <p:cNvPr id="93" name="图片 92" descr="卡通人物&#10;&#10;AI 生成的内容可能不正确。"/>
            <p:cNvPicPr>
              <a:picLocks noChangeAspect="1"/>
            </p:cNvPicPr>
            <p:nvPr/>
          </p:nvPicPr>
          <p:blipFill>
            <a:blip r:embed="rId12"/>
            <a:stretch>
              <a:fillRect/>
            </a:stretch>
          </p:blipFill>
          <p:spPr>
            <a:xfrm>
              <a:off x="6999281" y="2658294"/>
              <a:ext cx="274739" cy="274739"/>
            </a:xfrm>
            <a:prstGeom prst="rect">
              <a:avLst/>
            </a:prstGeom>
          </p:spPr>
        </p:pic>
        <p:pic>
          <p:nvPicPr>
            <p:cNvPr id="95" name="图片 94" descr="图标&#10;&#10;AI 生成的内容可能不正确。"/>
            <p:cNvPicPr>
              <a:picLocks noChangeAspect="1"/>
            </p:cNvPicPr>
            <p:nvPr/>
          </p:nvPicPr>
          <p:blipFill>
            <a:blip r:embed="rId13"/>
            <a:stretch>
              <a:fillRect/>
            </a:stretch>
          </p:blipFill>
          <p:spPr>
            <a:xfrm>
              <a:off x="6987605" y="3608958"/>
              <a:ext cx="284134" cy="216071"/>
            </a:xfrm>
            <a:prstGeom prst="rect">
              <a:avLst/>
            </a:prstGeom>
          </p:spPr>
        </p:pic>
        <p:pic>
          <p:nvPicPr>
            <p:cNvPr id="98" name="图片 97" descr="图标&#10;&#10;AI 生成的内容可能不正确。"/>
            <p:cNvPicPr>
              <a:picLocks noChangeAspect="1"/>
            </p:cNvPicPr>
            <p:nvPr/>
          </p:nvPicPr>
          <p:blipFill>
            <a:blip r:embed="rId14"/>
            <a:stretch>
              <a:fillRect/>
            </a:stretch>
          </p:blipFill>
          <p:spPr>
            <a:xfrm>
              <a:off x="6981310" y="4499815"/>
              <a:ext cx="341621" cy="341621"/>
            </a:xfrm>
            <a:prstGeom prst="rect">
              <a:avLst/>
            </a:prstGeom>
          </p:spPr>
        </p:pic>
        <p:pic>
          <p:nvPicPr>
            <p:cNvPr id="100" name="图片 99" descr="图标&#10;&#10;AI 生成的内容可能不正确。"/>
            <p:cNvPicPr>
              <a:picLocks noChangeAspect="1"/>
            </p:cNvPicPr>
            <p:nvPr/>
          </p:nvPicPr>
          <p:blipFill>
            <a:blip r:embed="rId15"/>
            <a:stretch>
              <a:fillRect/>
            </a:stretch>
          </p:blipFill>
          <p:spPr>
            <a:xfrm>
              <a:off x="7046121" y="5460497"/>
              <a:ext cx="324852" cy="324852"/>
            </a:xfrm>
            <a:prstGeom prst="rect">
              <a:avLst/>
            </a:prstGeom>
          </p:spPr>
        </p:pic>
        <p:grpSp>
          <p:nvGrpSpPr>
            <p:cNvPr id="23" name="组合 22"/>
            <p:cNvGrpSpPr/>
            <p:nvPr/>
          </p:nvGrpSpPr>
          <p:grpSpPr>
            <a:xfrm>
              <a:off x="369174" y="327695"/>
              <a:ext cx="4239406" cy="523220"/>
              <a:chOff x="365889" y="365090"/>
              <a:chExt cx="4239406" cy="523220"/>
            </a:xfrm>
          </p:grpSpPr>
          <p:sp>
            <p:nvSpPr>
              <p:cNvPr id="24" name="文本框 23"/>
              <p:cNvSpPr txBox="1"/>
              <p:nvPr/>
            </p:nvSpPr>
            <p:spPr>
              <a:xfrm>
                <a:off x="777310" y="365090"/>
                <a:ext cx="3827985"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山洪灾害监测预警系统</a:t>
                </a:r>
                <a:endParaRPr lang="zh-CN" altLang="en-US" sz="2800" b="1" dirty="0">
                  <a:latin typeface="微软雅黑" panose="020B0503020204020204" pitchFamily="34" charset="-122"/>
                  <a:ea typeface="微软雅黑" panose="020B0503020204020204" pitchFamily="34" charset="-122"/>
                </a:endParaRPr>
              </a:p>
            </p:txBody>
          </p:sp>
          <p:grpSp>
            <p:nvGrpSpPr>
              <p:cNvPr id="25" name="组合 24"/>
              <p:cNvGrpSpPr/>
              <p:nvPr/>
            </p:nvGrpSpPr>
            <p:grpSpPr>
              <a:xfrm>
                <a:off x="365889" y="413972"/>
                <a:ext cx="448087" cy="411421"/>
                <a:chOff x="1311800" y="841058"/>
                <a:chExt cx="566501" cy="520146"/>
              </a:xfrm>
            </p:grpSpPr>
            <p:sp>
              <p:nvSpPr>
                <p:cNvPr id="26" name="椭圆 25"/>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29" name="图片 28" descr="12.9 LOGO"/>
          <p:cNvPicPr>
            <a:picLocks noChangeAspect="1"/>
          </p:cNvPicPr>
          <p:nvPr/>
        </p:nvPicPr>
        <p:blipFill>
          <a:blip r:embed="rId16"/>
          <a:stretch>
            <a:fillRect/>
          </a:stretch>
        </p:blipFill>
        <p:spPr>
          <a:xfrm>
            <a:off x="10771505" y="163830"/>
            <a:ext cx="720000" cy="72000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1"/>
            <a:ext cx="12191999" cy="6861475"/>
            <a:chOff x="0" y="-1"/>
            <a:chExt cx="12191999" cy="6861475"/>
          </a:xfrm>
        </p:grpSpPr>
        <p:pic>
          <p:nvPicPr>
            <p:cNvPr id="3" name="图片 2"/>
            <p:cNvPicPr>
              <a:picLocks noChangeAspect="1"/>
            </p:cNvPicPr>
            <p:nvPr/>
          </p:nvPicPr>
          <p:blipFill>
            <a:blip r:embed="rId1"/>
            <a:srcRect b="15730"/>
            <a:stretch>
              <a:fillRect/>
            </a:stretch>
          </p:blipFill>
          <p:spPr>
            <a:xfrm>
              <a:off x="0" y="-1"/>
              <a:ext cx="12191999" cy="6858001"/>
            </a:xfrm>
            <a:prstGeom prst="rect">
              <a:avLst/>
            </a:prstGeom>
          </p:spPr>
        </p:pic>
        <p:grpSp>
          <p:nvGrpSpPr>
            <p:cNvPr id="65" name="组合 64"/>
            <p:cNvGrpSpPr/>
            <p:nvPr/>
          </p:nvGrpSpPr>
          <p:grpSpPr>
            <a:xfrm>
              <a:off x="775989" y="1479063"/>
              <a:ext cx="3885360" cy="5210731"/>
              <a:chOff x="7681285" y="1564276"/>
              <a:chExt cx="3885360" cy="5210731"/>
            </a:xfrm>
          </p:grpSpPr>
          <p:grpSp>
            <p:nvGrpSpPr>
              <p:cNvPr id="38" name="www.pptcool.com3"/>
              <p:cNvGrpSpPr/>
              <p:nvPr/>
            </p:nvGrpSpPr>
            <p:grpSpPr>
              <a:xfrm>
                <a:off x="7681285" y="1564276"/>
                <a:ext cx="3885360" cy="5210731"/>
                <a:chOff x="4492183" y="912631"/>
                <a:chExt cx="3885360" cy="5210731"/>
              </a:xfrm>
            </p:grpSpPr>
            <p:sp>
              <p:nvSpPr>
                <p:cNvPr id="39" name="www.pptcool.com3-1"/>
                <p:cNvSpPr/>
                <p:nvPr/>
              </p:nvSpPr>
              <p:spPr>
                <a:xfrm>
                  <a:off x="4492183" y="949141"/>
                  <a:ext cx="2041998" cy="451104"/>
                </a:xfrm>
                <a:custGeom>
                  <a:avLst/>
                  <a:gdLst>
                    <a:gd name="connsiteX0" fmla="*/ 0 w 2041998"/>
                    <a:gd name="connsiteY0" fmla="*/ 0 h 451104"/>
                    <a:gd name="connsiteX1" fmla="*/ 45152 w 2041998"/>
                    <a:gd name="connsiteY1" fmla="*/ 0 h 451104"/>
                    <a:gd name="connsiteX2" fmla="*/ 669494 w 2041998"/>
                    <a:gd name="connsiteY2" fmla="*/ 0 h 451104"/>
                    <a:gd name="connsiteX3" fmla="*/ 1839895 w 2041998"/>
                    <a:gd name="connsiteY3" fmla="*/ 0 h 451104"/>
                    <a:gd name="connsiteX4" fmla="*/ 2041998 w 2041998"/>
                    <a:gd name="connsiteY4" fmla="*/ 451104 h 451104"/>
                    <a:gd name="connsiteX5" fmla="*/ 744884 w 2041998"/>
                    <a:gd name="connsiteY5" fmla="*/ 451104 h 451104"/>
                    <a:gd name="connsiteX6" fmla="*/ 45152 w 2041998"/>
                    <a:gd name="connsiteY6" fmla="*/ 451104 h 451104"/>
                    <a:gd name="connsiteX7" fmla="*/ 0 w 2041998"/>
                    <a:gd name="connsiteY7" fmla="*/ 451104 h 4511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41998" h="451104">
                      <a:moveTo>
                        <a:pt x="0" y="0"/>
                      </a:moveTo>
                      <a:lnTo>
                        <a:pt x="45152" y="0"/>
                      </a:lnTo>
                      <a:lnTo>
                        <a:pt x="669494" y="0"/>
                      </a:lnTo>
                      <a:lnTo>
                        <a:pt x="1839895" y="0"/>
                      </a:lnTo>
                      <a:lnTo>
                        <a:pt x="2041998" y="451104"/>
                      </a:lnTo>
                      <a:lnTo>
                        <a:pt x="744884" y="451104"/>
                      </a:lnTo>
                      <a:lnTo>
                        <a:pt x="45152" y="451104"/>
                      </a:lnTo>
                      <a:lnTo>
                        <a:pt x="0" y="451104"/>
                      </a:lnTo>
                      <a:close/>
                    </a:path>
                  </a:pathLst>
                </a:custGeom>
                <a:gradFill flip="none" rotWithShape="1">
                  <a:gsLst>
                    <a:gs pos="0">
                      <a:srgbClr val="10BDCD"/>
                    </a:gs>
                    <a:gs pos="80000">
                      <a:srgbClr val="0D7CDD"/>
                    </a:gs>
                  </a:gsLst>
                  <a:lin ang="10800000" scaled="1"/>
                  <a:tileRect/>
                </a:gradFill>
                <a:ln w="12700" cap="flat" cmpd="sng" algn="ctr">
                  <a:noFill/>
                  <a:prstDash val="solid"/>
                  <a:miter lim="800000"/>
                </a:ln>
                <a:effectLst/>
              </p:spPr>
              <p:txBody>
                <a:bodyPr wrap="square" lIns="0" tIns="0" rIns="0" bIns="0"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40" name="www.pptcool.com3-2"/>
                <p:cNvSpPr/>
                <p:nvPr/>
              </p:nvSpPr>
              <p:spPr>
                <a:xfrm rot="20132066">
                  <a:off x="6514876" y="912631"/>
                  <a:ext cx="62663" cy="524120"/>
                </a:xfrm>
                <a:custGeom>
                  <a:avLst/>
                  <a:gdLst>
                    <a:gd name="connsiteX0" fmla="*/ 0 w 76200"/>
                    <a:gd name="connsiteY0" fmla="*/ 0 h 637349"/>
                    <a:gd name="connsiteX1" fmla="*/ 76200 w 76200"/>
                    <a:gd name="connsiteY1" fmla="*/ 34671 h 637349"/>
                    <a:gd name="connsiteX2" fmla="*/ 76200 w 76200"/>
                    <a:gd name="connsiteY2" fmla="*/ 637349 h 637349"/>
                    <a:gd name="connsiteX3" fmla="*/ 0 w 76200"/>
                    <a:gd name="connsiteY3" fmla="*/ 602678 h 637349"/>
                  </a:gdLst>
                  <a:ahLst/>
                  <a:cxnLst>
                    <a:cxn ang="0">
                      <a:pos x="connsiteX0" y="connsiteY0"/>
                    </a:cxn>
                    <a:cxn ang="0">
                      <a:pos x="connsiteX1" y="connsiteY1"/>
                    </a:cxn>
                    <a:cxn ang="0">
                      <a:pos x="connsiteX2" y="connsiteY2"/>
                    </a:cxn>
                    <a:cxn ang="0">
                      <a:pos x="connsiteX3" y="connsiteY3"/>
                    </a:cxn>
                  </a:cxnLst>
                  <a:rect l="l" t="t" r="r" b="b"/>
                  <a:pathLst>
                    <a:path w="76200" h="637349">
                      <a:moveTo>
                        <a:pt x="0" y="0"/>
                      </a:moveTo>
                      <a:lnTo>
                        <a:pt x="76200" y="34671"/>
                      </a:lnTo>
                      <a:lnTo>
                        <a:pt x="76200" y="637349"/>
                      </a:lnTo>
                      <a:lnTo>
                        <a:pt x="0" y="602678"/>
                      </a:lnTo>
                      <a:close/>
                    </a:path>
                  </a:pathLst>
                </a:custGeom>
                <a:gradFill>
                  <a:gsLst>
                    <a:gs pos="0">
                      <a:srgbClr val="0D7CDD">
                        <a:alpha val="0"/>
                      </a:srgbClr>
                    </a:gs>
                    <a:gs pos="94000">
                      <a:srgbClr val="0F6FC6"/>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1" name="www.pptcool.com3-3"/>
                <p:cNvSpPr/>
                <p:nvPr/>
              </p:nvSpPr>
              <p:spPr>
                <a:xfrm rot="20132066">
                  <a:off x="6639128" y="912632"/>
                  <a:ext cx="62663" cy="524119"/>
                </a:xfrm>
                <a:custGeom>
                  <a:avLst/>
                  <a:gdLst>
                    <a:gd name="connsiteX0" fmla="*/ 0 w 76200"/>
                    <a:gd name="connsiteY0" fmla="*/ 0 h 637348"/>
                    <a:gd name="connsiteX1" fmla="*/ 76200 w 76200"/>
                    <a:gd name="connsiteY1" fmla="*/ 34671 h 637348"/>
                    <a:gd name="connsiteX2" fmla="*/ 76200 w 76200"/>
                    <a:gd name="connsiteY2" fmla="*/ 637348 h 637348"/>
                    <a:gd name="connsiteX3" fmla="*/ 0 w 76200"/>
                    <a:gd name="connsiteY3" fmla="*/ 602677 h 637348"/>
                  </a:gdLst>
                  <a:ahLst/>
                  <a:cxnLst>
                    <a:cxn ang="0">
                      <a:pos x="connsiteX0" y="connsiteY0"/>
                    </a:cxn>
                    <a:cxn ang="0">
                      <a:pos x="connsiteX1" y="connsiteY1"/>
                    </a:cxn>
                    <a:cxn ang="0">
                      <a:pos x="connsiteX2" y="connsiteY2"/>
                    </a:cxn>
                    <a:cxn ang="0">
                      <a:pos x="connsiteX3" y="connsiteY3"/>
                    </a:cxn>
                  </a:cxnLst>
                  <a:rect l="l" t="t" r="r" b="b"/>
                  <a:pathLst>
                    <a:path w="76200" h="637348">
                      <a:moveTo>
                        <a:pt x="0" y="0"/>
                      </a:moveTo>
                      <a:lnTo>
                        <a:pt x="76200" y="34671"/>
                      </a:lnTo>
                      <a:lnTo>
                        <a:pt x="76200" y="637348"/>
                      </a:lnTo>
                      <a:lnTo>
                        <a:pt x="0" y="602677"/>
                      </a:lnTo>
                      <a:close/>
                    </a:path>
                  </a:pathLst>
                </a:custGeom>
                <a:gradFill>
                  <a:gsLst>
                    <a:gs pos="0">
                      <a:srgbClr val="0D7CDD">
                        <a:alpha val="0"/>
                      </a:srgbClr>
                    </a:gs>
                    <a:gs pos="94000">
                      <a:srgbClr val="0F6FC6"/>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2" name="www.pptcool.com3-4"/>
                <p:cNvSpPr txBox="1"/>
                <p:nvPr/>
              </p:nvSpPr>
              <p:spPr>
                <a:xfrm>
                  <a:off x="4501726" y="959249"/>
                  <a:ext cx="1922906"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方案概况</a:t>
                  </a:r>
                  <a:endParaRPr kumimoji="0" lang="zh-CN" altLang="en-US" sz="2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3" name="www.pptcool.com3-5"/>
                <p:cNvSpPr/>
                <p:nvPr/>
              </p:nvSpPr>
              <p:spPr>
                <a:xfrm flipV="1">
                  <a:off x="4494087" y="1395787"/>
                  <a:ext cx="3883456" cy="4727575"/>
                </a:xfrm>
                <a:prstGeom prst="rect">
                  <a:avLst/>
                </a:prstGeom>
                <a:gradFill flip="none" rotWithShape="1">
                  <a:gsLst>
                    <a:gs pos="0">
                      <a:srgbClr val="0F6FC6">
                        <a:lumMod val="20000"/>
                        <a:lumOff val="80000"/>
                        <a:alpha val="10000"/>
                      </a:srgbClr>
                    </a:gs>
                    <a:gs pos="99000">
                      <a:srgbClr val="0F6FC6">
                        <a:lumMod val="20000"/>
                        <a:lumOff val="80000"/>
                        <a:alpha val="0"/>
                      </a:srgbClr>
                    </a:gs>
                  </a:gsLst>
                  <a:lin ang="16200000" scaled="1"/>
                  <a:tileRect/>
                </a:gradFill>
                <a:ln w="9525" cap="flat" cmpd="sng" algn="ctr">
                  <a:gradFill flip="none" rotWithShape="1">
                    <a:gsLst>
                      <a:gs pos="0">
                        <a:srgbClr val="0F6FC6">
                          <a:lumMod val="20000"/>
                          <a:lumOff val="80000"/>
                        </a:srgbClr>
                      </a:gs>
                      <a:gs pos="82000">
                        <a:srgbClr val="0F6FC6">
                          <a:lumMod val="20000"/>
                          <a:lumOff val="80000"/>
                          <a:alpha val="0"/>
                        </a:srgbClr>
                      </a:gs>
                    </a:gsLst>
                    <a:lin ang="16200000" scaled="1"/>
                    <a:tileRect/>
                  </a:gradFill>
                  <a:prstDash val="solid"/>
                  <a:miter lim="800000"/>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微软雅黑" panose="020B0503020204020204" pitchFamily="34" charset="-122"/>
                    <a:ea typeface="微软雅黑" panose="020B0503020204020204" pitchFamily="34" charset="-122"/>
                    <a:cs typeface="+mn-ea"/>
                    <a:sym typeface="+mn-lt"/>
                  </a:endParaRPr>
                </a:p>
              </p:txBody>
            </p:sp>
            <p:sp>
              <p:nvSpPr>
                <p:cNvPr id="44" name="www.pptcool.com3-6"/>
                <p:cNvSpPr txBox="1"/>
                <p:nvPr/>
              </p:nvSpPr>
              <p:spPr>
                <a:xfrm>
                  <a:off x="4655710" y="1623294"/>
                  <a:ext cx="3565463" cy="1513941"/>
                </a:xfrm>
                <a:prstGeom prst="rect">
                  <a:avLst/>
                </a:prstGeom>
                <a:noFill/>
              </p:spPr>
              <p:txBody>
                <a:bodyPr wrap="square" rtlCol="0">
                  <a:spAutoFit/>
                </a:bodyPr>
                <a:lstStyle>
                  <a:defPPr>
                    <a:defRPr lang="zh-CN"/>
                  </a:defPPr>
                  <a:lvl1pPr marL="285750" indent="-285750" algn="just">
                    <a:lnSpc>
                      <a:spcPct val="120000"/>
                    </a:lnSpc>
                    <a:spcBef>
                      <a:spcPts val="1200"/>
                    </a:spcBef>
                    <a:buFont typeface="Arial" panose="020B0604020202020204" pitchFamily="34" charset="0"/>
                    <a:buChar char="•"/>
                    <a:defRPr>
                      <a:solidFill>
                        <a:schemeClr val="tx1">
                          <a:lumMod val="95000"/>
                          <a:lumOff val="5000"/>
                        </a:schemeClr>
                      </a:solidFill>
                    </a:defRPr>
                  </a:lvl1pPr>
                </a:lstStyle>
                <a:p>
                  <a:pPr marL="0" marR="0" lvl="0" indent="0" algn="just" defTabSz="914400" eaLnBrk="1" fontAlgn="auto" latinLnBrk="0" hangingPunct="1">
                    <a:lnSpc>
                      <a:spcPct val="200000"/>
                    </a:lnSpc>
                    <a:spcBef>
                      <a:spcPts val="1200"/>
                    </a:spcBef>
                    <a:spcAft>
                      <a:spcPts val="0"/>
                    </a:spcAft>
                    <a:buClrTx/>
                    <a:buSzTx/>
                    <a:buNone/>
                    <a:defRPr/>
                  </a:pPr>
                  <a:r>
                    <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系统主要是对中小河流、水库、人工河道等</a:t>
                  </a:r>
                  <a:r>
                    <a:rPr kumimoji="0" lang="zh-CN" altLang="en-US" sz="1200" b="1"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水位</a:t>
                  </a:r>
                  <a:r>
                    <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进等进行实时监测，还可扩展</a:t>
                  </a:r>
                  <a:r>
                    <a:rPr kumimoji="0" lang="zh-CN" altLang="en-US" sz="1200" b="1"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流量、雨量、流速、水质、视频监控</a:t>
                  </a:r>
                  <a:r>
                    <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等功能，并通过</a:t>
                  </a:r>
                  <a:r>
                    <a:rPr kumimoji="0" lang="en-US" altLang="zh-CN"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4G/5G/</a:t>
                  </a:r>
                  <a:r>
                    <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北斗卫星等网络上传至上监控中心，实现河流的信息化管理。</a:t>
                  </a:r>
                  <a:endPar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4" name="组合 63"/>
              <p:cNvGrpSpPr/>
              <p:nvPr/>
            </p:nvGrpSpPr>
            <p:grpSpPr>
              <a:xfrm>
                <a:off x="7844812" y="4186362"/>
                <a:ext cx="3506895" cy="1721266"/>
                <a:chOff x="7840539" y="4070599"/>
                <a:chExt cx="3506895" cy="1721266"/>
              </a:xfrm>
            </p:grpSpPr>
            <p:grpSp>
              <p:nvGrpSpPr>
                <p:cNvPr id="53" name="组合 52"/>
                <p:cNvGrpSpPr/>
                <p:nvPr/>
              </p:nvGrpSpPr>
              <p:grpSpPr>
                <a:xfrm>
                  <a:off x="7856782" y="4070599"/>
                  <a:ext cx="3490652" cy="463151"/>
                  <a:chOff x="7856782" y="4070599"/>
                  <a:chExt cx="3490652" cy="463151"/>
                </a:xfrm>
              </p:grpSpPr>
              <p:grpSp>
                <p:nvGrpSpPr>
                  <p:cNvPr id="52" name="组合 51"/>
                  <p:cNvGrpSpPr/>
                  <p:nvPr/>
                </p:nvGrpSpPr>
                <p:grpSpPr>
                  <a:xfrm>
                    <a:off x="7856782" y="4082646"/>
                    <a:ext cx="1696097" cy="451104"/>
                    <a:chOff x="7798517" y="4096133"/>
                    <a:chExt cx="1696097" cy="451104"/>
                  </a:xfrm>
                </p:grpSpPr>
                <p:sp>
                  <p:nvSpPr>
                    <p:cNvPr id="45" name="矩形: 圆角 44"/>
                    <p:cNvSpPr/>
                    <p:nvPr/>
                  </p:nvSpPr>
                  <p:spPr>
                    <a:xfrm>
                      <a:off x="7798517" y="4096133"/>
                      <a:ext cx="1696097" cy="451104"/>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48"/>
                    <p:cNvSpPr txBox="1"/>
                    <p:nvPr/>
                  </p:nvSpPr>
                  <p:spPr>
                    <a:xfrm>
                      <a:off x="7989339" y="4162144"/>
                      <a:ext cx="1314451" cy="307777"/>
                    </a:xfrm>
                    <a:prstGeom prst="rect">
                      <a:avLst/>
                    </a:prstGeom>
                    <a:noFill/>
                  </p:spPr>
                  <p:txBody>
                    <a:bodyPr wrap="square" rtlCol="0">
                      <a:spAutoFit/>
                    </a:bodyPr>
                    <a:lstStyle/>
                    <a:p>
                      <a:pPr algn="dist"/>
                      <a:r>
                        <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rPr>
                        <a:t>实时数据监测</a:t>
                      </a:r>
                      <a:endPar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endParaRPr>
                    </a:p>
                  </p:txBody>
                </p:sp>
              </p:grpSp>
              <p:grpSp>
                <p:nvGrpSpPr>
                  <p:cNvPr id="51" name="组合 50"/>
                  <p:cNvGrpSpPr/>
                  <p:nvPr/>
                </p:nvGrpSpPr>
                <p:grpSpPr>
                  <a:xfrm>
                    <a:off x="9651337" y="4070599"/>
                    <a:ext cx="1696097" cy="451104"/>
                    <a:chOff x="9873095" y="4091231"/>
                    <a:chExt cx="1696097" cy="451104"/>
                  </a:xfrm>
                </p:grpSpPr>
                <p:sp>
                  <p:nvSpPr>
                    <p:cNvPr id="46" name="矩形: 圆角 45"/>
                    <p:cNvSpPr/>
                    <p:nvPr/>
                  </p:nvSpPr>
                  <p:spPr>
                    <a:xfrm>
                      <a:off x="9873095" y="4091231"/>
                      <a:ext cx="1696097" cy="451104"/>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49"/>
                    <p:cNvSpPr txBox="1"/>
                    <p:nvPr/>
                  </p:nvSpPr>
                  <p:spPr>
                    <a:xfrm>
                      <a:off x="10063917" y="4162019"/>
                      <a:ext cx="1314451" cy="307777"/>
                    </a:xfrm>
                    <a:prstGeom prst="rect">
                      <a:avLst/>
                    </a:prstGeom>
                    <a:noFill/>
                  </p:spPr>
                  <p:txBody>
                    <a:bodyPr wrap="square" rtlCol="0">
                      <a:spAutoFit/>
                    </a:bodyPr>
                    <a:lstStyle/>
                    <a:p>
                      <a:pPr algn="dist"/>
                      <a:r>
                        <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rPr>
                        <a:t>越限自动报警</a:t>
                      </a:r>
                      <a:endPar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endParaRPr>
                    </a:p>
                  </p:txBody>
                </p:sp>
              </p:grpSp>
            </p:grpSp>
            <p:grpSp>
              <p:nvGrpSpPr>
                <p:cNvPr id="55" name="组合 54"/>
                <p:cNvGrpSpPr/>
                <p:nvPr/>
              </p:nvGrpSpPr>
              <p:grpSpPr>
                <a:xfrm>
                  <a:off x="7840539" y="4709506"/>
                  <a:ext cx="1696097" cy="451104"/>
                  <a:chOff x="7798517" y="4096133"/>
                  <a:chExt cx="1696097" cy="451104"/>
                </a:xfrm>
              </p:grpSpPr>
              <p:sp>
                <p:nvSpPr>
                  <p:cNvPr id="59" name="矩形: 圆角 58"/>
                  <p:cNvSpPr/>
                  <p:nvPr/>
                </p:nvSpPr>
                <p:spPr>
                  <a:xfrm>
                    <a:off x="7798517" y="4096133"/>
                    <a:ext cx="1696097" cy="451104"/>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59"/>
                  <p:cNvSpPr txBox="1"/>
                  <p:nvPr/>
                </p:nvSpPr>
                <p:spPr>
                  <a:xfrm>
                    <a:off x="7853998" y="4161773"/>
                    <a:ext cx="1623233" cy="307777"/>
                  </a:xfrm>
                  <a:prstGeom prst="rect">
                    <a:avLst/>
                  </a:prstGeom>
                  <a:noFill/>
                </p:spPr>
                <p:txBody>
                  <a:bodyPr wrap="square" rtlCol="0">
                    <a:spAutoFit/>
                  </a:bodyPr>
                  <a:lstStyle/>
                  <a:p>
                    <a:pPr algn="dist"/>
                    <a:r>
                      <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rPr>
                      <a:t>多种通信方式可选</a:t>
                    </a:r>
                    <a:endPar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9635094" y="4697459"/>
                  <a:ext cx="1696097" cy="451104"/>
                  <a:chOff x="9873095" y="4091231"/>
                  <a:chExt cx="1696097" cy="451104"/>
                </a:xfrm>
              </p:grpSpPr>
              <p:sp>
                <p:nvSpPr>
                  <p:cNvPr id="57" name="矩形: 圆角 56"/>
                  <p:cNvSpPr/>
                  <p:nvPr/>
                </p:nvSpPr>
                <p:spPr>
                  <a:xfrm>
                    <a:off x="9873095" y="4091231"/>
                    <a:ext cx="1696097" cy="451104"/>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文本框 57"/>
                  <p:cNvSpPr txBox="1"/>
                  <p:nvPr/>
                </p:nvSpPr>
                <p:spPr>
                  <a:xfrm>
                    <a:off x="10027484" y="4165491"/>
                    <a:ext cx="1439612" cy="307777"/>
                  </a:xfrm>
                  <a:prstGeom prst="rect">
                    <a:avLst/>
                  </a:prstGeom>
                  <a:noFill/>
                </p:spPr>
                <p:txBody>
                  <a:bodyPr wrap="square" rtlCol="0">
                    <a:spAutoFit/>
                  </a:bodyPr>
                  <a:lstStyle/>
                  <a:p>
                    <a:pPr algn="dist"/>
                    <a:r>
                      <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rPr>
                      <a:t>无缝对接省平台</a:t>
                    </a:r>
                    <a:endPar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7867384" y="5340761"/>
                  <a:ext cx="3480050" cy="451104"/>
                  <a:chOff x="7798517" y="4096133"/>
                  <a:chExt cx="1696097" cy="451104"/>
                </a:xfrm>
              </p:grpSpPr>
              <p:sp>
                <p:nvSpPr>
                  <p:cNvPr id="62" name="矩形: 圆角 61"/>
                  <p:cNvSpPr/>
                  <p:nvPr/>
                </p:nvSpPr>
                <p:spPr>
                  <a:xfrm>
                    <a:off x="7798517" y="4096133"/>
                    <a:ext cx="1696097" cy="451104"/>
                  </a:xfrm>
                  <a:prstGeom prst="roundRect">
                    <a:avLst/>
                  </a:prstGeom>
                  <a:gradFill flip="none" rotWithShape="1">
                    <a:gsLst>
                      <a:gs pos="56000">
                        <a:schemeClr val="bg1">
                          <a:alpha val="0"/>
                        </a:schemeClr>
                      </a:gs>
                      <a:gs pos="0">
                        <a:schemeClr val="bg1"/>
                      </a:gs>
                      <a:gs pos="100000">
                        <a:schemeClr val="bg1"/>
                      </a:gs>
                    </a:gsLst>
                    <a:lin ang="8100000" scaled="1"/>
                    <a:tileRect/>
                  </a:gradFill>
                  <a:ln>
                    <a:noFill/>
                  </a:ln>
                  <a:effectLst>
                    <a:outerShdw blurRad="254000" dist="127000" dir="2700000" algn="ctr" rotWithShape="0">
                      <a:srgbClr val="0C7BDC">
                        <a:alpha val="3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62"/>
                  <p:cNvSpPr txBox="1"/>
                  <p:nvPr/>
                </p:nvSpPr>
                <p:spPr>
                  <a:xfrm>
                    <a:off x="7871272" y="4169675"/>
                    <a:ext cx="1550586" cy="307777"/>
                  </a:xfrm>
                  <a:prstGeom prst="rect">
                    <a:avLst/>
                  </a:prstGeom>
                  <a:noFill/>
                </p:spPr>
                <p:txBody>
                  <a:bodyPr wrap="square" rtlCol="0">
                    <a:spAutoFit/>
                  </a:bodyPr>
                  <a:lstStyle/>
                  <a:p>
                    <a:pPr algn="dist"/>
                    <a:r>
                      <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rPr>
                      <a:t>支持水利部标准水文、水资源协议</a:t>
                    </a:r>
                    <a:endParaRPr lang="zh-CN" altLang="en-US" sz="1400" dirty="0">
                      <a:gradFill>
                        <a:gsLst>
                          <a:gs pos="0">
                            <a:srgbClr val="10BDCD"/>
                          </a:gs>
                          <a:gs pos="100000">
                            <a:srgbClr val="0D7CDD"/>
                          </a:gs>
                        </a:gsLst>
                        <a:lin ang="16200000" scaled="1"/>
                      </a:gradFill>
                      <a:latin typeface="微软雅黑" panose="020B0503020204020204" pitchFamily="34" charset="-122"/>
                      <a:ea typeface="微软雅黑" panose="020B0503020204020204" pitchFamily="34" charset="-122"/>
                    </a:endParaRPr>
                  </a:p>
                </p:txBody>
              </p:sp>
            </p:grpSp>
          </p:grpSp>
        </p:grpSp>
        <p:sp>
          <p:nvSpPr>
            <p:cNvPr id="5" name="任意多边形: 形状 4"/>
            <p:cNvSpPr/>
            <p:nvPr/>
          </p:nvSpPr>
          <p:spPr>
            <a:xfrm>
              <a:off x="5344820" y="3109325"/>
              <a:ext cx="6459392" cy="832661"/>
            </a:xfrm>
            <a:custGeom>
              <a:avLst/>
              <a:gdLst>
                <a:gd name="connsiteX0" fmla="*/ 0 w 4486129"/>
                <a:gd name="connsiteY0" fmla="*/ 0 h 2028825"/>
                <a:gd name="connsiteX1" fmla="*/ 4486129 w 4486129"/>
                <a:gd name="connsiteY1" fmla="*/ 0 h 2028825"/>
                <a:gd name="connsiteX2" fmla="*/ 4486129 w 4486129"/>
                <a:gd name="connsiteY2" fmla="*/ 2993 h 2028825"/>
                <a:gd name="connsiteX3" fmla="*/ 4443236 w 4486129"/>
                <a:gd name="connsiteY3" fmla="*/ 26934 h 2028825"/>
                <a:gd name="connsiteX4" fmla="*/ 3576547 w 4486129"/>
                <a:gd name="connsiteY4" fmla="*/ 607736 h 2028825"/>
                <a:gd name="connsiteX5" fmla="*/ 2209189 w 4486129"/>
                <a:gd name="connsiteY5" fmla="*/ 1935436 h 2028825"/>
                <a:gd name="connsiteX6" fmla="*/ 2144109 w 4486129"/>
                <a:gd name="connsiteY6" fmla="*/ 2028825 h 2028825"/>
                <a:gd name="connsiteX7" fmla="*/ 2123776 w 4486129"/>
                <a:gd name="connsiteY7" fmla="*/ 2028825 h 2028825"/>
                <a:gd name="connsiteX8" fmla="*/ 2112461 w 4486129"/>
                <a:gd name="connsiteY8" fmla="*/ 2006598 h 2028825"/>
                <a:gd name="connsiteX9" fmla="*/ 555281 w 4486129"/>
                <a:gd name="connsiteY9" fmla="*/ 388661 h 2028825"/>
                <a:gd name="connsiteX10" fmla="*/ 116229 w 4486129"/>
                <a:gd name="connsiteY10" fmla="*/ 75199 h 2028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4486129" h="2028825">
                  <a:moveTo>
                    <a:pt x="0" y="0"/>
                  </a:moveTo>
                  <a:lnTo>
                    <a:pt x="4486129" y="0"/>
                  </a:lnTo>
                  <a:lnTo>
                    <a:pt x="4486129" y="2993"/>
                  </a:lnTo>
                  <a:lnTo>
                    <a:pt x="4443236" y="26934"/>
                  </a:lnTo>
                  <a:cubicBezTo>
                    <a:pt x="4164279" y="188899"/>
                    <a:pt x="3870725" y="384274"/>
                    <a:pt x="3576547" y="607736"/>
                  </a:cubicBezTo>
                  <a:cubicBezTo>
                    <a:pt x="2988192" y="1054661"/>
                    <a:pt x="2508738" y="1529314"/>
                    <a:pt x="2209189" y="1935436"/>
                  </a:cubicBezTo>
                  <a:lnTo>
                    <a:pt x="2144109" y="2028825"/>
                  </a:lnTo>
                  <a:lnTo>
                    <a:pt x="2123776" y="2028825"/>
                  </a:lnTo>
                  <a:lnTo>
                    <a:pt x="2112461" y="2006598"/>
                  </a:lnTo>
                  <a:cubicBezTo>
                    <a:pt x="1856010" y="1549299"/>
                    <a:pt x="1290726" y="947317"/>
                    <a:pt x="555281" y="388661"/>
                  </a:cubicBezTo>
                  <a:cubicBezTo>
                    <a:pt x="408192" y="276930"/>
                    <a:pt x="261260" y="172221"/>
                    <a:pt x="116229" y="75199"/>
                  </a:cubicBezTo>
                  <a:close/>
                </a:path>
              </a:pathLst>
            </a:custGeom>
            <a:gradFill>
              <a:gsLst>
                <a:gs pos="0">
                  <a:srgbClr val="58B6E5">
                    <a:lumMod val="20000"/>
                    <a:lumOff val="80000"/>
                    <a:alpha val="0"/>
                  </a:srgbClr>
                </a:gs>
                <a:gs pos="100000">
                  <a:srgbClr val="79BBF7"/>
                </a:gs>
              </a:gsLst>
              <a:lin ang="5400000" scaled="1"/>
            </a:gradFill>
            <a:ln w="1270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 name="矩形: 圆顶角 5"/>
            <p:cNvSpPr/>
            <p:nvPr/>
          </p:nvSpPr>
          <p:spPr>
            <a:xfrm>
              <a:off x="5753209" y="6212230"/>
              <a:ext cx="4102211" cy="649244"/>
            </a:xfrm>
            <a:prstGeom prst="round2SameRect">
              <a:avLst/>
            </a:prstGeom>
            <a:gradFill>
              <a:gsLst>
                <a:gs pos="0">
                  <a:srgbClr val="6096E6">
                    <a:lumMod val="5000"/>
                    <a:lumOff val="95000"/>
                  </a:srgbClr>
                </a:gs>
                <a:gs pos="95000">
                  <a:srgbClr val="58B6E5">
                    <a:lumMod val="60000"/>
                    <a:lumOff val="40000"/>
                  </a:srgbClr>
                </a:gs>
              </a:gsLst>
              <a:lin ang="5400000" scaled="1"/>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7" name="组合 6"/>
            <p:cNvGrpSpPr/>
            <p:nvPr/>
          </p:nvGrpSpPr>
          <p:grpSpPr>
            <a:xfrm flipH="1">
              <a:off x="8074986" y="5877323"/>
              <a:ext cx="3356041" cy="980677"/>
              <a:chOff x="824514" y="2367266"/>
              <a:chExt cx="3215196" cy="1442863"/>
            </a:xfrm>
          </p:grpSpPr>
          <p:sp>
            <p:nvSpPr>
              <p:cNvPr id="23" name="梯形 22"/>
              <p:cNvSpPr/>
              <p:nvPr/>
            </p:nvSpPr>
            <p:spPr>
              <a:xfrm>
                <a:off x="824514" y="2367266"/>
                <a:ext cx="2120348" cy="502394"/>
              </a:xfrm>
              <a:prstGeom prst="trapezoid">
                <a:avLst>
                  <a:gd name="adj" fmla="val 0"/>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nvGrpSpPr>
              <p:cNvPr id="24" name="组合 23"/>
              <p:cNvGrpSpPr/>
              <p:nvPr/>
            </p:nvGrpSpPr>
            <p:grpSpPr>
              <a:xfrm>
                <a:off x="824514" y="2840888"/>
                <a:ext cx="3215196" cy="969241"/>
                <a:chOff x="824514" y="2840888"/>
                <a:chExt cx="3215196" cy="969241"/>
              </a:xfrm>
              <a:solidFill>
                <a:srgbClr val="FFBA55">
                  <a:lumMod val="50000"/>
                </a:srgbClr>
              </a:solidFill>
            </p:grpSpPr>
            <p:sp>
              <p:nvSpPr>
                <p:cNvPr id="25" name="梯形 24"/>
                <p:cNvSpPr/>
                <p:nvPr/>
              </p:nvSpPr>
              <p:spPr>
                <a:xfrm>
                  <a:off x="824514" y="2854901"/>
                  <a:ext cx="2120348" cy="955228"/>
                </a:xfrm>
                <a:prstGeom prst="trapezoid">
                  <a:avLst>
                    <a:gd name="adj" fmla="val 202"/>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26" name="直角三角形 25"/>
                <p:cNvSpPr/>
                <p:nvPr/>
              </p:nvSpPr>
              <p:spPr>
                <a:xfrm>
                  <a:off x="2933776" y="2840888"/>
                  <a:ext cx="1105934" cy="969241"/>
                </a:xfrm>
                <a:prstGeom prst="rtTriangle">
                  <a:avLst/>
                </a:prstGeom>
                <a:grp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pic>
          <p:nvPicPr>
            <p:cNvPr id="10" name="图片 9" descr="图片包含 游戏机&#10;&#10;描述已自动生成"/>
            <p:cNvPicPr>
              <a:picLocks noChangeAspect="1"/>
            </p:cNvPicPr>
            <p:nvPr/>
          </p:nvPicPr>
          <p:blipFill>
            <a:blip r:embed="rId3"/>
            <a:stretch>
              <a:fillRect/>
            </a:stretch>
          </p:blipFill>
          <p:spPr>
            <a:xfrm>
              <a:off x="8746478" y="3016300"/>
              <a:ext cx="483546" cy="644728"/>
            </a:xfrm>
            <a:prstGeom prst="rect">
              <a:avLst/>
            </a:prstGeom>
          </p:spPr>
        </p:pic>
        <p:sp>
          <p:nvSpPr>
            <p:cNvPr id="11" name="文本框 10"/>
            <p:cNvSpPr txBox="1"/>
            <p:nvPr/>
          </p:nvSpPr>
          <p:spPr>
            <a:xfrm>
              <a:off x="9177362" y="3202640"/>
              <a:ext cx="248094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5G/4G/NB-IoT/</a:t>
              </a: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北斗</a:t>
              </a:r>
              <a:r>
                <a:rPr kumimoji="0" lang="en-US" altLang="zh-CN"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光纤</a:t>
              </a:r>
              <a:endPar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nvGrpSpPr>
            <p:cNvPr id="68" name="组合 67"/>
            <p:cNvGrpSpPr/>
            <p:nvPr/>
          </p:nvGrpSpPr>
          <p:grpSpPr>
            <a:xfrm>
              <a:off x="5601252" y="1265260"/>
              <a:ext cx="6072865" cy="1588661"/>
              <a:chOff x="5601252" y="1265260"/>
              <a:chExt cx="6072865" cy="1588661"/>
            </a:xfrm>
          </p:grpSpPr>
          <p:grpSp>
            <p:nvGrpSpPr>
              <p:cNvPr id="27" name="组合 26"/>
              <p:cNvGrpSpPr/>
              <p:nvPr/>
            </p:nvGrpSpPr>
            <p:grpSpPr>
              <a:xfrm>
                <a:off x="5601252" y="2260077"/>
                <a:ext cx="6057055" cy="567267"/>
                <a:chOff x="1287294" y="2067983"/>
                <a:chExt cx="8705041" cy="567267"/>
              </a:xfrm>
            </p:grpSpPr>
            <p:sp>
              <p:nvSpPr>
                <p:cNvPr id="28" name="梯形 27"/>
                <p:cNvSpPr/>
                <p:nvPr/>
              </p:nvSpPr>
              <p:spPr>
                <a:xfrm>
                  <a:off x="1287294" y="2067983"/>
                  <a:ext cx="8705041"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sz="1400" kern="0">
                    <a:solidFill>
                      <a:srgbClr val="FFFFFF"/>
                    </a:solidFill>
                    <a:latin typeface="微软雅黑" panose="020B0503020204020204" pitchFamily="34" charset="-122"/>
                    <a:ea typeface="微软雅黑" panose="020B0503020204020204" pitchFamily="34" charset="-122"/>
                  </a:endParaRPr>
                </a:p>
              </p:txBody>
            </p:sp>
            <p:sp>
              <p:nvSpPr>
                <p:cNvPr id="29" name="矩形 28"/>
                <p:cNvSpPr/>
                <p:nvPr/>
              </p:nvSpPr>
              <p:spPr>
                <a:xfrm>
                  <a:off x="1296735" y="2587153"/>
                  <a:ext cx="8695600" cy="48097"/>
                </a:xfrm>
                <a:prstGeom prst="rect">
                  <a:avLst/>
                </a:prstGeom>
                <a:gradFill flip="none" rotWithShape="1">
                  <a:gsLst>
                    <a:gs pos="0">
                      <a:srgbClr val="10BDCD"/>
                    </a:gs>
                    <a:gs pos="100000">
                      <a:srgbClr val="0D7CDD"/>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grpSp>
          <p:pic>
            <p:nvPicPr>
              <p:cNvPr id="17" name="图片 16" descr="2-10(2)专项地图-数据汇集-空间数据汇集1（带水印）"/>
              <p:cNvPicPr>
                <a:picLocks noChangeAspect="1"/>
              </p:cNvPicPr>
              <p:nvPr/>
            </p:nvPicPr>
            <p:blipFill>
              <a:blip r:embed="rId4"/>
              <a:stretch>
                <a:fillRect/>
              </a:stretch>
            </p:blipFill>
            <p:spPr>
              <a:xfrm>
                <a:off x="6173094" y="1477711"/>
                <a:ext cx="1901892" cy="1069852"/>
              </a:xfrm>
              <a:prstGeom prst="rect">
                <a:avLst/>
              </a:prstGeom>
              <a:effectLst>
                <a:outerShdw blurRad="76200" dir="18900000" sy="23000" kx="-1200000" algn="bl" rotWithShape="0">
                  <a:prstClr val="black">
                    <a:alpha val="20000"/>
                  </a:prstClr>
                </a:outerShdw>
              </a:effectLst>
            </p:spPr>
          </p:pic>
          <p:pic>
            <p:nvPicPr>
              <p:cNvPr id="18" name="图片 17" descr="pingtai"/>
              <p:cNvPicPr>
                <a:picLocks noChangeAspect="1"/>
              </p:cNvPicPr>
              <p:nvPr/>
            </p:nvPicPr>
            <p:blipFill>
              <a:blip r:embed="rId5"/>
              <a:stretch>
                <a:fillRect/>
              </a:stretch>
            </p:blipFill>
            <p:spPr>
              <a:xfrm>
                <a:off x="8574516" y="1265260"/>
                <a:ext cx="1588661" cy="1588661"/>
              </a:xfrm>
              <a:prstGeom prst="rect">
                <a:avLst/>
              </a:prstGeom>
            </p:spPr>
          </p:pic>
          <p:pic>
            <p:nvPicPr>
              <p:cNvPr id="19" name="图片 18" descr="饮水安全监测系统（桃城区）1"/>
              <p:cNvPicPr>
                <a:picLocks noChangeAspect="1"/>
              </p:cNvPicPr>
              <p:nvPr/>
            </p:nvPicPr>
            <p:blipFill>
              <a:blip r:embed="rId6"/>
              <a:srcRect l="27687" t="5545" r="69956" b="88900"/>
              <a:stretch>
                <a:fillRect/>
              </a:stretch>
            </p:blipFill>
            <p:spPr>
              <a:xfrm>
                <a:off x="10614500" y="1842570"/>
                <a:ext cx="382471" cy="704993"/>
              </a:xfrm>
              <a:prstGeom prst="roundRect">
                <a:avLst/>
              </a:prstGeom>
              <a:effectLst/>
            </p:spPr>
          </p:pic>
          <p:sp>
            <p:nvSpPr>
              <p:cNvPr id="12" name="文本框 11"/>
              <p:cNvSpPr txBox="1"/>
              <p:nvPr/>
            </p:nvSpPr>
            <p:spPr>
              <a:xfrm>
                <a:off x="5662423" y="2555449"/>
                <a:ext cx="6011694"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省级水利厅</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环保局平台</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市</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县级水利</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环保平台</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管理</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APP   </a:t>
                </a:r>
                <a:endPar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sp>
          <p:nvSpPr>
            <p:cNvPr id="13" name="文本框 12"/>
            <p:cNvSpPr txBox="1"/>
            <p:nvPr/>
          </p:nvSpPr>
          <p:spPr>
            <a:xfrm>
              <a:off x="5867874" y="3202640"/>
              <a:ext cx="3589817"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国家标准水文</a:t>
              </a:r>
              <a:r>
                <a:rPr kumimoji="0" lang="en-US" altLang="zh-CN"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水资源协议</a:t>
              </a:r>
              <a:r>
                <a:rPr kumimoji="0" lang="en-US" altLang="zh-CN"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环保协议</a:t>
              </a:r>
              <a:r>
                <a:rPr kumimoji="0" lang="en-US" altLang="zh-CN"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定制协议</a:t>
              </a:r>
              <a:endPar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14" name="文本框 13"/>
            <p:cNvSpPr txBox="1"/>
            <p:nvPr/>
          </p:nvSpPr>
          <p:spPr>
            <a:xfrm>
              <a:off x="9879208" y="4647097"/>
              <a:ext cx="1349575"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河道水位监测终端</a:t>
              </a:r>
              <a:endPar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sp>
          <p:nvSpPr>
            <p:cNvPr id="15" name="文本框 14"/>
            <p:cNvSpPr txBox="1"/>
            <p:nvPr/>
          </p:nvSpPr>
          <p:spPr>
            <a:xfrm>
              <a:off x="8169289" y="4261414"/>
              <a:ext cx="1052894"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雷达水位计</a:t>
              </a:r>
              <a:endParaRPr kumimoji="0" lang="zh-CN" altLang="en-US" sz="11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66" name="图片 65"/>
            <p:cNvPicPr>
              <a:picLocks noChangeAspect="1"/>
            </p:cNvPicPr>
            <p:nvPr/>
          </p:nvPicPr>
          <p:blipFill>
            <a:blip r:embed="rId7"/>
            <a:stretch>
              <a:fillRect/>
            </a:stretch>
          </p:blipFill>
          <p:spPr>
            <a:xfrm flipH="1">
              <a:off x="7774181" y="3772880"/>
              <a:ext cx="3346450" cy="2334970"/>
            </a:xfrm>
            <a:prstGeom prst="rect">
              <a:avLst/>
            </a:prstGeom>
          </p:spPr>
        </p:pic>
        <p:grpSp>
          <p:nvGrpSpPr>
            <p:cNvPr id="4" name="组合 3"/>
            <p:cNvGrpSpPr/>
            <p:nvPr/>
          </p:nvGrpSpPr>
          <p:grpSpPr>
            <a:xfrm>
              <a:off x="369174" y="327695"/>
              <a:ext cx="4292175" cy="523220"/>
              <a:chOff x="365889" y="365090"/>
              <a:chExt cx="4292175" cy="523220"/>
            </a:xfrm>
          </p:grpSpPr>
          <p:sp>
            <p:nvSpPr>
              <p:cNvPr id="8" name="文本框 7"/>
              <p:cNvSpPr txBox="1"/>
              <p:nvPr/>
            </p:nvSpPr>
            <p:spPr>
              <a:xfrm>
                <a:off x="777310" y="365090"/>
                <a:ext cx="3880754"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河道水位监测预警系统</a:t>
                </a:r>
                <a:endParaRPr lang="zh-CN" altLang="en-US" sz="2800" b="1" dirty="0">
                  <a:latin typeface="微软雅黑" panose="020B0503020204020204" pitchFamily="34" charset="-122"/>
                  <a:ea typeface="微软雅黑" panose="020B0503020204020204" pitchFamily="34" charset="-122"/>
                </a:endParaRPr>
              </a:p>
            </p:txBody>
          </p:sp>
          <p:grpSp>
            <p:nvGrpSpPr>
              <p:cNvPr id="9" name="组合 8"/>
              <p:cNvGrpSpPr/>
              <p:nvPr/>
            </p:nvGrpSpPr>
            <p:grpSpPr>
              <a:xfrm>
                <a:off x="365889" y="413972"/>
                <a:ext cx="448087" cy="411421"/>
                <a:chOff x="1311800" y="841058"/>
                <a:chExt cx="566501" cy="520146"/>
              </a:xfrm>
            </p:grpSpPr>
            <p:sp>
              <p:nvSpPr>
                <p:cNvPr id="16" name="椭圆 15"/>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22" name="图片 21" descr="12.9 LOGO"/>
          <p:cNvPicPr>
            <a:picLocks noChangeAspect="1"/>
          </p:cNvPicPr>
          <p:nvPr/>
        </p:nvPicPr>
        <p:blipFill>
          <a:blip r:embed="rId8"/>
          <a:stretch>
            <a:fillRect/>
          </a:stretch>
        </p:blipFill>
        <p:spPr>
          <a:xfrm>
            <a:off x="10771505" y="163830"/>
            <a:ext cx="720000" cy="720000"/>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0" cy="6857999"/>
            <a:chOff x="0" y="0"/>
            <a:chExt cx="12192000" cy="6857999"/>
          </a:xfrm>
        </p:grpSpPr>
        <p:pic>
          <p:nvPicPr>
            <p:cNvPr id="3" name="图片 2"/>
            <p:cNvPicPr>
              <a:picLocks noChangeAspect="1"/>
            </p:cNvPicPr>
            <p:nvPr/>
          </p:nvPicPr>
          <p:blipFill>
            <a:blip r:embed="rId1"/>
            <a:stretch>
              <a:fillRect/>
            </a:stretch>
          </p:blipFill>
          <p:spPr>
            <a:xfrm>
              <a:off x="0" y="0"/>
              <a:ext cx="12192000" cy="6857999"/>
            </a:xfrm>
            <a:prstGeom prst="rect">
              <a:avLst/>
            </a:prstGeom>
          </p:spPr>
        </p:pic>
        <p:grpSp>
          <p:nvGrpSpPr>
            <p:cNvPr id="85" name="组合 84"/>
            <p:cNvGrpSpPr/>
            <p:nvPr/>
          </p:nvGrpSpPr>
          <p:grpSpPr>
            <a:xfrm>
              <a:off x="4352143" y="1358569"/>
              <a:ext cx="7839857" cy="4694290"/>
              <a:chOff x="4549031" y="1719373"/>
              <a:chExt cx="7839857" cy="4694290"/>
            </a:xfrm>
          </p:grpSpPr>
          <p:grpSp>
            <p:nvGrpSpPr>
              <p:cNvPr id="5" name="组合 4"/>
              <p:cNvGrpSpPr/>
              <p:nvPr/>
            </p:nvGrpSpPr>
            <p:grpSpPr>
              <a:xfrm>
                <a:off x="6520211" y="3089466"/>
                <a:ext cx="3459829" cy="2455626"/>
                <a:chOff x="5803" y="4360"/>
                <a:chExt cx="5926" cy="4206"/>
              </a:xfrm>
            </p:grpSpPr>
            <p:sp>
              <p:nvSpPr>
                <p:cNvPr id="32" name="Freeform 2"/>
                <p:cNvSpPr/>
                <p:nvPr/>
              </p:nvSpPr>
              <p:spPr bwMode="auto">
                <a:xfrm>
                  <a:off x="7866" y="4360"/>
                  <a:ext cx="2061" cy="789"/>
                </a:xfrm>
                <a:prstGeom prst="upArrow">
                  <a:avLst>
                    <a:gd name="adj1" fmla="val 48926"/>
                    <a:gd name="adj2" fmla="val 29529"/>
                  </a:avLst>
                </a:prstGeom>
                <a:gradFill rotWithShape="1">
                  <a:gsLst>
                    <a:gs pos="0">
                      <a:srgbClr val="C0DFFB"/>
                    </a:gs>
                    <a:gs pos="100000">
                      <a:srgbClr val="EFF7FF"/>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endParaRPr>
                </a:p>
              </p:txBody>
            </p:sp>
            <p:grpSp>
              <p:nvGrpSpPr>
                <p:cNvPr id="33" name="组合 32"/>
                <p:cNvGrpSpPr/>
                <p:nvPr/>
              </p:nvGrpSpPr>
              <p:grpSpPr>
                <a:xfrm>
                  <a:off x="5803" y="6774"/>
                  <a:ext cx="5926" cy="1792"/>
                  <a:chOff x="4000" y="5334"/>
                  <a:chExt cx="5926" cy="1792"/>
                </a:xfrm>
              </p:grpSpPr>
              <p:grpSp>
                <p:nvGrpSpPr>
                  <p:cNvPr id="44" name="组合 43"/>
                  <p:cNvGrpSpPr/>
                  <p:nvPr/>
                </p:nvGrpSpPr>
                <p:grpSpPr>
                  <a:xfrm>
                    <a:off x="4000" y="5370"/>
                    <a:ext cx="2871" cy="1682"/>
                    <a:chOff x="3400" y="3820"/>
                    <a:chExt cx="2308" cy="3041"/>
                  </a:xfrm>
                </p:grpSpPr>
                <p:grpSp>
                  <p:nvGrpSpPr>
                    <p:cNvPr id="61" name="组合 60"/>
                    <p:cNvGrpSpPr/>
                    <p:nvPr/>
                  </p:nvGrpSpPr>
                  <p:grpSpPr>
                    <a:xfrm>
                      <a:off x="3400" y="3821"/>
                      <a:ext cx="1467" cy="2240"/>
                      <a:chOff x="6567" y="5915"/>
                      <a:chExt cx="2522" cy="2493"/>
                    </a:xfrm>
                  </p:grpSpPr>
                  <p:sp>
                    <p:nvSpPr>
                      <p:cNvPr id="74" name="任意多边形 15"/>
                      <p:cNvSpPr/>
                      <p:nvPr/>
                    </p:nvSpPr>
                    <p:spPr>
                      <a:xfrm>
                        <a:off x="7483" y="5915"/>
                        <a:ext cx="1606" cy="1022"/>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5" name="任意多边形 16"/>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62" name="组合 61"/>
                    <p:cNvGrpSpPr/>
                    <p:nvPr/>
                  </p:nvGrpSpPr>
                  <p:grpSpPr>
                    <a:xfrm>
                      <a:off x="3600" y="3820"/>
                      <a:ext cx="1467" cy="2441"/>
                      <a:chOff x="6567" y="5691"/>
                      <a:chExt cx="2522" cy="2717"/>
                    </a:xfrm>
                  </p:grpSpPr>
                  <p:sp>
                    <p:nvSpPr>
                      <p:cNvPr id="72" name="任意多边形 25"/>
                      <p:cNvSpPr/>
                      <p:nvPr/>
                    </p:nvSpPr>
                    <p:spPr>
                      <a:xfrm>
                        <a:off x="7483" y="5691"/>
                        <a:ext cx="1606" cy="1245"/>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3" name="任意多边形 26"/>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63" name="组合 62"/>
                    <p:cNvGrpSpPr/>
                    <p:nvPr/>
                  </p:nvGrpSpPr>
                  <p:grpSpPr>
                    <a:xfrm>
                      <a:off x="3800" y="3821"/>
                      <a:ext cx="1479" cy="2640"/>
                      <a:chOff x="6567" y="5470"/>
                      <a:chExt cx="2543" cy="2938"/>
                    </a:xfrm>
                  </p:grpSpPr>
                  <p:sp>
                    <p:nvSpPr>
                      <p:cNvPr id="70" name="任意多边形 28"/>
                      <p:cNvSpPr/>
                      <p:nvPr/>
                    </p:nvSpPr>
                    <p:spPr>
                      <a:xfrm>
                        <a:off x="7483" y="5470"/>
                        <a:ext cx="1627" cy="1467"/>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71" name="任意多边形 29"/>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64" name="组合 63"/>
                    <p:cNvGrpSpPr/>
                    <p:nvPr/>
                  </p:nvGrpSpPr>
                  <p:grpSpPr>
                    <a:xfrm>
                      <a:off x="4000" y="3821"/>
                      <a:ext cx="1482" cy="2840"/>
                      <a:chOff x="6567" y="5247"/>
                      <a:chExt cx="2547" cy="3161"/>
                    </a:xfrm>
                  </p:grpSpPr>
                  <p:sp>
                    <p:nvSpPr>
                      <p:cNvPr id="68" name="任意多边形 31"/>
                      <p:cNvSpPr/>
                      <p:nvPr/>
                    </p:nvSpPr>
                    <p:spPr>
                      <a:xfrm>
                        <a:off x="7483" y="5247"/>
                        <a:ext cx="1631" cy="1689"/>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9" name="任意多边形 32"/>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65" name="组合 64"/>
                    <p:cNvGrpSpPr/>
                    <p:nvPr/>
                  </p:nvGrpSpPr>
                  <p:grpSpPr>
                    <a:xfrm>
                      <a:off x="4200" y="3821"/>
                      <a:ext cx="1508" cy="3040"/>
                      <a:chOff x="6567" y="5025"/>
                      <a:chExt cx="2592" cy="3383"/>
                    </a:xfrm>
                  </p:grpSpPr>
                  <p:sp>
                    <p:nvSpPr>
                      <p:cNvPr id="66" name="任意多边形 34"/>
                      <p:cNvSpPr/>
                      <p:nvPr/>
                    </p:nvSpPr>
                    <p:spPr>
                      <a:xfrm>
                        <a:off x="7483" y="5025"/>
                        <a:ext cx="1676" cy="1912"/>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7" name="任意多边形 35"/>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10BDC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nvGrpSpPr>
                  <p:cNvPr id="45" name="组合 44"/>
                  <p:cNvGrpSpPr/>
                  <p:nvPr/>
                </p:nvGrpSpPr>
                <p:grpSpPr>
                  <a:xfrm flipH="1">
                    <a:off x="7166" y="5334"/>
                    <a:ext cx="2760" cy="1792"/>
                    <a:chOff x="3400" y="3820"/>
                    <a:chExt cx="2308" cy="3041"/>
                  </a:xfrm>
                </p:grpSpPr>
                <p:grpSp>
                  <p:nvGrpSpPr>
                    <p:cNvPr id="46" name="组合 45"/>
                    <p:cNvGrpSpPr/>
                    <p:nvPr/>
                  </p:nvGrpSpPr>
                  <p:grpSpPr>
                    <a:xfrm>
                      <a:off x="3400" y="3821"/>
                      <a:ext cx="1467" cy="2240"/>
                      <a:chOff x="6567" y="5915"/>
                      <a:chExt cx="2522" cy="2493"/>
                    </a:xfrm>
                  </p:grpSpPr>
                  <p:sp>
                    <p:nvSpPr>
                      <p:cNvPr id="59" name="任意多边形 39"/>
                      <p:cNvSpPr/>
                      <p:nvPr/>
                    </p:nvSpPr>
                    <p:spPr>
                      <a:xfrm>
                        <a:off x="7483" y="5915"/>
                        <a:ext cx="1606" cy="1022"/>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60" name="任意多边形 40"/>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47" name="组合 46"/>
                    <p:cNvGrpSpPr/>
                    <p:nvPr/>
                  </p:nvGrpSpPr>
                  <p:grpSpPr>
                    <a:xfrm>
                      <a:off x="3600" y="3820"/>
                      <a:ext cx="1467" cy="2441"/>
                      <a:chOff x="6567" y="5691"/>
                      <a:chExt cx="2522" cy="2717"/>
                    </a:xfrm>
                  </p:grpSpPr>
                  <p:sp>
                    <p:nvSpPr>
                      <p:cNvPr id="57" name="任意多边形 42"/>
                      <p:cNvSpPr/>
                      <p:nvPr/>
                    </p:nvSpPr>
                    <p:spPr>
                      <a:xfrm>
                        <a:off x="7483" y="5691"/>
                        <a:ext cx="1606" cy="1245"/>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8" name="任意多边形 43"/>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48" name="组合 47"/>
                    <p:cNvGrpSpPr/>
                    <p:nvPr/>
                  </p:nvGrpSpPr>
                  <p:grpSpPr>
                    <a:xfrm>
                      <a:off x="3800" y="3821"/>
                      <a:ext cx="1479" cy="2640"/>
                      <a:chOff x="6567" y="5470"/>
                      <a:chExt cx="2543" cy="2938"/>
                    </a:xfrm>
                  </p:grpSpPr>
                  <p:sp>
                    <p:nvSpPr>
                      <p:cNvPr id="55" name="任意多边形 45"/>
                      <p:cNvSpPr/>
                      <p:nvPr/>
                    </p:nvSpPr>
                    <p:spPr>
                      <a:xfrm>
                        <a:off x="7483" y="5470"/>
                        <a:ext cx="1627" cy="1467"/>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56" name="任意多边形 46"/>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49" name="组合 48"/>
                    <p:cNvGrpSpPr/>
                    <p:nvPr/>
                  </p:nvGrpSpPr>
                  <p:grpSpPr>
                    <a:xfrm>
                      <a:off x="4000" y="3821"/>
                      <a:ext cx="1482" cy="2840"/>
                      <a:chOff x="6567" y="5247"/>
                      <a:chExt cx="2547" cy="3161"/>
                    </a:xfrm>
                  </p:grpSpPr>
                  <p:sp>
                    <p:nvSpPr>
                      <p:cNvPr id="53" name="任意多边形 48"/>
                      <p:cNvSpPr/>
                      <p:nvPr/>
                    </p:nvSpPr>
                    <p:spPr>
                      <a:xfrm>
                        <a:off x="7483" y="5247"/>
                        <a:ext cx="1631" cy="1689"/>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4" name="任意多边形 49"/>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nvGrpSpPr>
                    <p:cNvPr id="50" name="组合 49"/>
                    <p:cNvGrpSpPr/>
                    <p:nvPr/>
                  </p:nvGrpSpPr>
                  <p:grpSpPr>
                    <a:xfrm>
                      <a:off x="4200" y="3821"/>
                      <a:ext cx="1508" cy="3040"/>
                      <a:chOff x="6567" y="5025"/>
                      <a:chExt cx="2592" cy="3383"/>
                    </a:xfrm>
                  </p:grpSpPr>
                  <p:sp>
                    <p:nvSpPr>
                      <p:cNvPr id="51" name="任意多边形 51"/>
                      <p:cNvSpPr/>
                      <p:nvPr/>
                    </p:nvSpPr>
                    <p:spPr>
                      <a:xfrm>
                        <a:off x="7483" y="5025"/>
                        <a:ext cx="1676" cy="1912"/>
                      </a:xfrm>
                      <a:custGeom>
                        <a:avLst/>
                        <a:gdLst>
                          <a:gd name="connsiteX0" fmla="*/ 3376 w 3376"/>
                          <a:gd name="connsiteY0" fmla="*/ 0 h 2807"/>
                          <a:gd name="connsiteX1" fmla="*/ 3376 w 3376"/>
                          <a:gd name="connsiteY1" fmla="*/ 2245 h 2807"/>
                          <a:gd name="connsiteX2" fmla="*/ 2814 w 3376"/>
                          <a:gd name="connsiteY2" fmla="*/ 2807 h 2807"/>
                          <a:gd name="connsiteX3" fmla="*/ 0 w 3376"/>
                          <a:gd name="connsiteY3" fmla="*/ 2807 h 2807"/>
                        </a:gdLst>
                        <a:ahLst/>
                        <a:cxnLst>
                          <a:cxn ang="0">
                            <a:pos x="connsiteX0" y="connsiteY0"/>
                          </a:cxn>
                          <a:cxn ang="0">
                            <a:pos x="connsiteX1" y="connsiteY1"/>
                          </a:cxn>
                          <a:cxn ang="0">
                            <a:pos x="connsiteX2" y="connsiteY2"/>
                          </a:cxn>
                          <a:cxn ang="0">
                            <a:pos x="connsiteX3" y="connsiteY3"/>
                          </a:cxn>
                        </a:cxnLst>
                        <a:rect l="l" t="t" r="r" b="b"/>
                        <a:pathLst>
                          <a:path w="3376" h="2807">
                            <a:moveTo>
                              <a:pt x="3376" y="0"/>
                            </a:moveTo>
                            <a:lnTo>
                              <a:pt x="3376" y="2245"/>
                            </a:lnTo>
                            <a:cubicBezTo>
                              <a:pt x="3376" y="2556"/>
                              <a:pt x="3125" y="2807"/>
                              <a:pt x="2814" y="2807"/>
                            </a:cubicBezTo>
                            <a:lnTo>
                              <a:pt x="0" y="2807"/>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bg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52" name="任意多边形 52"/>
                      <p:cNvSpPr/>
                      <p:nvPr/>
                    </p:nvSpPr>
                    <p:spPr>
                      <a:xfrm>
                        <a:off x="6567" y="6937"/>
                        <a:ext cx="916" cy="1471"/>
                      </a:xfrm>
                      <a:custGeom>
                        <a:avLst/>
                        <a:gdLst>
                          <a:gd name="connsiteX0" fmla="*/ 0 w 3953"/>
                          <a:gd name="connsiteY0" fmla="*/ 2767 h 2767"/>
                          <a:gd name="connsiteX1" fmla="*/ 0 w 3953"/>
                          <a:gd name="connsiteY1" fmla="*/ 554 h 2767"/>
                          <a:gd name="connsiteX2" fmla="*/ 554 w 3953"/>
                          <a:gd name="connsiteY2" fmla="*/ 0 h 2767"/>
                          <a:gd name="connsiteX3" fmla="*/ 3953 w 3953"/>
                          <a:gd name="connsiteY3" fmla="*/ 0 h 2767"/>
                        </a:gdLst>
                        <a:ahLst/>
                        <a:cxnLst>
                          <a:cxn ang="0">
                            <a:pos x="connsiteX0" y="connsiteY0"/>
                          </a:cxn>
                          <a:cxn ang="0">
                            <a:pos x="connsiteX1" y="connsiteY1"/>
                          </a:cxn>
                          <a:cxn ang="0">
                            <a:pos x="connsiteX2" y="connsiteY2"/>
                          </a:cxn>
                          <a:cxn ang="0">
                            <a:pos x="connsiteX3" y="connsiteY3"/>
                          </a:cxn>
                        </a:cxnLst>
                        <a:rect l="l" t="t" r="r" b="b"/>
                        <a:pathLst>
                          <a:path w="3953" h="2767">
                            <a:moveTo>
                              <a:pt x="0" y="2767"/>
                            </a:moveTo>
                            <a:lnTo>
                              <a:pt x="0" y="554"/>
                            </a:lnTo>
                            <a:cubicBezTo>
                              <a:pt x="0" y="248"/>
                              <a:pt x="248" y="0"/>
                              <a:pt x="554" y="0"/>
                            </a:cubicBezTo>
                            <a:lnTo>
                              <a:pt x="3953" y="0"/>
                            </a:lnTo>
                          </a:path>
                        </a:pathLst>
                      </a:custGeom>
                      <a:noFill/>
                      <a:ln w="15875" cap="flat" cmpd="sng" algn="ctr">
                        <a:solidFill>
                          <a:srgbClr val="0D7CDD"/>
                        </a:solidFill>
                        <a:prstDash val="sysDash"/>
                        <a:miter lim="800000"/>
                      </a:ln>
                      <a:effectLst/>
                      <a:extLst>
                        <a:ext uri="{909E8E84-426E-40DD-AFC4-6F175D3DCCD1}">
                          <a14:hiddenFill xmlns:a14="http://schemas.microsoft.com/office/drawing/2010/main">
                            <a:solidFill>
                              <a:schemeClr val="accent1"/>
                            </a:solidFill>
                          </a14:hiddenFill>
                        </a:ext>
                      </a:ex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grpSp>
            </p:grpSp>
            <p:sp>
              <p:nvSpPr>
                <p:cNvPr id="34" name="等腰三角形 33"/>
                <p:cNvSpPr/>
                <p:nvPr/>
              </p:nvSpPr>
              <p:spPr>
                <a:xfrm rot="5400000">
                  <a:off x="6561" y="7186"/>
                  <a:ext cx="208" cy="199"/>
                </a:xfrm>
                <a:prstGeom prst="triangle">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5" name="等腰三角形 34"/>
                <p:cNvSpPr/>
                <p:nvPr/>
              </p:nvSpPr>
              <p:spPr>
                <a:xfrm rot="5400000">
                  <a:off x="6859" y="7333"/>
                  <a:ext cx="208" cy="199"/>
                </a:xfrm>
                <a:prstGeom prst="triangle">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6" name="等腰三角形 35"/>
                <p:cNvSpPr/>
                <p:nvPr/>
              </p:nvSpPr>
              <p:spPr>
                <a:xfrm rot="5400000">
                  <a:off x="7075" y="7423"/>
                  <a:ext cx="208" cy="199"/>
                </a:xfrm>
                <a:prstGeom prst="triangle">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7" name="等腰三角形 36"/>
                <p:cNvSpPr/>
                <p:nvPr/>
              </p:nvSpPr>
              <p:spPr>
                <a:xfrm rot="5400000">
                  <a:off x="7390" y="7540"/>
                  <a:ext cx="208" cy="199"/>
                </a:xfrm>
                <a:prstGeom prst="triangle">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8" name="等腰三角形 37"/>
                <p:cNvSpPr/>
                <p:nvPr/>
              </p:nvSpPr>
              <p:spPr>
                <a:xfrm rot="5400000">
                  <a:off x="7628" y="7663"/>
                  <a:ext cx="208" cy="199"/>
                </a:xfrm>
                <a:prstGeom prst="triangle">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39" name="等腰三角形 38"/>
                <p:cNvSpPr/>
                <p:nvPr/>
              </p:nvSpPr>
              <p:spPr>
                <a:xfrm rot="15360000">
                  <a:off x="10957" y="7194"/>
                  <a:ext cx="208" cy="199"/>
                </a:xfrm>
                <a:prstGeom prst="triangle">
                  <a:avLst/>
                </a:prstGeom>
                <a:solidFill>
                  <a:srgbClr val="0D7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0" name="等腰三角形 39"/>
                <p:cNvSpPr/>
                <p:nvPr/>
              </p:nvSpPr>
              <p:spPr>
                <a:xfrm rot="15360000">
                  <a:off x="10762" y="7317"/>
                  <a:ext cx="208" cy="199"/>
                </a:xfrm>
                <a:prstGeom prst="triangle">
                  <a:avLst/>
                </a:prstGeom>
                <a:solidFill>
                  <a:srgbClr val="0D7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1" name="等腰三角形 40"/>
                <p:cNvSpPr/>
                <p:nvPr/>
              </p:nvSpPr>
              <p:spPr>
                <a:xfrm rot="15360000">
                  <a:off x="10510" y="7452"/>
                  <a:ext cx="208" cy="199"/>
                </a:xfrm>
                <a:prstGeom prst="triangle">
                  <a:avLst/>
                </a:prstGeom>
                <a:solidFill>
                  <a:srgbClr val="0D7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rgbClr val="FFFFFF"/>
                    </a:solidFill>
                    <a:effectLst/>
                    <a:uLnTx/>
                    <a:uFillTx/>
                    <a:latin typeface="Arial" panose="020B0604020202020204"/>
                    <a:ea typeface="微软雅黑" panose="020B0503020204020204" pitchFamily="34" charset="-122"/>
                    <a:cs typeface="+mn-cs"/>
                  </a:endParaRPr>
                </a:p>
              </p:txBody>
            </p:sp>
            <p:sp>
              <p:nvSpPr>
                <p:cNvPr id="42" name="等腰三角形 41"/>
                <p:cNvSpPr/>
                <p:nvPr/>
              </p:nvSpPr>
              <p:spPr>
                <a:xfrm rot="15360000">
                  <a:off x="10259" y="7566"/>
                  <a:ext cx="208" cy="199"/>
                </a:xfrm>
                <a:prstGeom prst="triangle">
                  <a:avLst/>
                </a:prstGeom>
                <a:solidFill>
                  <a:srgbClr val="0D7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sp>
              <p:nvSpPr>
                <p:cNvPr id="43" name="等腰三角形 42"/>
                <p:cNvSpPr/>
                <p:nvPr/>
              </p:nvSpPr>
              <p:spPr>
                <a:xfrm rot="15360000">
                  <a:off x="10020" y="7684"/>
                  <a:ext cx="208" cy="199"/>
                </a:xfrm>
                <a:prstGeom prst="triangle">
                  <a:avLst/>
                </a:prstGeom>
                <a:solidFill>
                  <a:srgbClr val="0D7CD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Arial" panose="020B0604020202020204"/>
                    <a:ea typeface="微软雅黑" panose="020B0503020204020204" pitchFamily="34" charset="-122"/>
                    <a:cs typeface="+mn-cs"/>
                  </a:endParaRPr>
                </a:p>
              </p:txBody>
            </p:sp>
          </p:grpSp>
          <p:sp>
            <p:nvSpPr>
              <p:cNvPr id="6" name="Freeform 2"/>
              <p:cNvSpPr/>
              <p:nvPr/>
            </p:nvSpPr>
            <p:spPr bwMode="auto">
              <a:xfrm rot="11400000">
                <a:off x="4549031" y="5818212"/>
                <a:ext cx="3979446" cy="519617"/>
              </a:xfrm>
              <a:custGeom>
                <a:avLst/>
                <a:gdLst>
                  <a:gd name="connsiteX0" fmla="*/ 0 w 7079"/>
                  <a:gd name="connsiteY0" fmla="*/ 2295 h 2295"/>
                  <a:gd name="connsiteX1" fmla="*/ 1629 w 7079"/>
                  <a:gd name="connsiteY1" fmla="*/ 0 h 2295"/>
                  <a:gd name="connsiteX2" fmla="*/ 7079 w 7079"/>
                  <a:gd name="connsiteY2" fmla="*/ 0 h 2295"/>
                  <a:gd name="connsiteX3" fmla="*/ 5335 w 7079"/>
                  <a:gd name="connsiteY3" fmla="*/ 2295 h 2295"/>
                  <a:gd name="connsiteX4" fmla="*/ 0 w 7079"/>
                  <a:gd name="connsiteY4" fmla="*/ 2295 h 229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79" h="2295">
                    <a:moveTo>
                      <a:pt x="0" y="2295"/>
                    </a:moveTo>
                    <a:lnTo>
                      <a:pt x="1629" y="0"/>
                    </a:lnTo>
                    <a:lnTo>
                      <a:pt x="7079" y="0"/>
                    </a:lnTo>
                    <a:lnTo>
                      <a:pt x="5335" y="2295"/>
                    </a:lnTo>
                    <a:lnTo>
                      <a:pt x="0" y="2295"/>
                    </a:lnTo>
                    <a:close/>
                  </a:path>
                </a:pathLst>
              </a:custGeom>
              <a:solidFill>
                <a:srgbClr val="D2E9FE"/>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endParaRPr>
              </a:p>
            </p:txBody>
          </p:sp>
          <p:pic>
            <p:nvPicPr>
              <p:cNvPr id="7" name="图片 6" descr="db634f58-c8ae-4a80-885b-fab7b4f3bf80"/>
              <p:cNvPicPr>
                <a:picLocks noChangeAspect="1"/>
              </p:cNvPicPr>
              <p:nvPr/>
            </p:nvPicPr>
            <p:blipFill>
              <a:blip r:embed="rId2"/>
              <a:stretch>
                <a:fillRect/>
              </a:stretch>
            </p:blipFill>
            <p:spPr>
              <a:xfrm>
                <a:off x="4970668" y="5437303"/>
                <a:ext cx="702819" cy="527237"/>
              </a:xfrm>
              <a:prstGeom prst="rect">
                <a:avLst/>
              </a:prstGeom>
            </p:spPr>
          </p:pic>
          <p:pic>
            <p:nvPicPr>
              <p:cNvPr id="8" name="图片 7" descr="雨量筒"/>
              <p:cNvPicPr>
                <a:picLocks noChangeAspect="1"/>
              </p:cNvPicPr>
              <p:nvPr/>
            </p:nvPicPr>
            <p:blipFill>
              <a:blip r:embed="rId3"/>
              <a:stretch>
                <a:fillRect/>
              </a:stretch>
            </p:blipFill>
            <p:spPr>
              <a:xfrm>
                <a:off x="5977052" y="5650789"/>
                <a:ext cx="249219" cy="427231"/>
              </a:xfrm>
              <a:prstGeom prst="rect">
                <a:avLst/>
              </a:prstGeom>
            </p:spPr>
          </p:pic>
          <p:sp>
            <p:nvSpPr>
              <p:cNvPr id="9" name="Freeform 2"/>
              <p:cNvSpPr/>
              <p:nvPr/>
            </p:nvSpPr>
            <p:spPr bwMode="auto">
              <a:xfrm rot="20760000">
                <a:off x="8389663" y="5671202"/>
                <a:ext cx="3556746" cy="612447"/>
              </a:xfrm>
              <a:custGeom>
                <a:avLst/>
                <a:gdLst>
                  <a:gd name="connsiteX0" fmla="*/ 1159 w 5684"/>
                  <a:gd name="connsiteY0" fmla="*/ 1049 h 1049"/>
                  <a:gd name="connsiteX1" fmla="*/ 0 w 5684"/>
                  <a:gd name="connsiteY1" fmla="*/ 102 h 1049"/>
                  <a:gd name="connsiteX2" fmla="*/ 4680 w 5684"/>
                  <a:gd name="connsiteY2" fmla="*/ 0 h 1049"/>
                  <a:gd name="connsiteX3" fmla="*/ 5684 w 5684"/>
                  <a:gd name="connsiteY3" fmla="*/ 860 h 1049"/>
                  <a:gd name="connsiteX4" fmla="*/ 1159 w 5684"/>
                  <a:gd name="connsiteY4" fmla="*/ 1049 h 10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84" h="1049">
                    <a:moveTo>
                      <a:pt x="1159" y="1049"/>
                    </a:moveTo>
                    <a:lnTo>
                      <a:pt x="0" y="102"/>
                    </a:lnTo>
                    <a:lnTo>
                      <a:pt x="4680" y="0"/>
                    </a:lnTo>
                    <a:lnTo>
                      <a:pt x="5684" y="860"/>
                    </a:lnTo>
                    <a:lnTo>
                      <a:pt x="1159" y="1049"/>
                    </a:lnTo>
                    <a:close/>
                  </a:path>
                </a:pathLst>
              </a:custGeom>
              <a:solidFill>
                <a:srgbClr val="D2E9FE"/>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endParaRPr>
              </a:p>
            </p:txBody>
          </p:sp>
          <p:pic>
            <p:nvPicPr>
              <p:cNvPr id="10" name="图片 9" descr="水泵1"/>
              <p:cNvPicPr>
                <a:picLocks noChangeAspect="1"/>
              </p:cNvPicPr>
              <p:nvPr/>
            </p:nvPicPr>
            <p:blipFill>
              <a:blip r:embed="rId4"/>
              <a:stretch>
                <a:fillRect/>
              </a:stretch>
            </p:blipFill>
            <p:spPr>
              <a:xfrm rot="21240000">
                <a:off x="10368253" y="5505791"/>
                <a:ext cx="242726" cy="468082"/>
              </a:xfrm>
              <a:prstGeom prst="rect">
                <a:avLst/>
              </a:prstGeom>
            </p:spPr>
          </p:pic>
          <p:pic>
            <p:nvPicPr>
              <p:cNvPr id="11" name="图片 10" descr="闸门"/>
              <p:cNvPicPr>
                <a:picLocks noChangeAspect="1"/>
              </p:cNvPicPr>
              <p:nvPr/>
            </p:nvPicPr>
            <p:blipFill>
              <a:blip r:embed="rId5"/>
              <a:stretch>
                <a:fillRect/>
              </a:stretch>
            </p:blipFill>
            <p:spPr>
              <a:xfrm rot="21240000">
                <a:off x="9888598" y="5558724"/>
                <a:ext cx="427836" cy="621638"/>
              </a:xfrm>
              <a:prstGeom prst="rect">
                <a:avLst/>
              </a:prstGeom>
            </p:spPr>
          </p:pic>
          <p:pic>
            <p:nvPicPr>
              <p:cNvPr id="12" name="图片 11" descr="电动阀门kou"/>
              <p:cNvPicPr>
                <a:picLocks noChangeAspect="1"/>
              </p:cNvPicPr>
              <p:nvPr/>
            </p:nvPicPr>
            <p:blipFill>
              <a:blip r:embed="rId6"/>
              <a:stretch>
                <a:fillRect/>
              </a:stretch>
            </p:blipFill>
            <p:spPr>
              <a:xfrm rot="21420000">
                <a:off x="10787303" y="5398479"/>
                <a:ext cx="309233" cy="470484"/>
              </a:xfrm>
              <a:prstGeom prst="rect">
                <a:avLst/>
              </a:prstGeom>
            </p:spPr>
          </p:pic>
          <p:pic>
            <p:nvPicPr>
              <p:cNvPr id="13" name="图片 12" descr="量水堰计"/>
              <p:cNvPicPr>
                <a:picLocks noChangeAspect="1"/>
              </p:cNvPicPr>
              <p:nvPr/>
            </p:nvPicPr>
            <p:blipFill>
              <a:blip r:embed="rId7"/>
              <a:stretch>
                <a:fillRect/>
              </a:stretch>
            </p:blipFill>
            <p:spPr>
              <a:xfrm>
                <a:off x="9049400" y="5624494"/>
                <a:ext cx="141289" cy="721625"/>
              </a:xfrm>
              <a:prstGeom prst="rect">
                <a:avLst/>
              </a:prstGeom>
            </p:spPr>
          </p:pic>
          <p:pic>
            <p:nvPicPr>
              <p:cNvPr id="14" name="图片 13" descr="静力水准仪"/>
              <p:cNvPicPr>
                <a:picLocks noChangeAspect="1"/>
              </p:cNvPicPr>
              <p:nvPr/>
            </p:nvPicPr>
            <p:blipFill>
              <a:blip r:embed="rId8"/>
              <a:stretch>
                <a:fillRect/>
              </a:stretch>
            </p:blipFill>
            <p:spPr>
              <a:xfrm>
                <a:off x="9480016" y="5547556"/>
                <a:ext cx="324033" cy="705725"/>
              </a:xfrm>
              <a:prstGeom prst="rect">
                <a:avLst/>
              </a:prstGeom>
            </p:spPr>
          </p:pic>
          <p:pic>
            <p:nvPicPr>
              <p:cNvPr id="15" name="图片 14" descr="04"/>
              <p:cNvPicPr>
                <a:picLocks noChangeAspect="1"/>
              </p:cNvPicPr>
              <p:nvPr/>
            </p:nvPicPr>
            <p:blipFill>
              <a:blip r:embed="rId9"/>
              <a:stretch>
                <a:fillRect/>
              </a:stretch>
            </p:blipFill>
            <p:spPr>
              <a:xfrm rot="17520000">
                <a:off x="5261203" y="5417716"/>
                <a:ext cx="658929" cy="513013"/>
              </a:xfrm>
              <a:prstGeom prst="rect">
                <a:avLst/>
              </a:prstGeom>
            </p:spPr>
          </p:pic>
          <p:sp>
            <p:nvSpPr>
              <p:cNvPr id="16" name="文本框 15"/>
              <p:cNvSpPr txBox="1"/>
              <p:nvPr/>
            </p:nvSpPr>
            <p:spPr>
              <a:xfrm>
                <a:off x="8467508" y="3297500"/>
                <a:ext cx="228105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5G/4G/NB-IoT/</a:t>
                </a:r>
                <a:r>
                  <a:rPr kumimoji="0" lang="zh-CN" altLang="en-US"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北斗</a:t>
                </a:r>
                <a:r>
                  <a:rPr kumimoji="0" lang="en-US" altLang="zh-CN"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光纤</a:t>
                </a:r>
                <a:endParaRPr kumimoji="0" lang="zh-CN" altLang="en-US"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7" name="文本框 16"/>
              <p:cNvSpPr txBox="1"/>
              <p:nvPr/>
            </p:nvSpPr>
            <p:spPr>
              <a:xfrm>
                <a:off x="6445101" y="3262594"/>
                <a:ext cx="228105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国标标准水文</a:t>
                </a:r>
                <a:r>
                  <a:rPr kumimoji="0" lang="en-US" altLang="zh-CN"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a:t>
                </a:r>
                <a:r>
                  <a:rPr kumimoji="0" lang="zh-CN" altLang="en-US"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水资源协议</a:t>
                </a:r>
                <a:endParaRPr kumimoji="0" lang="zh-CN" altLang="en-US" sz="105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19" name="文本框 18"/>
              <p:cNvSpPr txBox="1"/>
              <p:nvPr/>
            </p:nvSpPr>
            <p:spPr>
              <a:xfrm rot="600000">
                <a:off x="4565518" y="6182831"/>
                <a:ext cx="3737736"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zh-CN" altLang="en-US"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雷达</a:t>
                </a:r>
                <a:r>
                  <a:rPr kumimoji="0" lang="en-US" altLang="zh-CN"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a:t>
                </a:r>
                <a:r>
                  <a:rPr kumimoji="0" lang="zh-CN" altLang="en-US"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投入式水位计</a:t>
                </a:r>
                <a:r>
                  <a:rPr kumimoji="0" lang="en-US" altLang="zh-CN"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雨量计</a:t>
                </a:r>
                <a:r>
                  <a:rPr kumimoji="0" lang="en-US" altLang="zh-CN"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雷达</a:t>
                </a:r>
                <a:r>
                  <a:rPr kumimoji="0" lang="en-US" altLang="zh-CN"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a:t>
                </a:r>
                <a:r>
                  <a:rPr kumimoji="0" lang="zh-CN" altLang="en-US"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超声波流量计</a:t>
                </a:r>
                <a:r>
                  <a:rPr kumimoji="0" lang="en-US" altLang="zh-CN"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渗压计</a:t>
                </a:r>
                <a:r>
                  <a:rPr kumimoji="0" lang="en-US" altLang="zh-CN"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 ……</a:t>
                </a:r>
                <a:endParaRPr kumimoji="0" lang="en-US" altLang="zh-CN" sz="900" b="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sp>
            <p:nvSpPr>
              <p:cNvPr id="20" name="文本框 19"/>
              <p:cNvSpPr txBox="1"/>
              <p:nvPr/>
            </p:nvSpPr>
            <p:spPr>
              <a:xfrm rot="20640000">
                <a:off x="8771639" y="5955927"/>
                <a:ext cx="361724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量水堰计</a:t>
                </a: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静力水准仪</a:t>
                </a: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闸门</a:t>
                </a: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水泵</a:t>
                </a: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阀门</a:t>
                </a: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摄像头</a:t>
                </a:r>
                <a:r>
                  <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endParaRPr kumimoji="0" lang="en-US" altLang="zh-CN" sz="900" b="0"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pic>
            <p:nvPicPr>
              <p:cNvPr id="21" name="图片 12" descr="D:\崔建欣\崔建欣\官网文案图\官网新文案\水库水雨情及大坝安全\振弦渗压计.png振弦渗压计"/>
              <p:cNvPicPr>
                <a:picLocks noChangeAspect="1"/>
              </p:cNvPicPr>
              <p:nvPr/>
            </p:nvPicPr>
            <p:blipFill>
              <a:blip r:embed="rId10"/>
              <a:srcRect/>
              <a:stretch>
                <a:fillRect/>
              </a:stretch>
            </p:blipFill>
            <p:spPr>
              <a:xfrm rot="19560000">
                <a:off x="7494166" y="5905108"/>
                <a:ext cx="308448" cy="485557"/>
              </a:xfrm>
              <a:prstGeom prst="rect">
                <a:avLst/>
              </a:prstGeom>
            </p:spPr>
          </p:pic>
          <p:pic>
            <p:nvPicPr>
              <p:cNvPr id="24" name="图片 23" descr="C:/Users/Administrator/Desktop/图片2.png图片2"/>
              <p:cNvPicPr>
                <a:picLocks noChangeAspect="1"/>
              </p:cNvPicPr>
              <p:nvPr/>
            </p:nvPicPr>
            <p:blipFill>
              <a:blip r:embed="rId11"/>
              <a:srcRect t="3961" b="3961"/>
              <a:stretch>
                <a:fillRect/>
              </a:stretch>
            </p:blipFill>
            <p:spPr>
              <a:xfrm>
                <a:off x="7622631" y="3557411"/>
                <a:ext cx="1355832" cy="995597"/>
              </a:xfrm>
              <a:prstGeom prst="rect">
                <a:avLst/>
              </a:prstGeom>
            </p:spPr>
          </p:pic>
          <p:pic>
            <p:nvPicPr>
              <p:cNvPr id="25" name="图片 24" descr="图片包含 蓝色, 桌子, 塑料, 水&#10;&#10;描述已自动生成"/>
              <p:cNvPicPr>
                <a:picLocks noChangeAspect="1"/>
              </p:cNvPicPr>
              <p:nvPr/>
            </p:nvPicPr>
            <p:blipFill rotWithShape="1">
              <a:blip r:embed="rId12"/>
              <a:srcRect l="11353" t="1" b="-4259"/>
              <a:stretch>
                <a:fillRect/>
              </a:stretch>
            </p:blipFill>
            <p:spPr>
              <a:xfrm>
                <a:off x="6878441" y="5892620"/>
                <a:ext cx="367069" cy="436039"/>
              </a:xfrm>
              <a:prstGeom prst="rect">
                <a:avLst/>
              </a:prstGeom>
            </p:spPr>
          </p:pic>
          <p:pic>
            <p:nvPicPr>
              <p:cNvPr id="26" name="图片 25"/>
              <p:cNvPicPr>
                <a:picLocks noChangeAspect="1"/>
              </p:cNvPicPr>
              <p:nvPr/>
            </p:nvPicPr>
            <p:blipFill>
              <a:blip r:embed="rId13"/>
              <a:stretch>
                <a:fillRect/>
              </a:stretch>
            </p:blipFill>
            <p:spPr>
              <a:xfrm>
                <a:off x="11229335" y="5212509"/>
                <a:ext cx="443042" cy="527379"/>
              </a:xfrm>
              <a:prstGeom prst="rect">
                <a:avLst/>
              </a:prstGeom>
            </p:spPr>
          </p:pic>
          <p:pic>
            <p:nvPicPr>
              <p:cNvPr id="27" name="图片 26"/>
              <p:cNvPicPr>
                <a:picLocks noChangeAspect="1"/>
              </p:cNvPicPr>
              <p:nvPr/>
            </p:nvPicPr>
            <p:blipFill>
              <a:blip r:embed="rId14"/>
              <a:srcRect/>
              <a:stretch>
                <a:fillRect/>
              </a:stretch>
            </p:blipFill>
            <p:spPr>
              <a:xfrm>
                <a:off x="6337787" y="5805192"/>
                <a:ext cx="641039" cy="427231"/>
              </a:xfrm>
              <a:prstGeom prst="rect">
                <a:avLst/>
              </a:prstGeom>
            </p:spPr>
          </p:pic>
          <p:sp>
            <p:nvSpPr>
              <p:cNvPr id="23" name="文本框 22"/>
              <p:cNvSpPr txBox="1"/>
              <p:nvPr/>
            </p:nvSpPr>
            <p:spPr>
              <a:xfrm>
                <a:off x="7681316" y="4553008"/>
                <a:ext cx="2281058" cy="27559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2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rPr>
                  <a:t>OLKS-MGTR</a:t>
                </a:r>
                <a:endParaRPr kumimoji="0" lang="zh-CN" altLang="en-US" sz="1200" i="0" u="none" strike="noStrike" kern="0" cap="none" spc="0" normalizeH="0" baseline="0" noProof="0" dirty="0">
                  <a:ln>
                    <a:noFill/>
                  </a:ln>
                  <a:solidFill>
                    <a:srgbClr val="000000"/>
                  </a:solidFill>
                  <a:effectLst/>
                  <a:uLnTx/>
                  <a:uFillTx/>
                  <a:latin typeface="微软雅黑" panose="020B0503020204020204" pitchFamily="34" charset="-122"/>
                  <a:ea typeface="微软雅黑" panose="020B0503020204020204" pitchFamily="34" charset="-122"/>
                </a:endParaRPr>
              </a:p>
            </p:txBody>
          </p:sp>
          <p:grpSp>
            <p:nvGrpSpPr>
              <p:cNvPr id="76" name="组合 75"/>
              <p:cNvGrpSpPr/>
              <p:nvPr/>
            </p:nvGrpSpPr>
            <p:grpSpPr>
              <a:xfrm>
                <a:off x="5431075" y="1719373"/>
                <a:ext cx="6072865" cy="1319113"/>
                <a:chOff x="5601252" y="1535377"/>
                <a:chExt cx="6072865" cy="1319113"/>
              </a:xfrm>
            </p:grpSpPr>
            <p:grpSp>
              <p:nvGrpSpPr>
                <p:cNvPr id="77" name="组合 76"/>
                <p:cNvGrpSpPr/>
                <p:nvPr/>
              </p:nvGrpSpPr>
              <p:grpSpPr>
                <a:xfrm>
                  <a:off x="5601252" y="2260077"/>
                  <a:ext cx="6057055" cy="567267"/>
                  <a:chOff x="1287294" y="2067983"/>
                  <a:chExt cx="8705041" cy="567267"/>
                </a:xfrm>
              </p:grpSpPr>
              <p:sp>
                <p:nvSpPr>
                  <p:cNvPr id="82" name="梯形 81"/>
                  <p:cNvSpPr/>
                  <p:nvPr/>
                </p:nvSpPr>
                <p:spPr>
                  <a:xfrm>
                    <a:off x="1287294" y="2067983"/>
                    <a:ext cx="8705041" cy="516466"/>
                  </a:xfrm>
                  <a:prstGeom prst="trapezoid">
                    <a:avLst>
                      <a:gd name="adj" fmla="val 189085"/>
                    </a:avLst>
                  </a:prstGeom>
                  <a:gradFill flip="none" rotWithShape="1">
                    <a:gsLst>
                      <a:gs pos="0">
                        <a:srgbClr val="66B1F6">
                          <a:alpha val="0"/>
                        </a:srgbClr>
                      </a:gs>
                      <a:gs pos="100000">
                        <a:srgbClr val="0C7BDC">
                          <a:alpha val="29000"/>
                        </a:srgbClr>
                      </a:gs>
                    </a:gsLst>
                    <a:lin ang="5400000" scaled="1"/>
                    <a:tileRect/>
                  </a:gradFill>
                  <a:ln w="12700" cap="flat" cmpd="sng" algn="ctr">
                    <a:noFill/>
                    <a:prstDash val="solid"/>
                    <a:miter lim="800000"/>
                  </a:ln>
                  <a:effectLst/>
                </p:spPr>
                <p:txBody>
                  <a:bodyPr rtlCol="0" anchor="ctr"/>
                  <a:lstStyle/>
                  <a:p>
                    <a:pPr algn="ctr"/>
                    <a:endParaRPr lang="zh-CN" altLang="en-US" sz="1400" kern="0">
                      <a:solidFill>
                        <a:srgbClr val="FFFFFF"/>
                      </a:solidFill>
                      <a:latin typeface="微软雅黑" panose="020B0503020204020204" pitchFamily="34" charset="-122"/>
                      <a:ea typeface="微软雅黑" panose="020B0503020204020204" pitchFamily="34" charset="-122"/>
                    </a:endParaRPr>
                  </a:p>
                </p:txBody>
              </p:sp>
              <p:sp>
                <p:nvSpPr>
                  <p:cNvPr id="83" name="矩形 82"/>
                  <p:cNvSpPr/>
                  <p:nvPr/>
                </p:nvSpPr>
                <p:spPr>
                  <a:xfrm>
                    <a:off x="1296735" y="2587153"/>
                    <a:ext cx="8695600" cy="48097"/>
                  </a:xfrm>
                  <a:prstGeom prst="rect">
                    <a:avLst/>
                  </a:prstGeom>
                  <a:gradFill flip="none" rotWithShape="1">
                    <a:gsLst>
                      <a:gs pos="0">
                        <a:srgbClr val="10BDCD"/>
                      </a:gs>
                      <a:gs pos="100000">
                        <a:srgbClr val="0D7CDD"/>
                      </a:gs>
                    </a:gsLst>
                    <a:lin ang="108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100" b="0" i="0" u="none" strike="noStrike" kern="0" cap="none" spc="0" normalizeH="0" baseline="0" noProof="0">
                      <a:ln>
                        <a:noFill/>
                      </a:ln>
                      <a:solidFill>
                        <a:srgbClr val="000000"/>
                      </a:solidFill>
                      <a:effectLst/>
                      <a:uLnTx/>
                      <a:uFillTx/>
                      <a:latin typeface="Arial" panose="020B0604020202020204"/>
                      <a:ea typeface="微软雅黑" panose="020B0503020204020204" pitchFamily="34" charset="-122"/>
                      <a:cs typeface="+mn-cs"/>
                    </a:endParaRPr>
                  </a:p>
                </p:txBody>
              </p:sp>
            </p:grpSp>
            <p:pic>
              <p:nvPicPr>
                <p:cNvPr id="78" name="图片 77" descr="2-10(2)专项地图-数据汇集-空间数据汇集1（带水印）"/>
                <p:cNvPicPr>
                  <a:picLocks noChangeAspect="1"/>
                </p:cNvPicPr>
                <p:nvPr/>
              </p:nvPicPr>
              <p:blipFill>
                <a:blip r:embed="rId15"/>
                <a:stretch>
                  <a:fillRect/>
                </a:stretch>
              </p:blipFill>
              <p:spPr>
                <a:xfrm>
                  <a:off x="6127915" y="1732643"/>
                  <a:ext cx="1452295" cy="816945"/>
                </a:xfrm>
                <a:prstGeom prst="rect">
                  <a:avLst/>
                </a:prstGeom>
                <a:effectLst>
                  <a:outerShdw blurRad="76200" dir="18900000" sy="23000" kx="-1200000" algn="bl" rotWithShape="0">
                    <a:prstClr val="black">
                      <a:alpha val="20000"/>
                    </a:prstClr>
                  </a:outerShdw>
                </a:effectLst>
              </p:spPr>
            </p:pic>
            <p:pic>
              <p:nvPicPr>
                <p:cNvPr id="79" name="图片 78" descr="pingtai"/>
                <p:cNvPicPr>
                  <a:picLocks noChangeAspect="1"/>
                </p:cNvPicPr>
                <p:nvPr/>
              </p:nvPicPr>
              <p:blipFill>
                <a:blip r:embed="rId16"/>
                <a:stretch>
                  <a:fillRect/>
                </a:stretch>
              </p:blipFill>
              <p:spPr>
                <a:xfrm>
                  <a:off x="8257001" y="1535377"/>
                  <a:ext cx="1319113" cy="1319113"/>
                </a:xfrm>
                <a:prstGeom prst="rect">
                  <a:avLst/>
                </a:prstGeom>
              </p:spPr>
            </p:pic>
            <p:pic>
              <p:nvPicPr>
                <p:cNvPr id="80" name="图片 79" descr="饮水安全监测系统（桃城区）1"/>
                <p:cNvPicPr>
                  <a:picLocks noChangeAspect="1"/>
                </p:cNvPicPr>
                <p:nvPr/>
              </p:nvPicPr>
              <p:blipFill>
                <a:blip r:embed="rId17"/>
                <a:srcRect l="27687" t="5545" r="69956" b="88900"/>
                <a:stretch>
                  <a:fillRect/>
                </a:stretch>
              </p:blipFill>
              <p:spPr>
                <a:xfrm>
                  <a:off x="10087279" y="1835126"/>
                  <a:ext cx="382471" cy="704993"/>
                </a:xfrm>
                <a:prstGeom prst="roundRect">
                  <a:avLst/>
                </a:prstGeom>
                <a:effectLst/>
              </p:spPr>
            </p:pic>
            <p:sp>
              <p:nvSpPr>
                <p:cNvPr id="81" name="文本框 80"/>
                <p:cNvSpPr txBox="1"/>
                <p:nvPr/>
              </p:nvSpPr>
              <p:spPr>
                <a:xfrm>
                  <a:off x="5662423" y="2555449"/>
                  <a:ext cx="6011694"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defRPr/>
                  </a:pP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省级水利厅</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环保局平台</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市</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县级水利</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环保平台</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                </a:t>
                  </a:r>
                  <a:r>
                    <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管理</a:t>
                  </a:r>
                  <a:r>
                    <a:rPr kumimoji="0" lang="en-US" altLang="zh-CN"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rPr>
                    <a:t>APP   </a:t>
                  </a:r>
                  <a:endParaRPr kumimoji="0" lang="zh-CN" altLang="en-US" sz="1000" b="1" i="0" u="none" strike="noStrike" kern="0" cap="none" spc="0" normalizeH="0" baseline="0" noProof="0" dirty="0">
                    <a:ln>
                      <a:noFill/>
                    </a:ln>
                    <a:solidFill>
                      <a:srgbClr val="000000"/>
                    </a:solidFill>
                    <a:effectLst/>
                    <a:uLnTx/>
                    <a:uFillTx/>
                    <a:latin typeface="Arial" panose="020B0604020202020204"/>
                    <a:ea typeface="微软雅黑" panose="020B0503020204020204" pitchFamily="34" charset="-122"/>
                  </a:endParaRPr>
                </a:p>
              </p:txBody>
            </p:sp>
          </p:grpSp>
        </p:grpSp>
        <p:grpSp>
          <p:nvGrpSpPr>
            <p:cNvPr id="101" name="组合 100"/>
            <p:cNvGrpSpPr/>
            <p:nvPr/>
          </p:nvGrpSpPr>
          <p:grpSpPr>
            <a:xfrm>
              <a:off x="580683" y="1577972"/>
              <a:ext cx="3267936" cy="5256293"/>
              <a:chOff x="641426" y="1532039"/>
              <a:chExt cx="3267936" cy="5256293"/>
            </a:xfrm>
          </p:grpSpPr>
          <p:grpSp>
            <p:nvGrpSpPr>
              <p:cNvPr id="86" name="www.pptcool.com3"/>
              <p:cNvGrpSpPr/>
              <p:nvPr/>
            </p:nvGrpSpPr>
            <p:grpSpPr>
              <a:xfrm>
                <a:off x="641426" y="1532039"/>
                <a:ext cx="3267936" cy="5256293"/>
                <a:chOff x="795931" y="800853"/>
                <a:chExt cx="3267936" cy="5256293"/>
              </a:xfrm>
            </p:grpSpPr>
            <p:sp>
              <p:nvSpPr>
                <p:cNvPr id="87" name="www.pptcool.com3-1"/>
                <p:cNvSpPr/>
                <p:nvPr/>
              </p:nvSpPr>
              <p:spPr>
                <a:xfrm flipV="1">
                  <a:off x="795931" y="800853"/>
                  <a:ext cx="3267936" cy="5256293"/>
                </a:xfrm>
                <a:prstGeom prst="roundRect">
                  <a:avLst>
                    <a:gd name="adj" fmla="val 1811"/>
                  </a:avLst>
                </a:prstGeom>
                <a:gradFill flip="none" rotWithShape="1">
                  <a:gsLst>
                    <a:gs pos="0">
                      <a:srgbClr val="0F6FC6">
                        <a:lumMod val="20000"/>
                        <a:lumOff val="80000"/>
                        <a:alpha val="0"/>
                      </a:srgbClr>
                    </a:gs>
                    <a:gs pos="100000">
                      <a:srgbClr val="0F6FC6">
                        <a:lumMod val="20000"/>
                        <a:lumOff val="80000"/>
                        <a:alpha val="27000"/>
                      </a:srgbClr>
                    </a:gs>
                  </a:gsLst>
                  <a:lin ang="5400000" scaled="1"/>
                  <a:tileRect/>
                </a:gradFill>
                <a:ln w="9525" cap="flat" cmpd="sng" algn="ctr">
                  <a:gradFill flip="none" rotWithShape="1">
                    <a:gsLst>
                      <a:gs pos="100000">
                        <a:srgbClr val="0F6FC6">
                          <a:lumMod val="60000"/>
                          <a:lumOff val="40000"/>
                        </a:srgbClr>
                      </a:gs>
                      <a:gs pos="0">
                        <a:srgbClr val="0F6FC6">
                          <a:lumMod val="60000"/>
                          <a:lumOff val="40000"/>
                          <a:alpha val="0"/>
                        </a:srgbClr>
                      </a:gs>
                    </a:gsLst>
                    <a:lin ang="5400000" scaled="1"/>
                    <a:tileRect/>
                  </a:gradFill>
                  <a:prstDash val="solid"/>
                  <a:miter lim="800000"/>
                </a:ln>
                <a:effectLst/>
              </p:spPr>
              <p:txBody>
                <a:bodyPr lIns="72238" tIns="36119" rIns="72238" bIns="36119"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42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8" name="www.pptcool.com3-2"/>
                <p:cNvSpPr txBox="1"/>
                <p:nvPr/>
              </p:nvSpPr>
              <p:spPr>
                <a:xfrm>
                  <a:off x="1021827" y="1505285"/>
                  <a:ext cx="2911144" cy="1883272"/>
                </a:xfrm>
                <a:prstGeom prst="rect">
                  <a:avLst/>
                </a:prstGeom>
                <a:noFill/>
              </p:spPr>
              <p:txBody>
                <a:bodyPr wrap="square" rtlCol="0">
                  <a:spAutoFit/>
                </a:bodyPr>
                <a:lstStyle>
                  <a:defPPr>
                    <a:defRPr lang="zh-CN"/>
                  </a:defPPr>
                  <a:lvl1pPr marL="285750" indent="-285750" algn="just">
                    <a:lnSpc>
                      <a:spcPct val="120000"/>
                    </a:lnSpc>
                    <a:spcBef>
                      <a:spcPts val="1200"/>
                    </a:spcBef>
                    <a:buFont typeface="Arial" panose="020B0604020202020204" pitchFamily="34" charset="0"/>
                    <a:buChar char="•"/>
                    <a:defRPr>
                      <a:solidFill>
                        <a:schemeClr val="tx1">
                          <a:lumMod val="95000"/>
                          <a:lumOff val="5000"/>
                        </a:schemeClr>
                      </a:solidFill>
                    </a:defRPr>
                  </a:lvl1pPr>
                </a:lstStyle>
                <a:p>
                  <a:pPr marL="0" marR="0" lvl="0" indent="0" algn="just" defTabSz="914400" eaLnBrk="1" fontAlgn="auto" latinLnBrk="0" hangingPunct="1">
                    <a:lnSpc>
                      <a:spcPct val="200000"/>
                    </a:lnSpc>
                    <a:spcBef>
                      <a:spcPts val="1200"/>
                    </a:spcBef>
                    <a:spcAft>
                      <a:spcPts val="0"/>
                    </a:spcAft>
                    <a:buClrTx/>
                    <a:buSzTx/>
                    <a:buNone/>
                    <a:defRPr/>
                  </a:pPr>
                  <a:r>
                    <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rPr>
                    <a:t>系统可实时采集、传输和监控生态下泄流量数据、图片、视频等关键信息，并上传至水利或环保监管平台，实现了对各中小水电站生态流量泄放的日常在线监管，确保生态流量下泄。</a:t>
                  </a:r>
                  <a:endParaRPr kumimoji="0" lang="zh-CN" altLang="en-US" sz="1200" b="0" i="0" u="none" strike="noStrike" kern="0" cap="none" spc="0" normalizeH="0" baseline="0" noProof="0" dirty="0">
                    <a:ln>
                      <a:noFill/>
                    </a:ln>
                    <a:solidFill>
                      <a:prstClr val="black">
                        <a:lumMod val="95000"/>
                        <a:lumOff val="5000"/>
                      </a:prst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89" name="www.pptcool.com3-3"/>
                <p:cNvSpPr txBox="1"/>
                <p:nvPr>
                  <p:custDataLst>
                    <p:tags r:id="rId18"/>
                  </p:custDataLst>
                </p:nvPr>
              </p:nvSpPr>
              <p:spPr>
                <a:xfrm>
                  <a:off x="909281" y="800853"/>
                  <a:ext cx="3041237" cy="666217"/>
                </a:xfrm>
                <a:custGeom>
                  <a:avLst/>
                  <a:gdLst>
                    <a:gd name="connsiteX0" fmla="*/ 0 w 3293400"/>
                    <a:gd name="connsiteY0" fmla="*/ 0 h 433331"/>
                    <a:gd name="connsiteX1" fmla="*/ 3293400 w 3293400"/>
                    <a:gd name="connsiteY1" fmla="*/ 0 h 433331"/>
                    <a:gd name="connsiteX2" fmla="*/ 3262503 w 3293400"/>
                    <a:gd name="connsiteY2" fmla="*/ 5383 h 433331"/>
                    <a:gd name="connsiteX3" fmla="*/ 3147297 w 3293400"/>
                    <a:gd name="connsiteY3" fmla="*/ 125743 h 433331"/>
                    <a:gd name="connsiteX4" fmla="*/ 3138696 w 3293400"/>
                    <a:gd name="connsiteY4" fmla="*/ 174825 h 433331"/>
                    <a:gd name="connsiteX5" fmla="*/ 3138696 w 3293400"/>
                    <a:gd name="connsiteY5" fmla="*/ 260676 h 433331"/>
                    <a:gd name="connsiteX6" fmla="*/ 154448 w 3293400"/>
                    <a:gd name="connsiteY6" fmla="*/ 260615 h 433331"/>
                    <a:gd name="connsiteX7" fmla="*/ 154448 w 3293400"/>
                    <a:gd name="connsiteY7" fmla="*/ 173367 h 433331"/>
                    <a:gd name="connsiteX8" fmla="*/ 146104 w 3293400"/>
                    <a:gd name="connsiteY8" fmla="*/ 125743 h 433331"/>
                    <a:gd name="connsiteX9" fmla="*/ 30898 w 3293400"/>
                    <a:gd name="connsiteY9" fmla="*/ 5383 h 4333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293400" h="433331">
                      <a:moveTo>
                        <a:pt x="0" y="0"/>
                      </a:moveTo>
                      <a:lnTo>
                        <a:pt x="3293400" y="0"/>
                      </a:lnTo>
                      <a:lnTo>
                        <a:pt x="3262503" y="5383"/>
                      </a:lnTo>
                      <a:cubicBezTo>
                        <a:pt x="3210476" y="24029"/>
                        <a:pt x="3168315" y="68480"/>
                        <a:pt x="3147297" y="125743"/>
                      </a:cubicBezTo>
                      <a:lnTo>
                        <a:pt x="3138696" y="174825"/>
                      </a:lnTo>
                      <a:lnTo>
                        <a:pt x="3138696" y="260676"/>
                      </a:lnTo>
                      <a:cubicBezTo>
                        <a:pt x="2165446" y="490904"/>
                        <a:pt x="1127697" y="490882"/>
                        <a:pt x="154448" y="260615"/>
                      </a:cubicBezTo>
                      <a:lnTo>
                        <a:pt x="154448" y="173367"/>
                      </a:lnTo>
                      <a:lnTo>
                        <a:pt x="146104" y="125743"/>
                      </a:lnTo>
                      <a:cubicBezTo>
                        <a:pt x="125085" y="68480"/>
                        <a:pt x="82924" y="24029"/>
                        <a:pt x="30898" y="5383"/>
                      </a:cubicBezTo>
                      <a:close/>
                    </a:path>
                  </a:pathLst>
                </a:custGeom>
                <a:gradFill flip="none" rotWithShape="1">
                  <a:gsLst>
                    <a:gs pos="0">
                      <a:srgbClr val="10BDCD"/>
                    </a:gs>
                    <a:gs pos="80000">
                      <a:srgbClr val="0D7CDD"/>
                    </a:gs>
                  </a:gsLst>
                  <a:lin ang="16200000" scaled="1"/>
                  <a:tileRect/>
                </a:gradFill>
                <a:ln w="12700" cap="flat" cmpd="sng" algn="ctr">
                  <a:noFill/>
                  <a:prstDash val="solid"/>
                  <a:miter lim="800000"/>
                </a:ln>
                <a:effectLst/>
              </p:spPr>
              <p:txBody>
                <a:bodyPr lIns="0" tIns="0" rIns="0" bIns="0" rtlCol="0" anchor="ctr"/>
                <a:lstStyle>
                  <a:defPPr>
                    <a:defRPr lang="zh-CN"/>
                  </a:defPPr>
                  <a:lvl1pPr marR="0" lvl="0" indent="0" algn="ctr" fontAlgn="auto">
                    <a:lnSpc>
                      <a:spcPct val="100000"/>
                    </a:lnSpc>
                    <a:spcBef>
                      <a:spcPts val="0"/>
                    </a:spcBef>
                    <a:spcAft>
                      <a:spcPts val="0"/>
                    </a:spcAft>
                    <a:buClrTx/>
                    <a:buSzTx/>
                    <a:buFontTx/>
                    <a:buNone/>
                    <a:defRPr kumimoji="0" sz="2000" b="1" i="0" u="none" strike="noStrike" cap="none" spc="0" normalizeH="0" baseline="0">
                      <a:ln>
                        <a:noFill/>
                      </a:ln>
                      <a:solidFill>
                        <a:srgbClr val="FFFFFF"/>
                      </a:solidFill>
                      <a:effectLst/>
                      <a:uLnTx/>
                      <a:uFillTx/>
                      <a:latin typeface="微软雅黑" panose="020B0503020204020204" pitchFamily="34" charset="-122"/>
                      <a:ea typeface="微软雅黑" panose="020B0503020204020204" pitchFamily="34" charset="-122"/>
                    </a:defRPr>
                  </a:lvl1pPr>
                  <a:lvl2pPr>
                    <a:defRPr>
                      <a:solidFill>
                        <a:schemeClr val="lt1"/>
                      </a:solidFill>
                    </a:defRPr>
                  </a:lvl2pPr>
                  <a:lvl3pPr>
                    <a:defRPr>
                      <a:solidFill>
                        <a:schemeClr val="lt1"/>
                      </a:solidFill>
                    </a:defRPr>
                  </a:lvl3pPr>
                  <a:lvl4pPr>
                    <a:defRPr>
                      <a:solidFill>
                        <a:schemeClr val="lt1"/>
                      </a:solidFill>
                    </a:defRPr>
                  </a:lvl4pPr>
                  <a:lvl5pPr>
                    <a:defRPr>
                      <a:solidFill>
                        <a:schemeClr val="lt1"/>
                      </a:solidFill>
                    </a:defRPr>
                  </a:lvl5pPr>
                  <a:lvl6pPr>
                    <a:defRPr>
                      <a:solidFill>
                        <a:schemeClr val="lt1"/>
                      </a:solidFill>
                    </a:defRPr>
                  </a:lvl6pPr>
                  <a:lvl7pPr>
                    <a:defRPr>
                      <a:solidFill>
                        <a:schemeClr val="lt1"/>
                      </a:solidFill>
                    </a:defRPr>
                  </a:lvl7pPr>
                  <a:lvl8pPr>
                    <a:defRPr>
                      <a:solidFill>
                        <a:schemeClr val="lt1"/>
                      </a:solidFill>
                    </a:defRPr>
                  </a:lvl8pPr>
                  <a:lvl9pPr>
                    <a:defRPr>
                      <a:solidFill>
                        <a:schemeClr val="lt1"/>
                      </a:solidFill>
                    </a:defRPr>
                  </a:lvl9p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90" name="www.pptcool.com3-4"/>
                <p:cNvSpPr txBox="1"/>
                <p:nvPr/>
              </p:nvSpPr>
              <p:spPr>
                <a:xfrm>
                  <a:off x="1422155" y="881421"/>
                  <a:ext cx="2015490" cy="43088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rPr>
                    <a:t>方案概况</a:t>
                  </a:r>
                  <a:endParaRPr kumimoji="0" lang="zh-CN" altLang="en-US" sz="22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92" name="文本框 91"/>
              <p:cNvSpPr txBox="1"/>
              <p:nvPr/>
            </p:nvSpPr>
            <p:spPr>
              <a:xfrm>
                <a:off x="893779" y="5165792"/>
                <a:ext cx="2763229" cy="824200"/>
              </a:xfrm>
              <a:prstGeom prst="rect">
                <a:avLst/>
              </a:prstGeom>
              <a:noFill/>
            </p:spPr>
            <p:txBody>
              <a:bodyPr wrap="square">
                <a:spAutoFit/>
              </a:bodyPr>
              <a:lstStyle/>
              <a:p>
                <a:pPr algn="just">
                  <a:lnSpc>
                    <a:spcPct val="150000"/>
                  </a:lnSpc>
                </a:pPr>
                <a:r>
                  <a:rPr lang="zh-CN" altLang="en-US" sz="1100" dirty="0">
                    <a:latin typeface="微软雅黑" panose="020B0503020204020204" pitchFamily="34" charset="-122"/>
                    <a:ea typeface="微软雅黑" panose="020B0503020204020204" pitchFamily="34" charset="-122"/>
                  </a:rPr>
                  <a:t>先后实现了与</a:t>
                </a:r>
                <a:r>
                  <a:rPr lang="zh-CN" altLang="en-US" sz="1100" b="1" dirty="0">
                    <a:latin typeface="微软雅黑" panose="020B0503020204020204" pitchFamily="34" charset="-122"/>
                    <a:ea typeface="微软雅黑" panose="020B0503020204020204" pitchFamily="34" charset="-122"/>
                  </a:rPr>
                  <a:t>福建、江西、湖南、云南、广东、贵州、浙江、四川、重庆、广西、安徽</a:t>
                </a:r>
                <a:r>
                  <a:rPr lang="zh-CN" altLang="en-US" sz="1100" dirty="0">
                    <a:latin typeface="微软雅黑" panose="020B0503020204020204" pitchFamily="34" charset="-122"/>
                    <a:ea typeface="微软雅黑" panose="020B0503020204020204" pitchFamily="34" charset="-122"/>
                  </a:rPr>
                  <a:t>等省平台对接。</a:t>
                </a:r>
                <a:endParaRPr lang="zh-CN" altLang="en-US" sz="1100" dirty="0">
                  <a:latin typeface="微软雅黑" panose="020B0503020204020204" pitchFamily="34" charset="-122"/>
                  <a:ea typeface="微软雅黑" panose="020B0503020204020204" pitchFamily="34" charset="-122"/>
                </a:endParaRPr>
              </a:p>
            </p:txBody>
          </p:sp>
          <p:grpSp>
            <p:nvGrpSpPr>
              <p:cNvPr id="99" name="组合 98"/>
              <p:cNvGrpSpPr/>
              <p:nvPr/>
            </p:nvGrpSpPr>
            <p:grpSpPr>
              <a:xfrm>
                <a:off x="957073" y="4321269"/>
                <a:ext cx="2700506" cy="701164"/>
                <a:chOff x="851754" y="4476049"/>
                <a:chExt cx="2700506" cy="701164"/>
              </a:xfrm>
            </p:grpSpPr>
            <p:sp>
              <p:nvSpPr>
                <p:cNvPr id="93" name="矩形: 圆角 92"/>
                <p:cNvSpPr/>
                <p:nvPr/>
              </p:nvSpPr>
              <p:spPr>
                <a:xfrm>
                  <a:off x="851754" y="4483925"/>
                  <a:ext cx="1205646"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200" dirty="0">
                      <a:latin typeface="微软雅黑" panose="020B0503020204020204" pitchFamily="34" charset="-122"/>
                      <a:ea typeface="微软雅黑" panose="020B0503020204020204" pitchFamily="34" charset="-122"/>
                    </a:rPr>
                    <a:t>流量监测</a:t>
                  </a:r>
                  <a:endParaRPr lang="zh-CN" altLang="en-US" sz="1200" dirty="0">
                    <a:latin typeface="微软雅黑" panose="020B0503020204020204" pitchFamily="34" charset="-122"/>
                    <a:ea typeface="微软雅黑" panose="020B0503020204020204" pitchFamily="34" charset="-122"/>
                  </a:endParaRPr>
                </a:p>
              </p:txBody>
            </p:sp>
            <p:sp>
              <p:nvSpPr>
                <p:cNvPr id="94" name="矩形: 圆角 93"/>
                <p:cNvSpPr/>
                <p:nvPr/>
              </p:nvSpPr>
              <p:spPr>
                <a:xfrm>
                  <a:off x="2256795" y="4476049"/>
                  <a:ext cx="1205646"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zh-CN" altLang="en-US" sz="1100" dirty="0">
                      <a:latin typeface="微软雅黑" panose="020B0503020204020204" pitchFamily="34" charset="-122"/>
                      <a:ea typeface="微软雅黑" panose="020B0503020204020204" pitchFamily="34" charset="-122"/>
                    </a:rPr>
                    <a:t>视频</a:t>
                  </a:r>
                  <a:r>
                    <a:rPr lang="en-US" altLang="zh-CN" sz="1100" dirty="0">
                      <a:latin typeface="微软雅黑" panose="020B0503020204020204" pitchFamily="34" charset="-122"/>
                      <a:ea typeface="微软雅黑" panose="020B0503020204020204" pitchFamily="34" charset="-122"/>
                    </a:rPr>
                    <a:t>/</a:t>
                  </a:r>
                  <a:r>
                    <a:rPr lang="zh-CN" altLang="en-US" sz="1100" dirty="0">
                      <a:latin typeface="微软雅黑" panose="020B0503020204020204" pitchFamily="34" charset="-122"/>
                      <a:ea typeface="微软雅黑" panose="020B0503020204020204" pitchFamily="34" charset="-122"/>
                    </a:rPr>
                    <a:t>图像监控</a:t>
                  </a:r>
                  <a:endParaRPr lang="zh-CN" altLang="en-US" sz="1100" dirty="0">
                    <a:latin typeface="微软雅黑" panose="020B0503020204020204" pitchFamily="34" charset="-122"/>
                    <a:ea typeface="微软雅黑" panose="020B0503020204020204" pitchFamily="34" charset="-122"/>
                  </a:endParaRPr>
                </a:p>
              </p:txBody>
            </p:sp>
            <p:sp>
              <p:nvSpPr>
                <p:cNvPr id="95" name="矩形: 圆角 94"/>
                <p:cNvSpPr/>
                <p:nvPr/>
              </p:nvSpPr>
              <p:spPr>
                <a:xfrm>
                  <a:off x="851754" y="4866708"/>
                  <a:ext cx="1205646"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96" name="矩形: 圆角 95"/>
                <p:cNvSpPr/>
                <p:nvPr/>
              </p:nvSpPr>
              <p:spPr>
                <a:xfrm>
                  <a:off x="2256795" y="4877111"/>
                  <a:ext cx="1205646" cy="300102"/>
                </a:xfrm>
                <a:prstGeom prst="roundRect">
                  <a:avLst>
                    <a:gd name="adj" fmla="val 50000"/>
                  </a:avLst>
                </a:prstGeom>
                <a:gradFill flip="none" rotWithShape="1">
                  <a:gsLst>
                    <a:gs pos="100000">
                      <a:srgbClr val="0D7CDD"/>
                    </a:gs>
                    <a:gs pos="0">
                      <a:srgbClr val="10BDCD"/>
                    </a:gs>
                  </a:gsLst>
                  <a:lin ang="10800000" scaled="1"/>
                  <a:tileRect/>
                </a:gradFill>
                <a:ln w="6350">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sz="1200" dirty="0">
                    <a:latin typeface="微软雅黑" panose="020B0503020204020204" pitchFamily="34" charset="-122"/>
                    <a:ea typeface="微软雅黑" panose="020B0503020204020204" pitchFamily="34" charset="-122"/>
                  </a:endParaRPr>
                </a:p>
              </p:txBody>
            </p:sp>
            <p:sp>
              <p:nvSpPr>
                <p:cNvPr id="97" name="文本框 96"/>
                <p:cNvSpPr txBox="1"/>
                <p:nvPr/>
              </p:nvSpPr>
              <p:spPr>
                <a:xfrm>
                  <a:off x="892587" y="4875175"/>
                  <a:ext cx="1280911" cy="261610"/>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视频</a:t>
                  </a:r>
                  <a:r>
                    <a:rPr lang="en-US" altLang="zh-CN" sz="1100" dirty="0">
                      <a:solidFill>
                        <a:schemeClr val="bg1"/>
                      </a:solidFill>
                      <a:latin typeface="微软雅黑" panose="020B0503020204020204" pitchFamily="34" charset="-122"/>
                      <a:ea typeface="微软雅黑" panose="020B0503020204020204" pitchFamily="34" charset="-122"/>
                    </a:rPr>
                    <a:t>/</a:t>
                  </a:r>
                  <a:r>
                    <a:rPr lang="zh-CN" altLang="en-US" sz="1100" dirty="0">
                      <a:solidFill>
                        <a:schemeClr val="bg1"/>
                      </a:solidFill>
                      <a:latin typeface="微软雅黑" panose="020B0503020204020204" pitchFamily="34" charset="-122"/>
                      <a:ea typeface="微软雅黑" panose="020B0503020204020204" pitchFamily="34" charset="-122"/>
                    </a:rPr>
                    <a:t>图像叠加</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98" name="文本框 97"/>
                <p:cNvSpPr txBox="1"/>
                <p:nvPr/>
              </p:nvSpPr>
              <p:spPr>
                <a:xfrm>
                  <a:off x="2271349" y="4900214"/>
                  <a:ext cx="1280911" cy="261610"/>
                </a:xfrm>
                <a:prstGeom prst="rect">
                  <a:avLst/>
                </a:prstGeom>
                <a:noFill/>
              </p:spPr>
              <p:txBody>
                <a:bodyPr wrap="square" rtlCol="0">
                  <a:spAutoFit/>
                </a:bodyPr>
                <a:lstStyle/>
                <a:p>
                  <a:r>
                    <a:rPr lang="zh-CN" altLang="en-US" sz="1100" dirty="0">
                      <a:solidFill>
                        <a:schemeClr val="bg1"/>
                      </a:solidFill>
                      <a:latin typeface="微软雅黑" panose="020B0503020204020204" pitchFamily="34" charset="-122"/>
                      <a:ea typeface="微软雅黑" panose="020B0503020204020204" pitchFamily="34" charset="-122"/>
                    </a:rPr>
                    <a:t>无缝对接省平台</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grpSp>
        <p:grpSp>
          <p:nvGrpSpPr>
            <p:cNvPr id="4" name="组合 3"/>
            <p:cNvGrpSpPr/>
            <p:nvPr/>
          </p:nvGrpSpPr>
          <p:grpSpPr>
            <a:xfrm>
              <a:off x="369174" y="327695"/>
              <a:ext cx="3679358" cy="523220"/>
              <a:chOff x="365889" y="365090"/>
              <a:chExt cx="3679358" cy="523220"/>
            </a:xfrm>
          </p:grpSpPr>
          <p:sp>
            <p:nvSpPr>
              <p:cNvPr id="18" name="文本框 17"/>
              <p:cNvSpPr txBox="1"/>
              <p:nvPr/>
            </p:nvSpPr>
            <p:spPr>
              <a:xfrm>
                <a:off x="777311" y="365090"/>
                <a:ext cx="3267936" cy="523220"/>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生态流量监测系统</a:t>
                </a:r>
                <a:endParaRPr lang="zh-CN" altLang="en-US" sz="2800" b="1" dirty="0">
                  <a:latin typeface="微软雅黑" panose="020B0503020204020204" pitchFamily="34" charset="-122"/>
                  <a:ea typeface="微软雅黑" panose="020B0503020204020204" pitchFamily="34" charset="-122"/>
                </a:endParaRPr>
              </a:p>
            </p:txBody>
          </p:sp>
          <p:grpSp>
            <p:nvGrpSpPr>
              <p:cNvPr id="22" name="组合 21"/>
              <p:cNvGrpSpPr/>
              <p:nvPr/>
            </p:nvGrpSpPr>
            <p:grpSpPr>
              <a:xfrm>
                <a:off x="365889" y="413972"/>
                <a:ext cx="448087" cy="411421"/>
                <a:chOff x="1311800" y="841058"/>
                <a:chExt cx="566501" cy="520146"/>
              </a:xfrm>
            </p:grpSpPr>
            <p:sp>
              <p:nvSpPr>
                <p:cNvPr id="28" name="椭圆 27"/>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31" name="图片 30" descr="12.9 LOGO"/>
          <p:cNvPicPr>
            <a:picLocks noChangeAspect="1"/>
          </p:cNvPicPr>
          <p:nvPr/>
        </p:nvPicPr>
        <p:blipFill>
          <a:blip r:embed="rId19"/>
          <a:stretch>
            <a:fillRect/>
          </a:stretch>
        </p:blipFill>
        <p:spPr>
          <a:xfrm>
            <a:off x="10771505" y="163830"/>
            <a:ext cx="720000" cy="720000"/>
          </a:xfrm>
          <a:prstGeom prst="rect">
            <a:avLst/>
          </a:prstGeom>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0" y="0"/>
            <a:ext cx="12192001" cy="6858000"/>
            <a:chOff x="0" y="0"/>
            <a:chExt cx="12192001" cy="6858000"/>
          </a:xfrm>
        </p:grpSpPr>
        <p:sp>
          <p:nvSpPr>
            <p:cNvPr id="3" name="文本占位符 21"/>
            <p:cNvSpPr txBox="1"/>
            <p:nvPr/>
          </p:nvSpPr>
          <p:spPr>
            <a:xfrm>
              <a:off x="5400296" y="1720261"/>
              <a:ext cx="1391408" cy="1218795"/>
            </a:xfrm>
            <a:prstGeom prst="rect">
              <a:avLst/>
            </a:prstGeom>
          </p:spPr>
          <p:txBody>
            <a:bodyPr wrap="none" lIns="0" tIns="0" rIns="0" bIns="0" anchor="ctr">
              <a:spAutoFit/>
            </a:bodyPr>
            <a:lstStyle>
              <a:lvl1pPr marL="0" indent="0" algn="l" defTabSz="914400" rtl="0" eaLnBrk="1" latinLnBrk="0" hangingPunct="1">
                <a:lnSpc>
                  <a:spcPct val="90000"/>
                </a:lnSpc>
                <a:spcBef>
                  <a:spcPts val="1000"/>
                </a:spcBef>
                <a:buFont typeface="Arial" panose="020B0604020202020204" pitchFamily="34" charset="0"/>
                <a:buNone/>
                <a:defRPr sz="138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defRPr/>
              </a:pPr>
              <a:r>
                <a:rPr kumimoji="0" lang="en-US" altLang="zh-CN" sz="8800" b="1" i="0" u="none" strike="noStrike" kern="120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rPr>
                <a:t>04</a:t>
              </a:r>
              <a:endParaRPr kumimoji="0" lang="zh-CN" altLang="en-US" sz="8800" b="1" i="0" u="none" strike="noStrike" kern="120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endParaRPr>
            </a:p>
          </p:txBody>
        </p:sp>
        <p:grpSp>
          <p:nvGrpSpPr>
            <p:cNvPr id="4" name="组合 3"/>
            <p:cNvGrpSpPr/>
            <p:nvPr/>
          </p:nvGrpSpPr>
          <p:grpSpPr>
            <a:xfrm>
              <a:off x="2407708" y="2998343"/>
              <a:ext cx="7376583" cy="1749588"/>
              <a:chOff x="3797815" y="1148325"/>
              <a:chExt cx="4352083" cy="1032233"/>
            </a:xfrm>
          </p:grpSpPr>
          <p:sp>
            <p:nvSpPr>
              <p:cNvPr id="19" name="任意多边形: 形状 18"/>
              <p:cNvSpPr/>
              <p:nvPr/>
            </p:nvSpPr>
            <p:spPr>
              <a:xfrm>
                <a:off x="3797815" y="1257227"/>
                <a:ext cx="4352083" cy="923331"/>
              </a:xfrm>
              <a:custGeom>
                <a:avLst/>
                <a:gdLst/>
                <a:ahLst/>
                <a:cxnLst/>
                <a:rect l="0" t="0" r="0" b="0"/>
                <a:pathLst>
                  <a:path w="4352083" h="923331">
                    <a:moveTo>
                      <a:pt x="0" y="0"/>
                    </a:moveTo>
                    <a:lnTo>
                      <a:pt x="4352082" y="0"/>
                    </a:lnTo>
                    <a:lnTo>
                      <a:pt x="4352082" y="732830"/>
                    </a:lnTo>
                    <a:cubicBezTo>
                      <a:pt x="4352082" y="837986"/>
                      <a:pt x="4266738" y="923330"/>
                      <a:pt x="4161582" y="923330"/>
                    </a:cubicBezTo>
                    <a:lnTo>
                      <a:pt x="190500" y="923330"/>
                    </a:lnTo>
                    <a:cubicBezTo>
                      <a:pt x="85344" y="923330"/>
                      <a:pt x="0" y="837986"/>
                      <a:pt x="0" y="732830"/>
                    </a:cubicBezTo>
                    <a:lnTo>
                      <a:pt x="0" y="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20" name="矩形 19"/>
              <p:cNvSpPr/>
              <p:nvPr/>
            </p:nvSpPr>
            <p:spPr>
              <a:xfrm>
                <a:off x="3797816" y="1148325"/>
                <a:ext cx="4352082" cy="108902"/>
              </a:xfrm>
              <a:prstGeom prst="rect">
                <a:avLst/>
              </a:prstGeom>
              <a:solidFill>
                <a:srgbClr val="10BDCD"/>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grpSp>
        <p:grpSp>
          <p:nvGrpSpPr>
            <p:cNvPr id="5" name="组合 4"/>
            <p:cNvGrpSpPr/>
            <p:nvPr/>
          </p:nvGrpSpPr>
          <p:grpSpPr>
            <a:xfrm>
              <a:off x="0" y="0"/>
              <a:ext cx="1053200" cy="6858000"/>
              <a:chOff x="0" y="0"/>
              <a:chExt cx="1053200" cy="6858000"/>
            </a:xfrm>
          </p:grpSpPr>
          <p:sp>
            <p:nvSpPr>
              <p:cNvPr id="17" name="任意多边形: 形状 16"/>
              <p:cNvSpPr/>
              <p:nvPr/>
            </p:nvSpPr>
            <p:spPr>
              <a:xfrm>
                <a:off x="1" y="0"/>
                <a:ext cx="1053199" cy="6858000"/>
              </a:xfrm>
              <a:custGeom>
                <a:avLst/>
                <a:gdLst>
                  <a:gd name="connsiteX0" fmla="*/ 119499 w 1053199"/>
                  <a:gd name="connsiteY0" fmla="*/ 0 h 6858000"/>
                  <a:gd name="connsiteX1" fmla="*/ 786431 w 1053199"/>
                  <a:gd name="connsiteY1" fmla="*/ 0 h 6858000"/>
                  <a:gd name="connsiteX2" fmla="*/ 1053199 w 1053199"/>
                  <a:gd name="connsiteY2" fmla="*/ 6858000 h 6858000"/>
                  <a:gd name="connsiteX3" fmla="*/ 0 w 1053199"/>
                  <a:gd name="connsiteY3" fmla="*/ 6858000 h 6858000"/>
                  <a:gd name="connsiteX4" fmla="*/ 0 w 1053199"/>
                  <a:gd name="connsiteY4" fmla="*/ 3072048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53199" h="6858000">
                    <a:moveTo>
                      <a:pt x="119499" y="0"/>
                    </a:moveTo>
                    <a:lnTo>
                      <a:pt x="786431" y="0"/>
                    </a:lnTo>
                    <a:lnTo>
                      <a:pt x="1053199" y="6858000"/>
                    </a:lnTo>
                    <a:lnTo>
                      <a:pt x="0" y="6858000"/>
                    </a:lnTo>
                    <a:lnTo>
                      <a:pt x="0" y="3072048"/>
                    </a:lnTo>
                    <a:close/>
                  </a:path>
                </a:pathLst>
              </a:custGeom>
              <a:gradFill>
                <a:gsLst>
                  <a:gs pos="0">
                    <a:srgbClr val="1FD9ED"/>
                  </a:gs>
                  <a:gs pos="60000">
                    <a:srgbClr val="10BDCD"/>
                  </a:gs>
                </a:gsLst>
                <a:lin ang="2700000" scaled="0"/>
              </a:gradFill>
              <a:ln w="57150" cap="rnd" cmpd="sng" algn="ctr">
                <a:noFill/>
                <a:prstDash val="solid"/>
                <a:round/>
              </a:ln>
              <a:effectLst>
                <a:outerShdw blurRad="76200" dist="50800" dir="5400000" algn="ctr" rotWithShape="0">
                  <a:srgbClr val="00BE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8" name="任意多边形: 形状 17"/>
              <p:cNvSpPr/>
              <p:nvPr/>
            </p:nvSpPr>
            <p:spPr>
              <a:xfrm>
                <a:off x="0" y="0"/>
                <a:ext cx="899160" cy="6858000"/>
              </a:xfrm>
              <a:custGeom>
                <a:avLst/>
                <a:gdLst>
                  <a:gd name="connsiteX0" fmla="*/ 0 w 899160"/>
                  <a:gd name="connsiteY0" fmla="*/ 0 h 6858000"/>
                  <a:gd name="connsiteX1" fmla="*/ 632392 w 899160"/>
                  <a:gd name="connsiteY1" fmla="*/ 0 h 6858000"/>
                  <a:gd name="connsiteX2" fmla="*/ 899160 w 899160"/>
                  <a:gd name="connsiteY2" fmla="*/ 6858000 h 6858000"/>
                  <a:gd name="connsiteX3" fmla="*/ 0 w 89916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99160" h="6858000">
                    <a:moveTo>
                      <a:pt x="0" y="0"/>
                    </a:moveTo>
                    <a:lnTo>
                      <a:pt x="632392" y="0"/>
                    </a:lnTo>
                    <a:lnTo>
                      <a:pt x="899160" y="6858000"/>
                    </a:lnTo>
                    <a:lnTo>
                      <a:pt x="0" y="685800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6" name="组合 5"/>
            <p:cNvGrpSpPr/>
            <p:nvPr/>
          </p:nvGrpSpPr>
          <p:grpSpPr>
            <a:xfrm>
              <a:off x="11162246" y="0"/>
              <a:ext cx="1029755" cy="6858000"/>
              <a:chOff x="11162246" y="0"/>
              <a:chExt cx="1029755" cy="6858000"/>
            </a:xfrm>
          </p:grpSpPr>
          <p:sp>
            <p:nvSpPr>
              <p:cNvPr id="15" name="任意多边形: 形状 14"/>
              <p:cNvSpPr/>
              <p:nvPr/>
            </p:nvSpPr>
            <p:spPr>
              <a:xfrm>
                <a:off x="11162246" y="0"/>
                <a:ext cx="1029754" cy="6858000"/>
              </a:xfrm>
              <a:custGeom>
                <a:avLst/>
                <a:gdLst>
                  <a:gd name="connsiteX0" fmla="*/ 266768 w 1029754"/>
                  <a:gd name="connsiteY0" fmla="*/ 0 h 6858000"/>
                  <a:gd name="connsiteX1" fmla="*/ 933700 w 1029754"/>
                  <a:gd name="connsiteY1" fmla="*/ 0 h 6858000"/>
                  <a:gd name="connsiteX2" fmla="*/ 1029754 w 1029754"/>
                  <a:gd name="connsiteY2" fmla="*/ 2469328 h 6858000"/>
                  <a:gd name="connsiteX3" fmla="*/ 1029754 w 1029754"/>
                  <a:gd name="connsiteY3" fmla="*/ 6858000 h 6858000"/>
                  <a:gd name="connsiteX4" fmla="*/ 0 w 1029754"/>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29754" h="6858000">
                    <a:moveTo>
                      <a:pt x="266768" y="0"/>
                    </a:moveTo>
                    <a:lnTo>
                      <a:pt x="933700" y="0"/>
                    </a:lnTo>
                    <a:lnTo>
                      <a:pt x="1029754" y="2469328"/>
                    </a:lnTo>
                    <a:lnTo>
                      <a:pt x="1029754" y="6858000"/>
                    </a:lnTo>
                    <a:lnTo>
                      <a:pt x="0" y="6858000"/>
                    </a:lnTo>
                    <a:close/>
                  </a:path>
                </a:pathLst>
              </a:custGeom>
              <a:gradFill>
                <a:gsLst>
                  <a:gs pos="0">
                    <a:srgbClr val="1FD9ED"/>
                  </a:gs>
                  <a:gs pos="60000">
                    <a:srgbClr val="10BDCD"/>
                  </a:gs>
                </a:gsLst>
                <a:lin ang="2700000" scaled="0"/>
              </a:gradFill>
              <a:ln w="57150" cap="rnd" cmpd="sng" algn="ctr">
                <a:noFill/>
                <a:prstDash val="solid"/>
                <a:round/>
              </a:ln>
              <a:effectLst>
                <a:outerShdw blurRad="76200" dist="50800" dir="5400000" algn="ctr" rotWithShape="0">
                  <a:srgbClr val="00BE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sp>
            <p:nvSpPr>
              <p:cNvPr id="16" name="任意多边形: 形状 15"/>
              <p:cNvSpPr/>
              <p:nvPr/>
            </p:nvSpPr>
            <p:spPr>
              <a:xfrm>
                <a:off x="11318164" y="0"/>
                <a:ext cx="873837" cy="6858000"/>
              </a:xfrm>
              <a:custGeom>
                <a:avLst/>
                <a:gdLst>
                  <a:gd name="connsiteX0" fmla="*/ 266768 w 873837"/>
                  <a:gd name="connsiteY0" fmla="*/ 0 h 6858000"/>
                  <a:gd name="connsiteX1" fmla="*/ 873837 w 873837"/>
                  <a:gd name="connsiteY1" fmla="*/ 0 h 6858000"/>
                  <a:gd name="connsiteX2" fmla="*/ 873837 w 873837"/>
                  <a:gd name="connsiteY2" fmla="*/ 6858000 h 6858000"/>
                  <a:gd name="connsiteX3" fmla="*/ 0 w 873837"/>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873837" h="6858000">
                    <a:moveTo>
                      <a:pt x="266768" y="0"/>
                    </a:moveTo>
                    <a:lnTo>
                      <a:pt x="873837" y="0"/>
                    </a:lnTo>
                    <a:lnTo>
                      <a:pt x="873837" y="6858000"/>
                    </a:lnTo>
                    <a:lnTo>
                      <a:pt x="0" y="6858000"/>
                    </a:lnTo>
                    <a:close/>
                  </a:path>
                </a:pathLst>
              </a:custGeom>
              <a:gradFill>
                <a:gsLst>
                  <a:gs pos="0">
                    <a:srgbClr val="228FF2"/>
                  </a:gs>
                  <a:gs pos="60000">
                    <a:srgbClr val="0D7CDD"/>
                  </a:gs>
                </a:gsLst>
                <a:lin ang="2700000" scaled="0"/>
              </a:gradFill>
              <a:ln w="57150" cap="rnd" cmpd="sng" algn="ctr">
                <a:noFill/>
                <a:prstDash val="solid"/>
                <a:round/>
              </a:ln>
              <a:effectLst>
                <a:outerShdw blurRad="76200" dist="50800" dir="5400000" algn="ctr" rotWithShape="0">
                  <a:srgbClr val="0165FF">
                    <a:alpha val="20000"/>
                  </a:srgbClr>
                </a:outerShdw>
              </a:effectLst>
            </p:spPr>
            <p:txBody>
              <a:bodyPr rot="0" spcFirstLastPara="0" vert="horz" wrap="square" lIns="91440" tIns="45720" rIns="91440" bIns="45720" numCol="1" spcCol="0" rtlCol="0" fromWordArt="0" anchor="ctr" anchorCtr="0" forceAA="0" compatLnSpc="1">
                <a:noAutofit/>
              </a:bodyPr>
              <a:lstStyle/>
              <a:p>
                <a:pPr marL="0" marR="0" lvl="0" indent="0" algn="ctr" defTabSz="913765" eaLnBrk="1" fontAlgn="auto" latinLnBrk="0" hangingPunct="1">
                  <a:lnSpc>
                    <a:spcPct val="100000"/>
                  </a:lnSpc>
                  <a:spcBef>
                    <a:spcPts val="0"/>
                  </a:spcBef>
                  <a:spcAft>
                    <a:spcPts val="0"/>
                  </a:spcAft>
                  <a:buClrTx/>
                  <a:buSzTx/>
                  <a:buFontTx/>
                  <a:buNone/>
                  <a:defRPr/>
                </a:pPr>
                <a:endParaRPr kumimoji="0" lang="zh-CN" altLang="en-US" sz="2000" b="1"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grpSp>
        <p:cxnSp>
          <p:nvCxnSpPr>
            <p:cNvPr id="7" name="直接连接符 6"/>
            <p:cNvCxnSpPr/>
            <p:nvPr/>
          </p:nvCxnSpPr>
          <p:spPr>
            <a:xfrm>
              <a:off x="2407708" y="2302189"/>
              <a:ext cx="2098978" cy="0"/>
            </a:xfrm>
            <a:prstGeom prst="line">
              <a:avLst/>
            </a:prstGeom>
            <a:noFill/>
            <a:ln w="12700" cap="flat" cmpd="sng" algn="ctr">
              <a:solidFill>
                <a:srgbClr val="0D7CDD"/>
              </a:solidFill>
              <a:prstDash val="solid"/>
              <a:miter lim="800000"/>
            </a:ln>
            <a:effectLst/>
          </p:spPr>
        </p:cxnSp>
        <p:sp>
          <p:nvSpPr>
            <p:cNvPr id="8" name="文本占位符 13"/>
            <p:cNvSpPr txBox="1"/>
            <p:nvPr/>
          </p:nvSpPr>
          <p:spPr>
            <a:xfrm>
              <a:off x="4474845" y="3442970"/>
              <a:ext cx="4982210" cy="1014730"/>
            </a:xfrm>
            <a:prstGeom prst="rect">
              <a:avLst/>
            </a:prstGeom>
          </p:spPr>
          <p:txBody>
            <a:bodyPr wrap="square">
              <a:spAutoFit/>
            </a:bodyPr>
            <a:lstStyle>
              <a:lvl1pPr marL="0" indent="0" algn="l" defTabSz="914400" rtl="0" eaLnBrk="1" latinLnBrk="0" hangingPunct="1">
                <a:lnSpc>
                  <a:spcPct val="90000"/>
                </a:lnSpc>
                <a:spcBef>
                  <a:spcPts val="1000"/>
                </a:spcBef>
                <a:buFont typeface="Arial" panose="020B0604020202020204" pitchFamily="34" charset="0"/>
                <a:buNone/>
                <a:defRPr lang="zh-CN" altLang="en-US" sz="6000" b="1" kern="1200" dirty="0" smtClean="0">
                  <a:solidFill>
                    <a:srgbClr val="FFFFFF"/>
                  </a:solidFill>
                  <a:latin typeface="+mj-ea"/>
                  <a:ea typeface="+mj-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 typeface="Arial" panose="020B0604020202020204" pitchFamily="34" charset="0"/>
                <a:buNone/>
                <a:defRPr/>
              </a:pPr>
              <a:r>
                <a:rPr kumimoji="0" lang="zh-CN" altLang="en-US" sz="6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rPr>
                <a:t>欧莱克优势</a:t>
              </a:r>
              <a:endParaRPr kumimoji="0" lang="zh-CN" altLang="en-US" sz="6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endParaRPr>
            </a:p>
          </p:txBody>
        </p:sp>
        <p:cxnSp>
          <p:nvCxnSpPr>
            <p:cNvPr id="9" name="直接连接符 8"/>
            <p:cNvCxnSpPr/>
            <p:nvPr/>
          </p:nvCxnSpPr>
          <p:spPr>
            <a:xfrm>
              <a:off x="7421880" y="2302189"/>
              <a:ext cx="2362411" cy="0"/>
            </a:xfrm>
            <a:prstGeom prst="line">
              <a:avLst/>
            </a:prstGeom>
            <a:noFill/>
            <a:ln w="12700" cap="flat" cmpd="sng" algn="ctr">
              <a:solidFill>
                <a:srgbClr val="10BDCD"/>
              </a:solidFill>
              <a:prstDash val="solid"/>
              <a:miter lim="800000"/>
            </a:ln>
            <a:effectLst/>
          </p:spPr>
        </p:cxnSp>
        <p:sp>
          <p:nvSpPr>
            <p:cNvPr id="21" name="文本框 20"/>
            <p:cNvSpPr txBox="1"/>
            <p:nvPr/>
          </p:nvSpPr>
          <p:spPr>
            <a:xfrm>
              <a:off x="4812213" y="4823176"/>
              <a:ext cx="2567571" cy="368300"/>
            </a:xfrm>
            <a:prstGeom prst="rect">
              <a:avLst/>
            </a:prstGeom>
            <a:noFill/>
          </p:spPr>
          <p:txBody>
            <a:bodyPr wrap="square" rtlCol="0">
              <a:spAutoFit/>
            </a:bodyPr>
            <a:lstStyle/>
            <a:p>
              <a:pPr algn="dist"/>
              <a:r>
                <a:rPr lang="zh-CN" altLang="en-US" dirty="0">
                  <a:latin typeface="微软雅黑" panose="020B0503020204020204" pitchFamily="34" charset="-122"/>
                  <a:ea typeface="微软雅黑" panose="020B0503020204020204" pitchFamily="34" charset="-122"/>
                </a:rPr>
                <a:t>欧莱克优势</a:t>
              </a:r>
              <a:r>
                <a:rPr lang="en-US" altLang="zh-CN" dirty="0">
                  <a:latin typeface="微软雅黑" panose="020B0503020204020204" pitchFamily="34" charset="-122"/>
                  <a:ea typeface="微软雅黑" panose="020B0503020204020204" pitchFamily="34" charset="-122"/>
                </a:rPr>
                <a:t>·</a:t>
              </a:r>
              <a:r>
                <a:rPr lang="zh-CN" altLang="en-US" dirty="0">
                  <a:latin typeface="微软雅黑" panose="020B0503020204020204" pitchFamily="34" charset="-122"/>
                  <a:ea typeface="微软雅黑" panose="020B0503020204020204" pitchFamily="34" charset="-122"/>
                </a:rPr>
                <a:t>市场业绩</a:t>
              </a:r>
              <a:endParaRPr lang="zh-CN" altLang="en-US" dirty="0">
                <a:latin typeface="微软雅黑" panose="020B0503020204020204" pitchFamily="34" charset="-122"/>
                <a:ea typeface="微软雅黑" panose="020B0503020204020204" pitchFamily="34" charset="-122"/>
              </a:endParaRPr>
            </a:p>
          </p:txBody>
        </p:sp>
      </p:grpSp>
      <p:pic>
        <p:nvPicPr>
          <p:cNvPr id="10" name="图片 9" descr="bai LOGO"/>
          <p:cNvPicPr>
            <a:picLocks noChangeAspect="1"/>
          </p:cNvPicPr>
          <p:nvPr/>
        </p:nvPicPr>
        <p:blipFill>
          <a:blip r:embed="rId1"/>
          <a:stretch>
            <a:fillRect/>
          </a:stretch>
        </p:blipFill>
        <p:spPr>
          <a:xfrm>
            <a:off x="2917190" y="3312795"/>
            <a:ext cx="1080000" cy="1080000"/>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0" y="-1"/>
            <a:ext cx="12191999" cy="6858001"/>
            <a:chOff x="0" y="-1"/>
            <a:chExt cx="12191999" cy="6858001"/>
          </a:xfrm>
        </p:grpSpPr>
        <p:pic>
          <p:nvPicPr>
            <p:cNvPr id="2" name="图片 1"/>
            <p:cNvPicPr>
              <a:picLocks noChangeAspect="1"/>
            </p:cNvPicPr>
            <p:nvPr/>
          </p:nvPicPr>
          <p:blipFill>
            <a:blip r:embed="rId1"/>
            <a:srcRect b="15730"/>
            <a:stretch>
              <a:fillRect/>
            </a:stretch>
          </p:blipFill>
          <p:spPr>
            <a:xfrm>
              <a:off x="0" y="-1"/>
              <a:ext cx="12191999" cy="6858001"/>
            </a:xfrm>
            <a:prstGeom prst="rect">
              <a:avLst/>
            </a:prstGeom>
          </p:spPr>
        </p:pic>
        <p:grpSp>
          <p:nvGrpSpPr>
            <p:cNvPr id="37" name="组合 36"/>
            <p:cNvGrpSpPr/>
            <p:nvPr/>
          </p:nvGrpSpPr>
          <p:grpSpPr>
            <a:xfrm>
              <a:off x="622299" y="1197481"/>
              <a:ext cx="10947400" cy="5287449"/>
              <a:chOff x="444436" y="1132401"/>
              <a:chExt cx="10947400" cy="5287449"/>
            </a:xfrm>
          </p:grpSpPr>
          <p:sp>
            <p:nvSpPr>
              <p:cNvPr id="6" name="ppter.com 6"/>
              <p:cNvSpPr/>
              <p:nvPr/>
            </p:nvSpPr>
            <p:spPr>
              <a:xfrm>
                <a:off x="444436" y="1132403"/>
                <a:ext cx="10947400" cy="5287447"/>
              </a:xfrm>
              <a:prstGeom prst="roundRect">
                <a:avLst>
                  <a:gd name="adj" fmla="val 4261"/>
                </a:avLst>
              </a:prstGeom>
              <a:solidFill>
                <a:srgbClr val="FFFFFF"/>
              </a:solidFill>
              <a:ln w="31750" cap="flat" cmpd="sng" algn="ctr">
                <a:solidFill>
                  <a:srgbClr val="0564AB">
                    <a:lumMod val="20000"/>
                    <a:lumOff val="80000"/>
                  </a:srgbClr>
                </a:solidFill>
                <a:prstDash val="solid"/>
                <a:miter lim="800000"/>
              </a:ln>
              <a:effectLst>
                <a:outerShdw blurRad="431800" dist="444500" dir="5400000" sx="87000" sy="87000" algn="t" rotWithShape="0">
                  <a:srgbClr val="0564AB">
                    <a:lumMod val="60000"/>
                    <a:lumOff val="40000"/>
                    <a:alpha val="30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7" name="ppter.com 7"/>
              <p:cNvSpPr/>
              <p:nvPr/>
            </p:nvSpPr>
            <p:spPr>
              <a:xfrm>
                <a:off x="444436" y="1132401"/>
                <a:ext cx="10947400" cy="5287447"/>
              </a:xfrm>
              <a:prstGeom prst="roundRect">
                <a:avLst>
                  <a:gd name="adj" fmla="val 4261"/>
                </a:avLst>
              </a:prstGeom>
              <a:gradFill flip="none" rotWithShape="1">
                <a:gsLst>
                  <a:gs pos="0">
                    <a:srgbClr val="FFFFFF"/>
                  </a:gs>
                  <a:gs pos="100000">
                    <a:srgbClr val="0564AB">
                      <a:lumMod val="20000"/>
                      <a:lumOff val="80000"/>
                      <a:alpha val="31000"/>
                    </a:srgbClr>
                  </a:gs>
                </a:gsLst>
                <a:lin ang="5400000" scaled="1"/>
                <a:tileRect/>
              </a:gradFill>
              <a:ln w="9525" cap="flat" cmpd="sng" algn="ctr">
                <a:solidFill>
                  <a:srgbClr val="0D7CD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0" name="ppter.com 22"/>
              <p:cNvSpPr/>
              <p:nvPr/>
            </p:nvSpPr>
            <p:spPr>
              <a:xfrm>
                <a:off x="4597406" y="1654081"/>
                <a:ext cx="1141032" cy="1141032"/>
              </a:xfrm>
              <a:prstGeom prst="roundRect">
                <a:avLst/>
              </a:prstGeom>
              <a:gradFill>
                <a:gsLst>
                  <a:gs pos="0">
                    <a:srgbClr val="10BDCD"/>
                  </a:gs>
                  <a:gs pos="100000">
                    <a:srgbClr val="0D7CDD"/>
                  </a:gs>
                </a:gsLst>
                <a:path path="circle">
                  <a:fillToRect r="100000" b="100000"/>
                </a:path>
              </a:gradFill>
              <a:ln w="28575" cap="flat" cmpd="sng" algn="ctr">
                <a:solidFill>
                  <a:srgbClr val="FFFFFF"/>
                </a:solidFill>
                <a:prstDash val="solid"/>
                <a:miter lim="800000"/>
              </a:ln>
              <a:effectLst>
                <a:outerShdw blurRad="444500" dist="127000" dir="2700000" algn="tl" rotWithShape="0">
                  <a:srgbClr val="0564AB">
                    <a:alpha val="4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21" name="ppter.com 23"/>
              <p:cNvSpPr/>
              <p:nvPr/>
            </p:nvSpPr>
            <p:spPr>
              <a:xfrm>
                <a:off x="6097834" y="1654081"/>
                <a:ext cx="1141032" cy="1141032"/>
              </a:xfrm>
              <a:prstGeom prst="roundRect">
                <a:avLst/>
              </a:prstGeom>
              <a:gradFill>
                <a:gsLst>
                  <a:gs pos="0">
                    <a:srgbClr val="10BDCD"/>
                  </a:gs>
                  <a:gs pos="100000">
                    <a:srgbClr val="0D7CDD"/>
                  </a:gs>
                </a:gsLst>
                <a:path path="circle">
                  <a:fillToRect r="100000" b="100000"/>
                </a:path>
              </a:gradFill>
              <a:ln w="28575" cap="flat" cmpd="sng" algn="ctr">
                <a:solidFill>
                  <a:srgbClr val="FFFFFF"/>
                </a:solidFill>
                <a:prstDash val="solid"/>
                <a:miter lim="800000"/>
              </a:ln>
              <a:effectLst>
                <a:outerShdw blurRad="444500" dist="127000" dir="2700000" algn="tl" rotWithShape="0">
                  <a:srgbClr val="0298EC">
                    <a:alpha val="4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22" name="ppter.com 26"/>
              <p:cNvSpPr/>
              <p:nvPr/>
            </p:nvSpPr>
            <p:spPr>
              <a:xfrm>
                <a:off x="4597406" y="3119323"/>
                <a:ext cx="1141032" cy="1141032"/>
              </a:xfrm>
              <a:prstGeom prst="roundRect">
                <a:avLst/>
              </a:prstGeom>
              <a:gradFill>
                <a:gsLst>
                  <a:gs pos="0">
                    <a:srgbClr val="10BDCD"/>
                  </a:gs>
                  <a:gs pos="100000">
                    <a:srgbClr val="0D7CDD"/>
                  </a:gs>
                </a:gsLst>
                <a:path path="circle">
                  <a:fillToRect r="100000" b="100000"/>
                </a:path>
              </a:gradFill>
              <a:ln w="28575" cap="flat" cmpd="sng" algn="ctr">
                <a:solidFill>
                  <a:srgbClr val="FFFFFF"/>
                </a:solidFill>
                <a:prstDash val="solid"/>
                <a:miter lim="800000"/>
              </a:ln>
              <a:effectLst>
                <a:outerShdw blurRad="444500" dist="127000" dir="2700000" algn="tl" rotWithShape="0">
                  <a:srgbClr val="0298EC">
                    <a:alpha val="4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23" name="ppter.com 27"/>
              <p:cNvSpPr/>
              <p:nvPr/>
            </p:nvSpPr>
            <p:spPr>
              <a:xfrm>
                <a:off x="6097834" y="3119323"/>
                <a:ext cx="1141032" cy="1141032"/>
              </a:xfrm>
              <a:prstGeom prst="roundRect">
                <a:avLst/>
              </a:prstGeom>
              <a:gradFill>
                <a:gsLst>
                  <a:gs pos="0">
                    <a:srgbClr val="10BDCD"/>
                  </a:gs>
                  <a:gs pos="100000">
                    <a:srgbClr val="0D7CDD"/>
                  </a:gs>
                </a:gsLst>
                <a:path path="circle">
                  <a:fillToRect r="100000" b="100000"/>
                </a:path>
              </a:gradFill>
              <a:ln w="28575" cap="flat" cmpd="sng" algn="ctr">
                <a:solidFill>
                  <a:srgbClr val="FFFFFF"/>
                </a:solidFill>
                <a:prstDash val="solid"/>
                <a:miter lim="800000"/>
              </a:ln>
              <a:effectLst>
                <a:outerShdw blurRad="444500" dist="127000" dir="2700000" algn="tl" rotWithShape="0">
                  <a:srgbClr val="0564AB">
                    <a:alpha val="4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25" name="ppter.com 29"/>
              <p:cNvSpPr/>
              <p:nvPr/>
            </p:nvSpPr>
            <p:spPr>
              <a:xfrm>
                <a:off x="6369930" y="3412118"/>
                <a:ext cx="596841" cy="555442"/>
              </a:xfrm>
              <a:custGeom>
                <a:avLst/>
                <a:gdLst>
                  <a:gd name="connsiteX0" fmla="*/ 470931 w 587145"/>
                  <a:gd name="connsiteY0" fmla="*/ 417514 h 546420"/>
                  <a:gd name="connsiteX1" fmla="*/ 587145 w 587145"/>
                  <a:gd name="connsiteY1" fmla="*/ 475143 h 546420"/>
                  <a:gd name="connsiteX2" fmla="*/ 293952 w 587145"/>
                  <a:gd name="connsiteY2" fmla="*/ 546420 h 546420"/>
                  <a:gd name="connsiteX3" fmla="*/ 0 w 587145"/>
                  <a:gd name="connsiteY3" fmla="*/ 475143 h 546420"/>
                  <a:gd name="connsiteX4" fmla="*/ 96465 w 587145"/>
                  <a:gd name="connsiteY4" fmla="*/ 421305 h 546420"/>
                  <a:gd name="connsiteX5" fmla="*/ 94186 w 587145"/>
                  <a:gd name="connsiteY5" fmla="*/ 459219 h 546420"/>
                  <a:gd name="connsiteX6" fmla="*/ 128367 w 587145"/>
                  <a:gd name="connsiteY6" fmla="*/ 487275 h 546420"/>
                  <a:gd name="connsiteX7" fmla="*/ 290154 w 587145"/>
                  <a:gd name="connsiteY7" fmla="*/ 505474 h 546420"/>
                  <a:gd name="connsiteX8" fmla="*/ 442827 w 587145"/>
                  <a:gd name="connsiteY8" fmla="*/ 484242 h 546420"/>
                  <a:gd name="connsiteX9" fmla="*/ 473970 w 587145"/>
                  <a:gd name="connsiteY9" fmla="*/ 427372 h 546420"/>
                  <a:gd name="connsiteX10" fmla="*/ 139002 w 587145"/>
                  <a:gd name="connsiteY10" fmla="*/ 393268 h 546420"/>
                  <a:gd name="connsiteX11" fmla="*/ 153431 w 587145"/>
                  <a:gd name="connsiteY11" fmla="*/ 396300 h 546420"/>
                  <a:gd name="connsiteX12" fmla="*/ 154950 w 587145"/>
                  <a:gd name="connsiteY12" fmla="*/ 397058 h 546420"/>
                  <a:gd name="connsiteX13" fmla="*/ 294687 w 587145"/>
                  <a:gd name="connsiteY13" fmla="*/ 404638 h 546420"/>
                  <a:gd name="connsiteX14" fmla="*/ 430627 w 587145"/>
                  <a:gd name="connsiteY14" fmla="*/ 396300 h 546420"/>
                  <a:gd name="connsiteX15" fmla="*/ 442018 w 587145"/>
                  <a:gd name="connsiteY15" fmla="*/ 394026 h 546420"/>
                  <a:gd name="connsiteX16" fmla="*/ 448853 w 587145"/>
                  <a:gd name="connsiteY16" fmla="*/ 413734 h 546420"/>
                  <a:gd name="connsiteX17" fmla="*/ 454929 w 587145"/>
                  <a:gd name="connsiteY17" fmla="*/ 433442 h 546420"/>
                  <a:gd name="connsiteX18" fmla="*/ 436702 w 587145"/>
                  <a:gd name="connsiteY18" fmla="*/ 465278 h 546420"/>
                  <a:gd name="connsiteX19" fmla="*/ 290130 w 587145"/>
                  <a:gd name="connsiteY19" fmla="*/ 485744 h 546420"/>
                  <a:gd name="connsiteX20" fmla="*/ 132926 w 587145"/>
                  <a:gd name="connsiteY20" fmla="*/ 467552 h 546420"/>
                  <a:gd name="connsiteX21" fmla="*/ 113181 w 587145"/>
                  <a:gd name="connsiteY21" fmla="*/ 451634 h 546420"/>
                  <a:gd name="connsiteX22" fmla="*/ 115459 w 587145"/>
                  <a:gd name="connsiteY22" fmla="*/ 428894 h 546420"/>
                  <a:gd name="connsiteX23" fmla="*/ 263609 w 587145"/>
                  <a:gd name="connsiteY23" fmla="*/ 306027 h 546420"/>
                  <a:gd name="connsiteX24" fmla="*/ 253735 w 587145"/>
                  <a:gd name="connsiteY24" fmla="*/ 325745 h 546420"/>
                  <a:gd name="connsiteX25" fmla="*/ 232469 w 587145"/>
                  <a:gd name="connsiteY25" fmla="*/ 328779 h 546420"/>
                  <a:gd name="connsiteX26" fmla="*/ 248419 w 587145"/>
                  <a:gd name="connsiteY26" fmla="*/ 343188 h 546420"/>
                  <a:gd name="connsiteX27" fmla="*/ 244621 w 587145"/>
                  <a:gd name="connsiteY27" fmla="*/ 364424 h 546420"/>
                  <a:gd name="connsiteX28" fmla="*/ 263609 w 587145"/>
                  <a:gd name="connsiteY28" fmla="*/ 354564 h 546420"/>
                  <a:gd name="connsiteX29" fmla="*/ 281837 w 587145"/>
                  <a:gd name="connsiteY29" fmla="*/ 364424 h 546420"/>
                  <a:gd name="connsiteX30" fmla="*/ 278799 w 587145"/>
                  <a:gd name="connsiteY30" fmla="*/ 343188 h 546420"/>
                  <a:gd name="connsiteX31" fmla="*/ 293989 w 587145"/>
                  <a:gd name="connsiteY31" fmla="*/ 328779 h 546420"/>
                  <a:gd name="connsiteX32" fmla="*/ 272723 w 587145"/>
                  <a:gd name="connsiteY32" fmla="*/ 325745 h 546420"/>
                  <a:gd name="connsiteX33" fmla="*/ 364622 w 587145"/>
                  <a:gd name="connsiteY33" fmla="*/ 273415 h 546420"/>
                  <a:gd name="connsiteX34" fmla="*/ 354749 w 587145"/>
                  <a:gd name="connsiteY34" fmla="*/ 292375 h 546420"/>
                  <a:gd name="connsiteX35" fmla="*/ 334242 w 587145"/>
                  <a:gd name="connsiteY35" fmla="*/ 295409 h 546420"/>
                  <a:gd name="connsiteX36" fmla="*/ 349432 w 587145"/>
                  <a:gd name="connsiteY36" fmla="*/ 309819 h 546420"/>
                  <a:gd name="connsiteX37" fmla="*/ 345635 w 587145"/>
                  <a:gd name="connsiteY37" fmla="*/ 331054 h 546420"/>
                  <a:gd name="connsiteX38" fmla="*/ 364622 w 587145"/>
                  <a:gd name="connsiteY38" fmla="*/ 321195 h 546420"/>
                  <a:gd name="connsiteX39" fmla="*/ 383610 w 587145"/>
                  <a:gd name="connsiteY39" fmla="*/ 331054 h 546420"/>
                  <a:gd name="connsiteX40" fmla="*/ 379812 w 587145"/>
                  <a:gd name="connsiteY40" fmla="*/ 309819 h 546420"/>
                  <a:gd name="connsiteX41" fmla="*/ 395002 w 587145"/>
                  <a:gd name="connsiteY41" fmla="*/ 295409 h 546420"/>
                  <a:gd name="connsiteX42" fmla="*/ 373736 w 587145"/>
                  <a:gd name="connsiteY42" fmla="*/ 292375 h 546420"/>
                  <a:gd name="connsiteX43" fmla="*/ 303862 w 587145"/>
                  <a:gd name="connsiteY43" fmla="*/ 202125 h 546420"/>
                  <a:gd name="connsiteX44" fmla="*/ 294748 w 587145"/>
                  <a:gd name="connsiteY44" fmla="*/ 221085 h 546420"/>
                  <a:gd name="connsiteX45" fmla="*/ 273482 w 587145"/>
                  <a:gd name="connsiteY45" fmla="*/ 224119 h 546420"/>
                  <a:gd name="connsiteX46" fmla="*/ 288672 w 587145"/>
                  <a:gd name="connsiteY46" fmla="*/ 239287 h 546420"/>
                  <a:gd name="connsiteX47" fmla="*/ 284875 w 587145"/>
                  <a:gd name="connsiteY47" fmla="*/ 260522 h 546420"/>
                  <a:gd name="connsiteX48" fmla="*/ 303862 w 587145"/>
                  <a:gd name="connsiteY48" fmla="*/ 250663 h 546420"/>
                  <a:gd name="connsiteX49" fmla="*/ 322850 w 587145"/>
                  <a:gd name="connsiteY49" fmla="*/ 260522 h 546420"/>
                  <a:gd name="connsiteX50" fmla="*/ 319052 w 587145"/>
                  <a:gd name="connsiteY50" fmla="*/ 239287 h 546420"/>
                  <a:gd name="connsiteX51" fmla="*/ 334242 w 587145"/>
                  <a:gd name="connsiteY51" fmla="*/ 224119 h 546420"/>
                  <a:gd name="connsiteX52" fmla="*/ 312976 w 587145"/>
                  <a:gd name="connsiteY52" fmla="*/ 221085 h 546420"/>
                  <a:gd name="connsiteX53" fmla="*/ 344116 w 587145"/>
                  <a:gd name="connsiteY53" fmla="*/ 111117 h 546420"/>
                  <a:gd name="connsiteX54" fmla="*/ 335002 w 587145"/>
                  <a:gd name="connsiteY54" fmla="*/ 130077 h 546420"/>
                  <a:gd name="connsiteX55" fmla="*/ 313736 w 587145"/>
                  <a:gd name="connsiteY55" fmla="*/ 133110 h 546420"/>
                  <a:gd name="connsiteX56" fmla="*/ 328926 w 587145"/>
                  <a:gd name="connsiteY56" fmla="*/ 148279 h 546420"/>
                  <a:gd name="connsiteX57" fmla="*/ 325128 w 587145"/>
                  <a:gd name="connsiteY57" fmla="*/ 169514 h 546420"/>
                  <a:gd name="connsiteX58" fmla="*/ 344116 w 587145"/>
                  <a:gd name="connsiteY58" fmla="*/ 159655 h 546420"/>
                  <a:gd name="connsiteX59" fmla="*/ 363103 w 587145"/>
                  <a:gd name="connsiteY59" fmla="*/ 169514 h 546420"/>
                  <a:gd name="connsiteX60" fmla="*/ 359306 w 587145"/>
                  <a:gd name="connsiteY60" fmla="*/ 148279 h 546420"/>
                  <a:gd name="connsiteX61" fmla="*/ 374496 w 587145"/>
                  <a:gd name="connsiteY61" fmla="*/ 133110 h 546420"/>
                  <a:gd name="connsiteX62" fmla="*/ 353989 w 587145"/>
                  <a:gd name="connsiteY62" fmla="*/ 130077 h 546420"/>
                  <a:gd name="connsiteX63" fmla="*/ 413230 w 587145"/>
                  <a:gd name="connsiteY63" fmla="*/ 390 h 546420"/>
                  <a:gd name="connsiteX64" fmla="*/ 434496 w 587145"/>
                  <a:gd name="connsiteY64" fmla="*/ 7215 h 546420"/>
                  <a:gd name="connsiteX65" fmla="*/ 440572 w 587145"/>
                  <a:gd name="connsiteY65" fmla="*/ 22383 h 546420"/>
                  <a:gd name="connsiteX66" fmla="*/ 413990 w 587145"/>
                  <a:gd name="connsiteY66" fmla="*/ 92157 h 546420"/>
                  <a:gd name="connsiteX67" fmla="*/ 410192 w 587145"/>
                  <a:gd name="connsiteY67" fmla="*/ 160413 h 546420"/>
                  <a:gd name="connsiteX68" fmla="*/ 421585 w 587145"/>
                  <a:gd name="connsiteY68" fmla="*/ 186957 h 546420"/>
                  <a:gd name="connsiteX69" fmla="*/ 438294 w 587145"/>
                  <a:gd name="connsiteY69" fmla="*/ 258247 h 546420"/>
                  <a:gd name="connsiteX70" fmla="*/ 424623 w 587145"/>
                  <a:gd name="connsiteY70" fmla="*/ 336363 h 546420"/>
                  <a:gd name="connsiteX71" fmla="*/ 427661 w 587145"/>
                  <a:gd name="connsiteY71" fmla="*/ 361390 h 546420"/>
                  <a:gd name="connsiteX72" fmla="*/ 434496 w 587145"/>
                  <a:gd name="connsiteY72" fmla="*/ 375041 h 546420"/>
                  <a:gd name="connsiteX73" fmla="*/ 426901 w 587145"/>
                  <a:gd name="connsiteY73" fmla="*/ 376558 h 546420"/>
                  <a:gd name="connsiteX74" fmla="*/ 157279 w 587145"/>
                  <a:gd name="connsiteY74" fmla="*/ 376558 h 546420"/>
                  <a:gd name="connsiteX75" fmla="*/ 151203 w 587145"/>
                  <a:gd name="connsiteY75" fmla="*/ 375041 h 546420"/>
                  <a:gd name="connsiteX76" fmla="*/ 191456 w 587145"/>
                  <a:gd name="connsiteY76" fmla="*/ 315127 h 546420"/>
                  <a:gd name="connsiteX77" fmla="*/ 192216 w 587145"/>
                  <a:gd name="connsiteY77" fmla="*/ 299201 h 546420"/>
                  <a:gd name="connsiteX78" fmla="*/ 196773 w 587145"/>
                  <a:gd name="connsiteY78" fmla="*/ 255972 h 546420"/>
                  <a:gd name="connsiteX79" fmla="*/ 235507 w 587145"/>
                  <a:gd name="connsiteY79" fmla="*/ 207434 h 546420"/>
                  <a:gd name="connsiteX80" fmla="*/ 281837 w 587145"/>
                  <a:gd name="connsiteY80" fmla="*/ 107325 h 546420"/>
                  <a:gd name="connsiteX81" fmla="*/ 413230 w 587145"/>
                  <a:gd name="connsiteY81" fmla="*/ 390 h 5464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587145" h="546420">
                    <a:moveTo>
                      <a:pt x="470931" y="417514"/>
                    </a:moveTo>
                    <a:cubicBezTo>
                      <a:pt x="529418" y="427372"/>
                      <a:pt x="587145" y="444812"/>
                      <a:pt x="587145" y="475143"/>
                    </a:cubicBezTo>
                    <a:cubicBezTo>
                      <a:pt x="587145" y="527463"/>
                      <a:pt x="411685" y="546420"/>
                      <a:pt x="293952" y="546420"/>
                    </a:cubicBezTo>
                    <a:cubicBezTo>
                      <a:pt x="175460" y="546420"/>
                      <a:pt x="0" y="527463"/>
                      <a:pt x="0" y="475143"/>
                    </a:cubicBezTo>
                    <a:cubicBezTo>
                      <a:pt x="0" y="452395"/>
                      <a:pt x="32661" y="434196"/>
                      <a:pt x="96465" y="421305"/>
                    </a:cubicBezTo>
                    <a:cubicBezTo>
                      <a:pt x="90388" y="433438"/>
                      <a:pt x="89629" y="447087"/>
                      <a:pt x="94186" y="459219"/>
                    </a:cubicBezTo>
                    <a:cubicBezTo>
                      <a:pt x="100263" y="473626"/>
                      <a:pt x="113175" y="484242"/>
                      <a:pt x="128367" y="487275"/>
                    </a:cubicBezTo>
                    <a:cubicBezTo>
                      <a:pt x="183056" y="499407"/>
                      <a:pt x="237744" y="505474"/>
                      <a:pt x="290154" y="505474"/>
                    </a:cubicBezTo>
                    <a:cubicBezTo>
                      <a:pt x="347122" y="505474"/>
                      <a:pt x="398772" y="498649"/>
                      <a:pt x="442827" y="484242"/>
                    </a:cubicBezTo>
                    <a:cubicBezTo>
                      <a:pt x="467893" y="476659"/>
                      <a:pt x="481565" y="451636"/>
                      <a:pt x="473970" y="427372"/>
                    </a:cubicBezTo>
                    <a:close/>
                    <a:moveTo>
                      <a:pt x="139002" y="393268"/>
                    </a:moveTo>
                    <a:lnTo>
                      <a:pt x="153431" y="396300"/>
                    </a:lnTo>
                    <a:lnTo>
                      <a:pt x="154950" y="397058"/>
                    </a:lnTo>
                    <a:cubicBezTo>
                      <a:pt x="202795" y="401606"/>
                      <a:pt x="249121" y="404638"/>
                      <a:pt x="294687" y="404638"/>
                    </a:cubicBezTo>
                    <a:cubicBezTo>
                      <a:pt x="341772" y="404638"/>
                      <a:pt x="386579" y="401606"/>
                      <a:pt x="430627" y="396300"/>
                    </a:cubicBezTo>
                    <a:lnTo>
                      <a:pt x="442018" y="394026"/>
                    </a:lnTo>
                    <a:cubicBezTo>
                      <a:pt x="444297" y="400090"/>
                      <a:pt x="446575" y="406912"/>
                      <a:pt x="448853" y="413734"/>
                    </a:cubicBezTo>
                    <a:lnTo>
                      <a:pt x="454929" y="433442"/>
                    </a:lnTo>
                    <a:cubicBezTo>
                      <a:pt x="458726" y="446328"/>
                      <a:pt x="451132" y="460730"/>
                      <a:pt x="436702" y="465278"/>
                    </a:cubicBezTo>
                    <a:cubicBezTo>
                      <a:pt x="394174" y="478922"/>
                      <a:pt x="344810" y="485744"/>
                      <a:pt x="290130" y="485744"/>
                    </a:cubicBezTo>
                    <a:cubicBezTo>
                      <a:pt x="239248" y="485744"/>
                      <a:pt x="186087" y="479680"/>
                      <a:pt x="132926" y="467552"/>
                    </a:cubicBezTo>
                    <a:cubicBezTo>
                      <a:pt x="123813" y="466036"/>
                      <a:pt x="116219" y="459972"/>
                      <a:pt x="113181" y="451634"/>
                    </a:cubicBezTo>
                    <a:cubicBezTo>
                      <a:pt x="110143" y="444054"/>
                      <a:pt x="110902" y="435716"/>
                      <a:pt x="115459" y="428894"/>
                    </a:cubicBezTo>
                    <a:close/>
                    <a:moveTo>
                      <a:pt x="263609" y="306027"/>
                    </a:moveTo>
                    <a:lnTo>
                      <a:pt x="253735" y="325745"/>
                    </a:lnTo>
                    <a:lnTo>
                      <a:pt x="232469" y="328779"/>
                    </a:lnTo>
                    <a:lnTo>
                      <a:pt x="248419" y="343188"/>
                    </a:lnTo>
                    <a:lnTo>
                      <a:pt x="244621" y="364424"/>
                    </a:lnTo>
                    <a:lnTo>
                      <a:pt x="263609" y="354564"/>
                    </a:lnTo>
                    <a:lnTo>
                      <a:pt x="281837" y="364424"/>
                    </a:lnTo>
                    <a:lnTo>
                      <a:pt x="278799" y="343188"/>
                    </a:lnTo>
                    <a:lnTo>
                      <a:pt x="293989" y="328779"/>
                    </a:lnTo>
                    <a:lnTo>
                      <a:pt x="272723" y="325745"/>
                    </a:lnTo>
                    <a:close/>
                    <a:moveTo>
                      <a:pt x="364622" y="273415"/>
                    </a:moveTo>
                    <a:lnTo>
                      <a:pt x="354749" y="292375"/>
                    </a:lnTo>
                    <a:lnTo>
                      <a:pt x="334242" y="295409"/>
                    </a:lnTo>
                    <a:lnTo>
                      <a:pt x="349432" y="309819"/>
                    </a:lnTo>
                    <a:lnTo>
                      <a:pt x="345635" y="331054"/>
                    </a:lnTo>
                    <a:lnTo>
                      <a:pt x="364622" y="321195"/>
                    </a:lnTo>
                    <a:lnTo>
                      <a:pt x="383610" y="331054"/>
                    </a:lnTo>
                    <a:lnTo>
                      <a:pt x="379812" y="309819"/>
                    </a:lnTo>
                    <a:lnTo>
                      <a:pt x="395002" y="295409"/>
                    </a:lnTo>
                    <a:lnTo>
                      <a:pt x="373736" y="292375"/>
                    </a:lnTo>
                    <a:close/>
                    <a:moveTo>
                      <a:pt x="303862" y="202125"/>
                    </a:moveTo>
                    <a:lnTo>
                      <a:pt x="294748" y="221085"/>
                    </a:lnTo>
                    <a:lnTo>
                      <a:pt x="273482" y="224119"/>
                    </a:lnTo>
                    <a:lnTo>
                      <a:pt x="288672" y="239287"/>
                    </a:lnTo>
                    <a:lnTo>
                      <a:pt x="284875" y="260522"/>
                    </a:lnTo>
                    <a:lnTo>
                      <a:pt x="303862" y="250663"/>
                    </a:lnTo>
                    <a:lnTo>
                      <a:pt x="322850" y="260522"/>
                    </a:lnTo>
                    <a:lnTo>
                      <a:pt x="319052" y="239287"/>
                    </a:lnTo>
                    <a:lnTo>
                      <a:pt x="334242" y="224119"/>
                    </a:lnTo>
                    <a:lnTo>
                      <a:pt x="312976" y="221085"/>
                    </a:lnTo>
                    <a:close/>
                    <a:moveTo>
                      <a:pt x="344116" y="111117"/>
                    </a:moveTo>
                    <a:lnTo>
                      <a:pt x="335002" y="130077"/>
                    </a:lnTo>
                    <a:lnTo>
                      <a:pt x="313736" y="133110"/>
                    </a:lnTo>
                    <a:lnTo>
                      <a:pt x="328926" y="148279"/>
                    </a:lnTo>
                    <a:lnTo>
                      <a:pt x="325128" y="169514"/>
                    </a:lnTo>
                    <a:lnTo>
                      <a:pt x="344116" y="159655"/>
                    </a:lnTo>
                    <a:lnTo>
                      <a:pt x="363103" y="169514"/>
                    </a:lnTo>
                    <a:lnTo>
                      <a:pt x="359306" y="148279"/>
                    </a:lnTo>
                    <a:lnTo>
                      <a:pt x="374496" y="133110"/>
                    </a:lnTo>
                    <a:lnTo>
                      <a:pt x="353989" y="130077"/>
                    </a:lnTo>
                    <a:close/>
                    <a:moveTo>
                      <a:pt x="413230" y="390"/>
                    </a:moveTo>
                    <a:cubicBezTo>
                      <a:pt x="421585" y="-1127"/>
                      <a:pt x="429180" y="1906"/>
                      <a:pt x="434496" y="7215"/>
                    </a:cubicBezTo>
                    <a:cubicBezTo>
                      <a:pt x="439053" y="11766"/>
                      <a:pt x="440572" y="17075"/>
                      <a:pt x="440572" y="22383"/>
                    </a:cubicBezTo>
                    <a:cubicBezTo>
                      <a:pt x="439813" y="39827"/>
                      <a:pt x="430699" y="63337"/>
                      <a:pt x="413990" y="92157"/>
                    </a:cubicBezTo>
                    <a:cubicBezTo>
                      <a:pt x="401838" y="113392"/>
                      <a:pt x="400319" y="137661"/>
                      <a:pt x="410192" y="160413"/>
                    </a:cubicBezTo>
                    <a:lnTo>
                      <a:pt x="421585" y="186957"/>
                    </a:lnTo>
                    <a:cubicBezTo>
                      <a:pt x="432218" y="210468"/>
                      <a:pt x="437534" y="234737"/>
                      <a:pt x="438294" y="258247"/>
                    </a:cubicBezTo>
                    <a:cubicBezTo>
                      <a:pt x="438294" y="284791"/>
                      <a:pt x="433737" y="311335"/>
                      <a:pt x="424623" y="336363"/>
                    </a:cubicBezTo>
                    <a:cubicBezTo>
                      <a:pt x="421585" y="343947"/>
                      <a:pt x="423104" y="351531"/>
                      <a:pt x="427661" y="361390"/>
                    </a:cubicBezTo>
                    <a:cubicBezTo>
                      <a:pt x="429939" y="365941"/>
                      <a:pt x="432218" y="370491"/>
                      <a:pt x="434496" y="375041"/>
                    </a:cubicBezTo>
                    <a:lnTo>
                      <a:pt x="426901" y="376558"/>
                    </a:lnTo>
                    <a:cubicBezTo>
                      <a:pt x="343356" y="387176"/>
                      <a:pt x="252216" y="387176"/>
                      <a:pt x="157279" y="376558"/>
                    </a:cubicBezTo>
                    <a:lnTo>
                      <a:pt x="151203" y="375041"/>
                    </a:lnTo>
                    <a:lnTo>
                      <a:pt x="191456" y="315127"/>
                    </a:lnTo>
                    <a:cubicBezTo>
                      <a:pt x="195254" y="310577"/>
                      <a:pt x="195254" y="303751"/>
                      <a:pt x="192216" y="299201"/>
                    </a:cubicBezTo>
                    <a:cubicBezTo>
                      <a:pt x="181583" y="285550"/>
                      <a:pt x="183861" y="267348"/>
                      <a:pt x="196773" y="255972"/>
                    </a:cubicBezTo>
                    <a:cubicBezTo>
                      <a:pt x="211203" y="243079"/>
                      <a:pt x="226393" y="227153"/>
                      <a:pt x="235507" y="207434"/>
                    </a:cubicBezTo>
                    <a:lnTo>
                      <a:pt x="281837" y="107325"/>
                    </a:lnTo>
                    <a:cubicBezTo>
                      <a:pt x="317533" y="26934"/>
                      <a:pt x="385888" y="5699"/>
                      <a:pt x="413230" y="390"/>
                    </a:cubicBezTo>
                    <a:close/>
                  </a:path>
                </a:pathLst>
              </a:custGeom>
              <a:solidFill>
                <a:srgbClr val="0564AB">
                  <a:lumMod val="20000"/>
                  <a:lumOff val="80000"/>
                </a:srgbClr>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sp>
            <p:nvSpPr>
              <p:cNvPr id="26" name="ppter.com 30"/>
              <p:cNvSpPr/>
              <p:nvPr/>
            </p:nvSpPr>
            <p:spPr>
              <a:xfrm>
                <a:off x="4597406" y="4584565"/>
                <a:ext cx="1141032" cy="1141032"/>
              </a:xfrm>
              <a:prstGeom prst="roundRect">
                <a:avLst/>
              </a:prstGeom>
              <a:gradFill>
                <a:gsLst>
                  <a:gs pos="0">
                    <a:srgbClr val="10BDCD"/>
                  </a:gs>
                  <a:gs pos="100000">
                    <a:srgbClr val="0D7CDD"/>
                  </a:gs>
                </a:gsLst>
                <a:path path="circle">
                  <a:fillToRect r="100000" b="100000"/>
                </a:path>
              </a:gradFill>
              <a:ln w="28575" cap="flat" cmpd="sng" algn="ctr">
                <a:solidFill>
                  <a:srgbClr val="FFFFFF"/>
                </a:solidFill>
                <a:prstDash val="solid"/>
                <a:miter lim="800000"/>
              </a:ln>
              <a:effectLst>
                <a:outerShdw blurRad="444500" dist="127000" dir="2700000" algn="tl" rotWithShape="0">
                  <a:srgbClr val="0564AB">
                    <a:alpha val="4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27" name="ppter.com 31"/>
              <p:cNvSpPr/>
              <p:nvPr/>
            </p:nvSpPr>
            <p:spPr>
              <a:xfrm>
                <a:off x="6097834" y="4584565"/>
                <a:ext cx="1141032" cy="1141032"/>
              </a:xfrm>
              <a:prstGeom prst="roundRect">
                <a:avLst/>
              </a:prstGeom>
              <a:gradFill>
                <a:gsLst>
                  <a:gs pos="0">
                    <a:srgbClr val="10BDCD"/>
                  </a:gs>
                  <a:gs pos="100000">
                    <a:srgbClr val="0D7CDD"/>
                  </a:gs>
                </a:gsLst>
                <a:path path="circle">
                  <a:fillToRect r="100000" b="100000"/>
                </a:path>
              </a:gradFill>
              <a:ln w="28575" cap="flat" cmpd="sng" algn="ctr">
                <a:solidFill>
                  <a:srgbClr val="FFFFFF"/>
                </a:solidFill>
                <a:prstDash val="solid"/>
                <a:miter lim="800000"/>
              </a:ln>
              <a:effectLst>
                <a:outerShdw blurRad="444500" dist="127000" dir="2700000" algn="tl" rotWithShape="0">
                  <a:srgbClr val="0298EC">
                    <a:alpha val="43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2400" b="1"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mn-lt"/>
                </a:endParaRPr>
              </a:p>
            </p:txBody>
          </p:sp>
          <p:sp>
            <p:nvSpPr>
              <p:cNvPr id="28" name="refresh-arrows-in-a-shield_1196"/>
              <p:cNvSpPr/>
              <p:nvPr/>
            </p:nvSpPr>
            <p:spPr>
              <a:xfrm>
                <a:off x="4925458" y="1940302"/>
                <a:ext cx="484928" cy="568591"/>
              </a:xfrm>
              <a:custGeom>
                <a:avLst/>
                <a:gdLst>
                  <a:gd name="T0" fmla="*/ 88862 h 440259"/>
                  <a:gd name="T1" fmla="*/ 88862 h 440259"/>
                  <a:gd name="T2" fmla="*/ 278945 h 440259"/>
                  <a:gd name="T3" fmla="*/ 278945 h 440259"/>
                  <a:gd name="T4" fmla="*/ 278945 h 440259"/>
                  <a:gd name="T5" fmla="*/ 278945 h 440259"/>
                  <a:gd name="T6" fmla="*/ 278945 h 440259"/>
                  <a:gd name="T7" fmla="*/ 278945 h 440259"/>
                  <a:gd name="T8" fmla="*/ 278945 h 440259"/>
                  <a:gd name="T9" fmla="*/ 278945 h 440259"/>
                  <a:gd name="T10" fmla="*/ 278945 h 440259"/>
                  <a:gd name="T11" fmla="*/ 278945 h 440259"/>
                  <a:gd name="T12" fmla="*/ 278945 h 440259"/>
                  <a:gd name="T13" fmla="*/ 278945 h 440259"/>
                  <a:gd name="T14" fmla="*/ 278945 h 440259"/>
                  <a:gd name="T15" fmla="*/ 278945 h 440259"/>
                  <a:gd name="T16" fmla="*/ 278945 h 440259"/>
                  <a:gd name="T17" fmla="*/ 278945 h 440259"/>
                  <a:gd name="T18" fmla="*/ 278945 h 440259"/>
                  <a:gd name="T19" fmla="*/ 278945 h 440259"/>
                  <a:gd name="T20" fmla="*/ 278945 h 440259"/>
                  <a:gd name="T21" fmla="*/ 278945 h 440259"/>
                  <a:gd name="T22" fmla="*/ 278945 h 440259"/>
                  <a:gd name="T23" fmla="*/ 278945 h 440259"/>
                  <a:gd name="T24" fmla="*/ 278945 h 440259"/>
                  <a:gd name="T25" fmla="*/ 278945 h 440259"/>
                  <a:gd name="T26" fmla="*/ 278945 h 440259"/>
                  <a:gd name="T27" fmla="*/ 278945 h 440259"/>
                  <a:gd name="T28" fmla="*/ 278945 h 440259"/>
                  <a:gd name="T29" fmla="*/ 278945 h 440259"/>
                  <a:gd name="T30" fmla="*/ 88862 h 440259"/>
                  <a:gd name="T31" fmla="*/ 88862 h 440259"/>
                  <a:gd name="T32" fmla="*/ 278945 h 440259"/>
                  <a:gd name="T33" fmla="*/ 278945 h 440259"/>
                  <a:gd name="T34" fmla="*/ 278945 h 440259"/>
                  <a:gd name="T35" fmla="*/ 278945 h 440259"/>
                  <a:gd name="T36" fmla="*/ 278945 h 440259"/>
                  <a:gd name="T37" fmla="*/ 278945 h 440259"/>
                  <a:gd name="T38" fmla="*/ 278945 h 440259"/>
                  <a:gd name="T39" fmla="*/ 278945 h 440259"/>
                  <a:gd name="T40" fmla="*/ 278945 h 440259"/>
                  <a:gd name="T41" fmla="*/ 278945 h 440259"/>
                  <a:gd name="T42" fmla="*/ 278945 h 440259"/>
                  <a:gd name="T43" fmla="*/ 278945 h 440259"/>
                  <a:gd name="T44" fmla="*/ 278945 h 440259"/>
                  <a:gd name="T45" fmla="*/ 278945 h 440259"/>
                  <a:gd name="T46" fmla="*/ 278945 h 440259"/>
                  <a:gd name="T47" fmla="*/ 278945 h 440259"/>
                  <a:gd name="T48" fmla="*/ 278945 h 440259"/>
                  <a:gd name="T49" fmla="*/ 278945 h 440259"/>
                  <a:gd name="T50" fmla="*/ 278945 h 440259"/>
                  <a:gd name="T51" fmla="*/ 278945 h 440259"/>
                  <a:gd name="T52" fmla="*/ 278945 h 440259"/>
                  <a:gd name="T53" fmla="*/ 278945 h 440259"/>
                  <a:gd name="T54" fmla="*/ 88862 h 440259"/>
                  <a:gd name="T55" fmla="*/ 88862 h 440259"/>
                  <a:gd name="T56" fmla="*/ 278945 h 440259"/>
                  <a:gd name="T57" fmla="*/ 278945 h 440259"/>
                  <a:gd name="T58" fmla="*/ 278945 h 440259"/>
                  <a:gd name="T59" fmla="*/ 278945 h 440259"/>
                  <a:gd name="T60" fmla="*/ 278945 h 440259"/>
                  <a:gd name="T61" fmla="*/ 278945 h 440259"/>
                  <a:gd name="T62" fmla="*/ 278945 h 440259"/>
                  <a:gd name="T63" fmla="*/ 278945 h 440259"/>
                  <a:gd name="T64" fmla="*/ 278945 h 440259"/>
                  <a:gd name="T65" fmla="*/ 278945 h 440259"/>
                  <a:gd name="T66" fmla="*/ 278945 h 440259"/>
                  <a:gd name="T67" fmla="*/ 278945 h 440259"/>
                  <a:gd name="T68" fmla="*/ 278945 h 440259"/>
                  <a:gd name="T69" fmla="*/ 278945 h 440259"/>
                  <a:gd name="T70" fmla="*/ 278945 h 440259"/>
                  <a:gd name="T71" fmla="*/ 278945 h 440259"/>
                  <a:gd name="T72" fmla="*/ 278945 h 440259"/>
                  <a:gd name="T73" fmla="*/ 278945 h 440259"/>
                  <a:gd name="T74" fmla="*/ 278945 h 440259"/>
                  <a:gd name="T75" fmla="*/ 278945 h 440259"/>
                  <a:gd name="T76" fmla="*/ 278945 h 440259"/>
                  <a:gd name="T77" fmla="*/ 278945 h 4402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92" h="343">
                    <a:moveTo>
                      <a:pt x="287" y="66"/>
                    </a:moveTo>
                    <a:cubicBezTo>
                      <a:pt x="285" y="63"/>
                      <a:pt x="281" y="61"/>
                      <a:pt x="277" y="61"/>
                    </a:cubicBezTo>
                    <a:cubicBezTo>
                      <a:pt x="246" y="60"/>
                      <a:pt x="208" y="28"/>
                      <a:pt x="182" y="15"/>
                    </a:cubicBezTo>
                    <a:cubicBezTo>
                      <a:pt x="166" y="7"/>
                      <a:pt x="156" y="2"/>
                      <a:pt x="148" y="0"/>
                    </a:cubicBezTo>
                    <a:cubicBezTo>
                      <a:pt x="147" y="0"/>
                      <a:pt x="146" y="0"/>
                      <a:pt x="146" y="0"/>
                    </a:cubicBezTo>
                    <a:cubicBezTo>
                      <a:pt x="145" y="0"/>
                      <a:pt x="144" y="0"/>
                      <a:pt x="143" y="0"/>
                    </a:cubicBezTo>
                    <a:cubicBezTo>
                      <a:pt x="135" y="2"/>
                      <a:pt x="125" y="7"/>
                      <a:pt x="109" y="15"/>
                    </a:cubicBezTo>
                    <a:cubicBezTo>
                      <a:pt x="84" y="28"/>
                      <a:pt x="45" y="60"/>
                      <a:pt x="14" y="61"/>
                    </a:cubicBezTo>
                    <a:cubicBezTo>
                      <a:pt x="10" y="61"/>
                      <a:pt x="7" y="63"/>
                      <a:pt x="4" y="66"/>
                    </a:cubicBezTo>
                    <a:cubicBezTo>
                      <a:pt x="1" y="69"/>
                      <a:pt x="0" y="73"/>
                      <a:pt x="0" y="77"/>
                    </a:cubicBezTo>
                    <a:cubicBezTo>
                      <a:pt x="7" y="211"/>
                      <a:pt x="55" y="293"/>
                      <a:pt x="139" y="341"/>
                    </a:cubicBezTo>
                    <a:cubicBezTo>
                      <a:pt x="141" y="343"/>
                      <a:pt x="143" y="343"/>
                      <a:pt x="146" y="343"/>
                    </a:cubicBezTo>
                    <a:cubicBezTo>
                      <a:pt x="148" y="343"/>
                      <a:pt x="151" y="343"/>
                      <a:pt x="153" y="341"/>
                    </a:cubicBezTo>
                    <a:cubicBezTo>
                      <a:pt x="237" y="293"/>
                      <a:pt x="285" y="211"/>
                      <a:pt x="291" y="77"/>
                    </a:cubicBezTo>
                    <a:cubicBezTo>
                      <a:pt x="292" y="73"/>
                      <a:pt x="290" y="69"/>
                      <a:pt x="287" y="66"/>
                    </a:cubicBezTo>
                    <a:close/>
                    <a:moveTo>
                      <a:pt x="208" y="175"/>
                    </a:moveTo>
                    <a:cubicBezTo>
                      <a:pt x="205" y="186"/>
                      <a:pt x="183" y="234"/>
                      <a:pt x="122" y="223"/>
                    </a:cubicBezTo>
                    <a:cubicBezTo>
                      <a:pt x="120" y="230"/>
                      <a:pt x="116" y="244"/>
                      <a:pt x="115" y="248"/>
                    </a:cubicBezTo>
                    <a:cubicBezTo>
                      <a:pt x="114" y="249"/>
                      <a:pt x="114" y="249"/>
                      <a:pt x="113" y="248"/>
                    </a:cubicBezTo>
                    <a:cubicBezTo>
                      <a:pt x="108" y="240"/>
                      <a:pt x="78" y="195"/>
                      <a:pt x="78" y="194"/>
                    </a:cubicBezTo>
                    <a:cubicBezTo>
                      <a:pt x="77" y="193"/>
                      <a:pt x="78" y="193"/>
                      <a:pt x="78" y="193"/>
                    </a:cubicBezTo>
                    <a:cubicBezTo>
                      <a:pt x="78" y="193"/>
                      <a:pt x="134" y="167"/>
                      <a:pt x="136" y="166"/>
                    </a:cubicBezTo>
                    <a:cubicBezTo>
                      <a:pt x="138" y="165"/>
                      <a:pt x="137" y="167"/>
                      <a:pt x="137" y="167"/>
                    </a:cubicBezTo>
                    <a:lnTo>
                      <a:pt x="130" y="194"/>
                    </a:lnTo>
                    <a:cubicBezTo>
                      <a:pt x="130" y="194"/>
                      <a:pt x="138" y="199"/>
                      <a:pt x="155" y="198"/>
                    </a:cubicBezTo>
                    <a:cubicBezTo>
                      <a:pt x="180" y="198"/>
                      <a:pt x="202" y="180"/>
                      <a:pt x="208" y="175"/>
                    </a:cubicBezTo>
                    <a:cubicBezTo>
                      <a:pt x="209" y="174"/>
                      <a:pt x="209" y="174"/>
                      <a:pt x="208" y="175"/>
                    </a:cubicBezTo>
                    <a:close/>
                    <a:moveTo>
                      <a:pt x="213" y="126"/>
                    </a:moveTo>
                    <a:cubicBezTo>
                      <a:pt x="211" y="127"/>
                      <a:pt x="164" y="148"/>
                      <a:pt x="155" y="152"/>
                    </a:cubicBezTo>
                    <a:cubicBezTo>
                      <a:pt x="153" y="153"/>
                      <a:pt x="153" y="152"/>
                      <a:pt x="153" y="152"/>
                    </a:cubicBezTo>
                    <a:lnTo>
                      <a:pt x="161" y="125"/>
                    </a:lnTo>
                    <a:cubicBezTo>
                      <a:pt x="161" y="125"/>
                      <a:pt x="152" y="119"/>
                      <a:pt x="135" y="120"/>
                    </a:cubicBezTo>
                    <a:cubicBezTo>
                      <a:pt x="110" y="120"/>
                      <a:pt x="89" y="137"/>
                      <a:pt x="82" y="143"/>
                    </a:cubicBezTo>
                    <a:cubicBezTo>
                      <a:pt x="81" y="144"/>
                      <a:pt x="81" y="144"/>
                      <a:pt x="81" y="143"/>
                    </a:cubicBezTo>
                    <a:cubicBezTo>
                      <a:pt x="86" y="131"/>
                      <a:pt x="107" y="83"/>
                      <a:pt x="168" y="94"/>
                    </a:cubicBezTo>
                    <a:cubicBezTo>
                      <a:pt x="170" y="88"/>
                      <a:pt x="174" y="75"/>
                      <a:pt x="176" y="70"/>
                    </a:cubicBezTo>
                    <a:cubicBezTo>
                      <a:pt x="176" y="68"/>
                      <a:pt x="178" y="70"/>
                      <a:pt x="178" y="70"/>
                    </a:cubicBezTo>
                    <a:lnTo>
                      <a:pt x="213" y="124"/>
                    </a:lnTo>
                    <a:cubicBezTo>
                      <a:pt x="213" y="124"/>
                      <a:pt x="214" y="125"/>
                      <a:pt x="213" y="126"/>
                    </a:cubicBez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9" name="label-with-shadow-effect_38316"/>
              <p:cNvSpPr/>
              <p:nvPr/>
            </p:nvSpPr>
            <p:spPr>
              <a:xfrm>
                <a:off x="6398634" y="1930879"/>
                <a:ext cx="539433" cy="587436"/>
              </a:xfrm>
              <a:custGeom>
                <a:avLst/>
                <a:gdLst>
                  <a:gd name="T0" fmla="*/ 399 w 409"/>
                  <a:gd name="T1" fmla="*/ 57 h 446"/>
                  <a:gd name="T2" fmla="*/ 241 w 409"/>
                  <a:gd name="T3" fmla="*/ 47 h 446"/>
                  <a:gd name="T4" fmla="*/ 10 w 409"/>
                  <a:gd name="T5" fmla="*/ 278 h 446"/>
                  <a:gd name="T6" fmla="*/ 178 w 409"/>
                  <a:gd name="T7" fmla="*/ 446 h 446"/>
                  <a:gd name="T8" fmla="*/ 409 w 409"/>
                  <a:gd name="T9" fmla="*/ 214 h 446"/>
                  <a:gd name="T10" fmla="*/ 399 w 409"/>
                  <a:gd name="T11" fmla="*/ 57 h 446"/>
                  <a:gd name="T12" fmla="*/ 365 w 409"/>
                  <a:gd name="T13" fmla="*/ 149 h 446"/>
                  <a:gd name="T14" fmla="*/ 307 w 409"/>
                  <a:gd name="T15" fmla="*/ 149 h 446"/>
                  <a:gd name="T16" fmla="*/ 307 w 409"/>
                  <a:gd name="T17" fmla="*/ 91 h 446"/>
                  <a:gd name="T18" fmla="*/ 365 w 409"/>
                  <a:gd name="T19" fmla="*/ 91 h 446"/>
                  <a:gd name="T20" fmla="*/ 365 w 409"/>
                  <a:gd name="T21" fmla="*/ 149 h 446"/>
                  <a:gd name="T22" fmla="*/ 17 w 409"/>
                  <a:gd name="T23" fmla="*/ 248 h 446"/>
                  <a:gd name="T24" fmla="*/ 0 w 409"/>
                  <a:gd name="T25" fmla="*/ 231 h 446"/>
                  <a:gd name="T26" fmla="*/ 231 w 409"/>
                  <a:gd name="T27" fmla="*/ 0 h 446"/>
                  <a:gd name="T28" fmla="*/ 389 w 409"/>
                  <a:gd name="T29" fmla="*/ 10 h 446"/>
                  <a:gd name="T30" fmla="*/ 391 w 409"/>
                  <a:gd name="T31" fmla="*/ 33 h 446"/>
                  <a:gd name="T32" fmla="*/ 241 w 409"/>
                  <a:gd name="T33" fmla="*/ 23 h 446"/>
                  <a:gd name="T34" fmla="*/ 17 w 409"/>
                  <a:gd name="T35" fmla="*/ 24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9" h="446">
                    <a:moveTo>
                      <a:pt x="399" y="57"/>
                    </a:moveTo>
                    <a:lnTo>
                      <a:pt x="241" y="47"/>
                    </a:lnTo>
                    <a:lnTo>
                      <a:pt x="10" y="278"/>
                    </a:lnTo>
                    <a:lnTo>
                      <a:pt x="178" y="446"/>
                    </a:lnTo>
                    <a:lnTo>
                      <a:pt x="409" y="214"/>
                    </a:lnTo>
                    <a:lnTo>
                      <a:pt x="399" y="57"/>
                    </a:lnTo>
                    <a:close/>
                    <a:moveTo>
                      <a:pt x="365" y="149"/>
                    </a:moveTo>
                    <a:cubicBezTo>
                      <a:pt x="349" y="165"/>
                      <a:pt x="323" y="165"/>
                      <a:pt x="307" y="149"/>
                    </a:cubicBezTo>
                    <a:cubicBezTo>
                      <a:pt x="291" y="133"/>
                      <a:pt x="291" y="107"/>
                      <a:pt x="307" y="91"/>
                    </a:cubicBezTo>
                    <a:cubicBezTo>
                      <a:pt x="323" y="75"/>
                      <a:pt x="349" y="75"/>
                      <a:pt x="365" y="91"/>
                    </a:cubicBezTo>
                    <a:cubicBezTo>
                      <a:pt x="381" y="107"/>
                      <a:pt x="381" y="133"/>
                      <a:pt x="365" y="149"/>
                    </a:cubicBezTo>
                    <a:close/>
                    <a:moveTo>
                      <a:pt x="17" y="248"/>
                    </a:moveTo>
                    <a:lnTo>
                      <a:pt x="0" y="231"/>
                    </a:lnTo>
                    <a:lnTo>
                      <a:pt x="231" y="0"/>
                    </a:lnTo>
                    <a:lnTo>
                      <a:pt x="389" y="10"/>
                    </a:lnTo>
                    <a:lnTo>
                      <a:pt x="391" y="33"/>
                    </a:lnTo>
                    <a:lnTo>
                      <a:pt x="241" y="23"/>
                    </a:lnTo>
                    <a:lnTo>
                      <a:pt x="17" y="248"/>
                    </a:ln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0" name="teamwork_348492"/>
              <p:cNvSpPr/>
              <p:nvPr/>
            </p:nvSpPr>
            <p:spPr>
              <a:xfrm>
                <a:off x="4888460" y="4950696"/>
                <a:ext cx="609685" cy="456572"/>
              </a:xfrm>
              <a:custGeom>
                <a:avLst/>
                <a:gdLst>
                  <a:gd name="connsiteX0" fmla="*/ 210133 w 606933"/>
                  <a:gd name="connsiteY0" fmla="*/ 218965 h 454512"/>
                  <a:gd name="connsiteX1" fmla="*/ 303467 w 606933"/>
                  <a:gd name="connsiteY1" fmla="*/ 312357 h 454512"/>
                  <a:gd name="connsiteX2" fmla="*/ 396800 w 606933"/>
                  <a:gd name="connsiteY2" fmla="*/ 218965 h 454512"/>
                  <a:gd name="connsiteX3" fmla="*/ 417991 w 606933"/>
                  <a:gd name="connsiteY3" fmla="*/ 225313 h 454512"/>
                  <a:gd name="connsiteX4" fmla="*/ 509976 w 606933"/>
                  <a:gd name="connsiteY4" fmla="*/ 348713 h 454512"/>
                  <a:gd name="connsiteX5" fmla="*/ 509976 w 606933"/>
                  <a:gd name="connsiteY5" fmla="*/ 454512 h 454512"/>
                  <a:gd name="connsiteX6" fmla="*/ 96957 w 606933"/>
                  <a:gd name="connsiteY6" fmla="*/ 454512 h 454512"/>
                  <a:gd name="connsiteX7" fmla="*/ 96957 w 606933"/>
                  <a:gd name="connsiteY7" fmla="*/ 348713 h 454512"/>
                  <a:gd name="connsiteX8" fmla="*/ 188846 w 606933"/>
                  <a:gd name="connsiteY8" fmla="*/ 225313 h 454512"/>
                  <a:gd name="connsiteX9" fmla="*/ 498508 w 606933"/>
                  <a:gd name="connsiteY9" fmla="*/ 191444 h 454512"/>
                  <a:gd name="connsiteX10" fmla="*/ 519114 w 606933"/>
                  <a:gd name="connsiteY10" fmla="*/ 197504 h 454512"/>
                  <a:gd name="connsiteX11" fmla="*/ 606933 w 606933"/>
                  <a:gd name="connsiteY11" fmla="*/ 315333 h 454512"/>
                  <a:gd name="connsiteX12" fmla="*/ 606933 w 606933"/>
                  <a:gd name="connsiteY12" fmla="*/ 416618 h 454512"/>
                  <a:gd name="connsiteX13" fmla="*/ 535195 w 606933"/>
                  <a:gd name="connsiteY13" fmla="*/ 416618 h 454512"/>
                  <a:gd name="connsiteX14" fmla="*/ 535195 w 606933"/>
                  <a:gd name="connsiteY14" fmla="*/ 348710 h 454512"/>
                  <a:gd name="connsiteX15" fmla="*/ 468272 w 606933"/>
                  <a:gd name="connsiteY15" fmla="*/ 221647 h 454512"/>
                  <a:gd name="connsiteX16" fmla="*/ 108349 w 606933"/>
                  <a:gd name="connsiteY16" fmla="*/ 191444 h 454512"/>
                  <a:gd name="connsiteX17" fmla="*/ 138590 w 606933"/>
                  <a:gd name="connsiteY17" fmla="*/ 221647 h 454512"/>
                  <a:gd name="connsiteX18" fmla="*/ 71655 w 606933"/>
                  <a:gd name="connsiteY18" fmla="*/ 348710 h 454512"/>
                  <a:gd name="connsiteX19" fmla="*/ 71655 w 606933"/>
                  <a:gd name="connsiteY19" fmla="*/ 416618 h 454512"/>
                  <a:gd name="connsiteX20" fmla="*/ 0 w 606933"/>
                  <a:gd name="connsiteY20" fmla="*/ 416618 h 454512"/>
                  <a:gd name="connsiteX21" fmla="*/ 0 w 606933"/>
                  <a:gd name="connsiteY21" fmla="*/ 315333 h 454512"/>
                  <a:gd name="connsiteX22" fmla="*/ 87738 w 606933"/>
                  <a:gd name="connsiteY22" fmla="*/ 197504 h 454512"/>
                  <a:gd name="connsiteX23" fmla="*/ 87835 w 606933"/>
                  <a:gd name="connsiteY23" fmla="*/ 197504 h 454512"/>
                  <a:gd name="connsiteX24" fmla="*/ 303467 w 606933"/>
                  <a:gd name="connsiteY24" fmla="*/ 17430 h 454512"/>
                  <a:gd name="connsiteX25" fmla="*/ 393615 w 606933"/>
                  <a:gd name="connsiteY25" fmla="*/ 107436 h 454512"/>
                  <a:gd name="connsiteX26" fmla="*/ 303467 w 606933"/>
                  <a:gd name="connsiteY26" fmla="*/ 197442 h 454512"/>
                  <a:gd name="connsiteX27" fmla="*/ 213319 w 606933"/>
                  <a:gd name="connsiteY27" fmla="*/ 107436 h 454512"/>
                  <a:gd name="connsiteX28" fmla="*/ 303467 w 606933"/>
                  <a:gd name="connsiteY28" fmla="*/ 17430 h 454512"/>
                  <a:gd name="connsiteX29" fmla="*/ 409978 w 606933"/>
                  <a:gd name="connsiteY29" fmla="*/ 0 h 454512"/>
                  <a:gd name="connsiteX30" fmla="*/ 496357 w 606933"/>
                  <a:gd name="connsiteY30" fmla="*/ 86064 h 454512"/>
                  <a:gd name="connsiteX31" fmla="*/ 409978 w 606933"/>
                  <a:gd name="connsiteY31" fmla="*/ 172321 h 454512"/>
                  <a:gd name="connsiteX32" fmla="*/ 399289 w 606933"/>
                  <a:gd name="connsiteY32" fmla="*/ 171551 h 454512"/>
                  <a:gd name="connsiteX33" fmla="*/ 418837 w 606933"/>
                  <a:gd name="connsiteY33" fmla="*/ 107412 h 454512"/>
                  <a:gd name="connsiteX34" fmla="*/ 367222 w 606933"/>
                  <a:gd name="connsiteY34" fmla="*/ 11443 h 454512"/>
                  <a:gd name="connsiteX35" fmla="*/ 409978 w 606933"/>
                  <a:gd name="connsiteY35" fmla="*/ 0 h 454512"/>
                  <a:gd name="connsiteX36" fmla="*/ 196861 w 606933"/>
                  <a:gd name="connsiteY36" fmla="*/ 0 h 454512"/>
                  <a:gd name="connsiteX37" fmla="*/ 239640 w 606933"/>
                  <a:gd name="connsiteY37" fmla="*/ 11443 h 454512"/>
                  <a:gd name="connsiteX38" fmla="*/ 187997 w 606933"/>
                  <a:gd name="connsiteY38" fmla="*/ 107412 h 454512"/>
                  <a:gd name="connsiteX39" fmla="*/ 207556 w 606933"/>
                  <a:gd name="connsiteY39" fmla="*/ 171551 h 454512"/>
                  <a:gd name="connsiteX40" fmla="*/ 196861 w 606933"/>
                  <a:gd name="connsiteY40" fmla="*/ 172321 h 454512"/>
                  <a:gd name="connsiteX41" fmla="*/ 110435 w 606933"/>
                  <a:gd name="connsiteY41" fmla="*/ 86064 h 454512"/>
                  <a:gd name="connsiteX42" fmla="*/ 196861 w 606933"/>
                  <a:gd name="connsiteY42" fmla="*/ 0 h 4545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606933" h="454512">
                    <a:moveTo>
                      <a:pt x="210133" y="218965"/>
                    </a:moveTo>
                    <a:lnTo>
                      <a:pt x="303467" y="312357"/>
                    </a:lnTo>
                    <a:lnTo>
                      <a:pt x="396800" y="218965"/>
                    </a:lnTo>
                    <a:lnTo>
                      <a:pt x="417991" y="225313"/>
                    </a:lnTo>
                    <a:cubicBezTo>
                      <a:pt x="472989" y="241856"/>
                      <a:pt x="509976" y="291389"/>
                      <a:pt x="509976" y="348713"/>
                    </a:cubicBezTo>
                    <a:lnTo>
                      <a:pt x="509976" y="454512"/>
                    </a:lnTo>
                    <a:lnTo>
                      <a:pt x="96957" y="454512"/>
                    </a:lnTo>
                    <a:lnTo>
                      <a:pt x="96957" y="348713"/>
                    </a:lnTo>
                    <a:cubicBezTo>
                      <a:pt x="96957" y="291389"/>
                      <a:pt x="133847" y="241856"/>
                      <a:pt x="188846" y="225313"/>
                    </a:cubicBezTo>
                    <a:close/>
                    <a:moveTo>
                      <a:pt x="498508" y="191444"/>
                    </a:moveTo>
                    <a:lnTo>
                      <a:pt x="519114" y="197504"/>
                    </a:lnTo>
                    <a:cubicBezTo>
                      <a:pt x="571594" y="213279"/>
                      <a:pt x="606933" y="260699"/>
                      <a:pt x="606933" y="315333"/>
                    </a:cubicBezTo>
                    <a:lnTo>
                      <a:pt x="606933" y="416618"/>
                    </a:lnTo>
                    <a:lnTo>
                      <a:pt x="535195" y="416618"/>
                    </a:lnTo>
                    <a:lnTo>
                      <a:pt x="535195" y="348710"/>
                    </a:lnTo>
                    <a:cubicBezTo>
                      <a:pt x="535195" y="296577"/>
                      <a:pt x="509581" y="249830"/>
                      <a:pt x="468272" y="221647"/>
                    </a:cubicBezTo>
                    <a:close/>
                    <a:moveTo>
                      <a:pt x="108349" y="191444"/>
                    </a:moveTo>
                    <a:lnTo>
                      <a:pt x="138590" y="221647"/>
                    </a:lnTo>
                    <a:cubicBezTo>
                      <a:pt x="97369" y="249734"/>
                      <a:pt x="71655" y="296481"/>
                      <a:pt x="71655" y="348710"/>
                    </a:cubicBezTo>
                    <a:lnTo>
                      <a:pt x="71655" y="416618"/>
                    </a:lnTo>
                    <a:lnTo>
                      <a:pt x="0" y="416618"/>
                    </a:lnTo>
                    <a:lnTo>
                      <a:pt x="0" y="315333"/>
                    </a:lnTo>
                    <a:cubicBezTo>
                      <a:pt x="0" y="260699"/>
                      <a:pt x="35249" y="213279"/>
                      <a:pt x="87738" y="197504"/>
                    </a:cubicBezTo>
                    <a:lnTo>
                      <a:pt x="87835" y="197504"/>
                    </a:lnTo>
                    <a:close/>
                    <a:moveTo>
                      <a:pt x="303467" y="17430"/>
                    </a:moveTo>
                    <a:cubicBezTo>
                      <a:pt x="353254" y="17430"/>
                      <a:pt x="393615" y="57727"/>
                      <a:pt x="393615" y="107436"/>
                    </a:cubicBezTo>
                    <a:cubicBezTo>
                      <a:pt x="393615" y="157145"/>
                      <a:pt x="353254" y="197442"/>
                      <a:pt x="303467" y="197442"/>
                    </a:cubicBezTo>
                    <a:cubicBezTo>
                      <a:pt x="253680" y="197442"/>
                      <a:pt x="213319" y="157145"/>
                      <a:pt x="213319" y="107436"/>
                    </a:cubicBezTo>
                    <a:cubicBezTo>
                      <a:pt x="213319" y="57727"/>
                      <a:pt x="253680" y="17430"/>
                      <a:pt x="303467" y="17430"/>
                    </a:cubicBezTo>
                    <a:close/>
                    <a:moveTo>
                      <a:pt x="409978" y="0"/>
                    </a:moveTo>
                    <a:cubicBezTo>
                      <a:pt x="457645" y="0"/>
                      <a:pt x="496357" y="38560"/>
                      <a:pt x="496357" y="86064"/>
                    </a:cubicBezTo>
                    <a:cubicBezTo>
                      <a:pt x="496357" y="133664"/>
                      <a:pt x="457645" y="172321"/>
                      <a:pt x="409978" y="172321"/>
                    </a:cubicBezTo>
                    <a:cubicBezTo>
                      <a:pt x="406415" y="172321"/>
                      <a:pt x="402852" y="171936"/>
                      <a:pt x="399289" y="171551"/>
                    </a:cubicBezTo>
                    <a:cubicBezTo>
                      <a:pt x="411615" y="153185"/>
                      <a:pt x="418837" y="131068"/>
                      <a:pt x="418837" y="107412"/>
                    </a:cubicBezTo>
                    <a:cubicBezTo>
                      <a:pt x="418837" y="67409"/>
                      <a:pt x="398326" y="32118"/>
                      <a:pt x="367222" y="11443"/>
                    </a:cubicBezTo>
                    <a:cubicBezTo>
                      <a:pt x="380126" y="4039"/>
                      <a:pt x="394763" y="0"/>
                      <a:pt x="409978" y="0"/>
                    </a:cubicBezTo>
                    <a:close/>
                    <a:moveTo>
                      <a:pt x="196861" y="0"/>
                    </a:moveTo>
                    <a:cubicBezTo>
                      <a:pt x="212180" y="0"/>
                      <a:pt x="226826" y="4039"/>
                      <a:pt x="239640" y="11443"/>
                    </a:cubicBezTo>
                    <a:cubicBezTo>
                      <a:pt x="208519" y="32118"/>
                      <a:pt x="187997" y="67409"/>
                      <a:pt x="187997" y="107412"/>
                    </a:cubicBezTo>
                    <a:cubicBezTo>
                      <a:pt x="187997" y="131068"/>
                      <a:pt x="195223" y="153185"/>
                      <a:pt x="207556" y="171551"/>
                    </a:cubicBezTo>
                    <a:cubicBezTo>
                      <a:pt x="204087" y="171936"/>
                      <a:pt x="200426" y="172321"/>
                      <a:pt x="196861" y="172321"/>
                    </a:cubicBezTo>
                    <a:cubicBezTo>
                      <a:pt x="149168" y="172321"/>
                      <a:pt x="110435" y="133664"/>
                      <a:pt x="110435" y="86064"/>
                    </a:cubicBezTo>
                    <a:cubicBezTo>
                      <a:pt x="110435" y="38560"/>
                      <a:pt x="149168" y="0"/>
                      <a:pt x="196861" y="0"/>
                    </a:cubicBez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1" name="synchronize_2275"/>
              <p:cNvSpPr/>
              <p:nvPr/>
            </p:nvSpPr>
            <p:spPr>
              <a:xfrm>
                <a:off x="6395162" y="4886173"/>
                <a:ext cx="546377" cy="537817"/>
              </a:xfrm>
              <a:custGeom>
                <a:avLst/>
                <a:gdLst>
                  <a:gd name="connsiteX0" fmla="*/ 463326 w 489602"/>
                  <a:gd name="connsiteY0" fmla="*/ 261900 h 481932"/>
                  <a:gd name="connsiteX1" fmla="*/ 471085 w 489602"/>
                  <a:gd name="connsiteY1" fmla="*/ 269641 h 481932"/>
                  <a:gd name="connsiteX2" fmla="*/ 489189 w 489602"/>
                  <a:gd name="connsiteY2" fmla="*/ 388334 h 481932"/>
                  <a:gd name="connsiteX3" fmla="*/ 484016 w 489602"/>
                  <a:gd name="connsiteY3" fmla="*/ 396075 h 481932"/>
                  <a:gd name="connsiteX4" fmla="*/ 455568 w 489602"/>
                  <a:gd name="connsiteY4" fmla="*/ 372852 h 481932"/>
                  <a:gd name="connsiteX5" fmla="*/ 452981 w 489602"/>
                  <a:gd name="connsiteY5" fmla="*/ 370272 h 481932"/>
                  <a:gd name="connsiteX6" fmla="*/ 450395 w 489602"/>
                  <a:gd name="connsiteY6" fmla="*/ 372852 h 481932"/>
                  <a:gd name="connsiteX7" fmla="*/ 109012 w 489602"/>
                  <a:gd name="connsiteY7" fmla="*/ 427038 h 481932"/>
                  <a:gd name="connsiteX8" fmla="*/ 18494 w 489602"/>
                  <a:gd name="connsiteY8" fmla="*/ 290283 h 481932"/>
                  <a:gd name="connsiteX9" fmla="*/ 106426 w 489602"/>
                  <a:gd name="connsiteY9" fmla="*/ 274802 h 481932"/>
                  <a:gd name="connsiteX10" fmla="*/ 158151 w 489602"/>
                  <a:gd name="connsiteY10" fmla="*/ 349630 h 481932"/>
                  <a:gd name="connsiteX11" fmla="*/ 380567 w 489602"/>
                  <a:gd name="connsiteY11" fmla="*/ 316086 h 481932"/>
                  <a:gd name="connsiteX12" fmla="*/ 383153 w 489602"/>
                  <a:gd name="connsiteY12" fmla="*/ 313506 h 481932"/>
                  <a:gd name="connsiteX13" fmla="*/ 380567 w 489602"/>
                  <a:gd name="connsiteY13" fmla="*/ 313506 h 481932"/>
                  <a:gd name="connsiteX14" fmla="*/ 354705 w 489602"/>
                  <a:gd name="connsiteY14" fmla="*/ 290283 h 481932"/>
                  <a:gd name="connsiteX15" fmla="*/ 357291 w 489602"/>
                  <a:gd name="connsiteY15" fmla="*/ 279962 h 481932"/>
                  <a:gd name="connsiteX16" fmla="*/ 463326 w 489602"/>
                  <a:gd name="connsiteY16" fmla="*/ 261900 h 481932"/>
                  <a:gd name="connsiteX17" fmla="*/ 246611 w 489602"/>
                  <a:gd name="connsiteY17" fmla="*/ 418 h 481932"/>
                  <a:gd name="connsiteX18" fmla="*/ 383176 w 489602"/>
                  <a:gd name="connsiteY18" fmla="*/ 55161 h 481932"/>
                  <a:gd name="connsiteX19" fmla="*/ 471108 w 489602"/>
                  <a:gd name="connsiteY19" fmla="*/ 192137 h 481932"/>
                  <a:gd name="connsiteX20" fmla="*/ 385762 w 489602"/>
                  <a:gd name="connsiteY20" fmla="*/ 205059 h 481932"/>
                  <a:gd name="connsiteX21" fmla="*/ 331451 w 489602"/>
                  <a:gd name="connsiteY21" fmla="*/ 132694 h 481932"/>
                  <a:gd name="connsiteX22" fmla="*/ 109035 w 489602"/>
                  <a:gd name="connsiteY22" fmla="*/ 166292 h 481932"/>
                  <a:gd name="connsiteX23" fmla="*/ 109035 w 489602"/>
                  <a:gd name="connsiteY23" fmla="*/ 168877 h 481932"/>
                  <a:gd name="connsiteX24" fmla="*/ 137484 w 489602"/>
                  <a:gd name="connsiteY24" fmla="*/ 189552 h 481932"/>
                  <a:gd name="connsiteX25" fmla="*/ 132311 w 489602"/>
                  <a:gd name="connsiteY25" fmla="*/ 199890 h 481932"/>
                  <a:gd name="connsiteX26" fmla="*/ 28862 w 489602"/>
                  <a:gd name="connsiteY26" fmla="*/ 217981 h 481932"/>
                  <a:gd name="connsiteX27" fmla="*/ 21103 w 489602"/>
                  <a:gd name="connsiteY27" fmla="*/ 210228 h 481932"/>
                  <a:gd name="connsiteX28" fmla="*/ 413 w 489602"/>
                  <a:gd name="connsiteY28" fmla="*/ 93927 h 481932"/>
                  <a:gd name="connsiteX29" fmla="*/ 5586 w 489602"/>
                  <a:gd name="connsiteY29" fmla="*/ 86174 h 481932"/>
                  <a:gd name="connsiteX30" fmla="*/ 34034 w 489602"/>
                  <a:gd name="connsiteY30" fmla="*/ 109434 h 481932"/>
                  <a:gd name="connsiteX31" fmla="*/ 36621 w 489602"/>
                  <a:gd name="connsiteY31" fmla="*/ 112019 h 481932"/>
                  <a:gd name="connsiteX32" fmla="*/ 39207 w 489602"/>
                  <a:gd name="connsiteY32" fmla="*/ 106850 h 481932"/>
                  <a:gd name="connsiteX33" fmla="*/ 246611 w 489602"/>
                  <a:gd name="connsiteY33" fmla="*/ 418 h 48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89602" h="481932">
                    <a:moveTo>
                      <a:pt x="463326" y="261900"/>
                    </a:moveTo>
                    <a:cubicBezTo>
                      <a:pt x="471085" y="261900"/>
                      <a:pt x="471085" y="269641"/>
                      <a:pt x="471085" y="269641"/>
                    </a:cubicBezTo>
                    <a:lnTo>
                      <a:pt x="489189" y="388334"/>
                    </a:lnTo>
                    <a:cubicBezTo>
                      <a:pt x="489189" y="388334"/>
                      <a:pt x="491775" y="401236"/>
                      <a:pt x="484016" y="396075"/>
                    </a:cubicBezTo>
                    <a:cubicBezTo>
                      <a:pt x="476258" y="388334"/>
                      <a:pt x="455568" y="372852"/>
                      <a:pt x="455568" y="372852"/>
                    </a:cubicBezTo>
                    <a:lnTo>
                      <a:pt x="452981" y="370272"/>
                    </a:lnTo>
                    <a:cubicBezTo>
                      <a:pt x="452981" y="370272"/>
                      <a:pt x="452981" y="372852"/>
                      <a:pt x="450395" y="372852"/>
                    </a:cubicBezTo>
                    <a:cubicBezTo>
                      <a:pt x="372808" y="494126"/>
                      <a:pt x="220220" y="517348"/>
                      <a:pt x="109012" y="427038"/>
                    </a:cubicBezTo>
                    <a:cubicBezTo>
                      <a:pt x="65046" y="390914"/>
                      <a:pt x="36598" y="341889"/>
                      <a:pt x="18494" y="290283"/>
                    </a:cubicBezTo>
                    <a:lnTo>
                      <a:pt x="106426" y="274802"/>
                    </a:lnTo>
                    <a:cubicBezTo>
                      <a:pt x="116771" y="303185"/>
                      <a:pt x="134875" y="328988"/>
                      <a:pt x="158151" y="349630"/>
                    </a:cubicBezTo>
                    <a:cubicBezTo>
                      <a:pt x="230565" y="408976"/>
                      <a:pt x="328842" y="393495"/>
                      <a:pt x="380567" y="316086"/>
                    </a:cubicBezTo>
                    <a:cubicBezTo>
                      <a:pt x="380567" y="316086"/>
                      <a:pt x="383153" y="313506"/>
                      <a:pt x="383153" y="313506"/>
                    </a:cubicBezTo>
                    <a:lnTo>
                      <a:pt x="380567" y="313506"/>
                    </a:lnTo>
                    <a:cubicBezTo>
                      <a:pt x="380567" y="313506"/>
                      <a:pt x="365050" y="298024"/>
                      <a:pt x="354705" y="290283"/>
                    </a:cubicBezTo>
                    <a:cubicBezTo>
                      <a:pt x="344360" y="282543"/>
                      <a:pt x="357291" y="279962"/>
                      <a:pt x="357291" y="279962"/>
                    </a:cubicBezTo>
                    <a:cubicBezTo>
                      <a:pt x="357291" y="279962"/>
                      <a:pt x="452981" y="264481"/>
                      <a:pt x="463326" y="261900"/>
                    </a:cubicBezTo>
                    <a:close/>
                    <a:moveTo>
                      <a:pt x="246611" y="418"/>
                    </a:moveTo>
                    <a:cubicBezTo>
                      <a:pt x="293951" y="3310"/>
                      <a:pt x="341473" y="21240"/>
                      <a:pt x="383176" y="55161"/>
                    </a:cubicBezTo>
                    <a:cubicBezTo>
                      <a:pt x="424556" y="91343"/>
                      <a:pt x="455591" y="140448"/>
                      <a:pt x="471108" y="192137"/>
                    </a:cubicBezTo>
                    <a:lnTo>
                      <a:pt x="385762" y="205059"/>
                    </a:lnTo>
                    <a:cubicBezTo>
                      <a:pt x="372831" y="176630"/>
                      <a:pt x="357314" y="150785"/>
                      <a:pt x="331451" y="132694"/>
                    </a:cubicBezTo>
                    <a:cubicBezTo>
                      <a:pt x="261623" y="73252"/>
                      <a:pt x="160760" y="86174"/>
                      <a:pt x="109035" y="166292"/>
                    </a:cubicBezTo>
                    <a:lnTo>
                      <a:pt x="109035" y="168877"/>
                    </a:lnTo>
                    <a:cubicBezTo>
                      <a:pt x="109035" y="168877"/>
                      <a:pt x="127139" y="181799"/>
                      <a:pt x="137484" y="189552"/>
                    </a:cubicBezTo>
                    <a:cubicBezTo>
                      <a:pt x="145242" y="199890"/>
                      <a:pt x="132311" y="199890"/>
                      <a:pt x="132311" y="199890"/>
                    </a:cubicBezTo>
                    <a:cubicBezTo>
                      <a:pt x="132311" y="199890"/>
                      <a:pt x="39207" y="217981"/>
                      <a:pt x="28862" y="217981"/>
                    </a:cubicBezTo>
                    <a:cubicBezTo>
                      <a:pt x="21103" y="220566"/>
                      <a:pt x="21103" y="210228"/>
                      <a:pt x="21103" y="210228"/>
                    </a:cubicBezTo>
                    <a:lnTo>
                      <a:pt x="413" y="93927"/>
                    </a:lnTo>
                    <a:cubicBezTo>
                      <a:pt x="413" y="93927"/>
                      <a:pt x="-2173" y="78421"/>
                      <a:pt x="5586" y="86174"/>
                    </a:cubicBezTo>
                    <a:cubicBezTo>
                      <a:pt x="15931" y="93927"/>
                      <a:pt x="34034" y="109434"/>
                      <a:pt x="34034" y="109434"/>
                    </a:cubicBezTo>
                    <a:lnTo>
                      <a:pt x="36621" y="112019"/>
                    </a:lnTo>
                    <a:cubicBezTo>
                      <a:pt x="39207" y="109434"/>
                      <a:pt x="39207" y="109434"/>
                      <a:pt x="39207" y="106850"/>
                    </a:cubicBezTo>
                    <a:cubicBezTo>
                      <a:pt x="89315" y="32547"/>
                      <a:pt x="167710" y="-4403"/>
                      <a:pt x="246611" y="418"/>
                    </a:cubicBezTo>
                    <a:close/>
                  </a:path>
                </a:pathLst>
              </a:custGeom>
              <a:solidFill>
                <a:srgbClr val="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4" name="ppter.com 28"/>
              <p:cNvSpPr/>
              <p:nvPr/>
            </p:nvSpPr>
            <p:spPr>
              <a:xfrm>
                <a:off x="4869502" y="3517274"/>
                <a:ext cx="596841" cy="345130"/>
              </a:xfrm>
              <a:custGeom>
                <a:avLst/>
                <a:gdLst>
                  <a:gd name="T0" fmla="*/ 382 w 580"/>
                  <a:gd name="T1" fmla="*/ 1 h 336"/>
                  <a:gd name="T2" fmla="*/ 197 w 580"/>
                  <a:gd name="T3" fmla="*/ 0 h 336"/>
                  <a:gd name="T4" fmla="*/ 94 w 580"/>
                  <a:gd name="T5" fmla="*/ 336 h 336"/>
                  <a:gd name="T6" fmla="*/ 291 w 580"/>
                  <a:gd name="T7" fmla="*/ 238 h 336"/>
                  <a:gd name="T8" fmla="*/ 487 w 580"/>
                  <a:gd name="T9" fmla="*/ 335 h 336"/>
                  <a:gd name="T10" fmla="*/ 382 w 580"/>
                  <a:gd name="T11" fmla="*/ 1 h 336"/>
                  <a:gd name="T12" fmla="*/ 197 w 580"/>
                  <a:gd name="T13" fmla="*/ 168 h 336"/>
                  <a:gd name="T14" fmla="*/ 135 w 580"/>
                  <a:gd name="T15" fmla="*/ 106 h 336"/>
                  <a:gd name="T16" fmla="*/ 197 w 580"/>
                  <a:gd name="T17" fmla="*/ 43 h 336"/>
                  <a:gd name="T18" fmla="*/ 260 w 580"/>
                  <a:gd name="T19" fmla="*/ 106 h 336"/>
                  <a:gd name="T20" fmla="*/ 197 w 580"/>
                  <a:gd name="T21" fmla="*/ 168 h 336"/>
                  <a:gd name="T22" fmla="*/ 354 w 580"/>
                  <a:gd name="T23" fmla="*/ 112 h 336"/>
                  <a:gd name="T24" fmla="*/ 341 w 580"/>
                  <a:gd name="T25" fmla="*/ 88 h 336"/>
                  <a:gd name="T26" fmla="*/ 365 w 580"/>
                  <a:gd name="T27" fmla="*/ 75 h 336"/>
                  <a:gd name="T28" fmla="*/ 378 w 580"/>
                  <a:gd name="T29" fmla="*/ 99 h 336"/>
                  <a:gd name="T30" fmla="*/ 354 w 580"/>
                  <a:gd name="T31" fmla="*/ 112 h 336"/>
                  <a:gd name="T32" fmla="*/ 452 w 580"/>
                  <a:gd name="T33" fmla="*/ 128 h 336"/>
                  <a:gd name="T34" fmla="*/ 428 w 580"/>
                  <a:gd name="T35" fmla="*/ 141 h 336"/>
                  <a:gd name="T36" fmla="*/ 415 w 580"/>
                  <a:gd name="T37" fmla="*/ 117 h 336"/>
                  <a:gd name="T38" fmla="*/ 439 w 580"/>
                  <a:gd name="T39" fmla="*/ 104 h 336"/>
                  <a:gd name="T40" fmla="*/ 452 w 580"/>
                  <a:gd name="T41" fmla="*/ 128 h 336"/>
                  <a:gd name="T42" fmla="*/ 427 w 580"/>
                  <a:gd name="T43" fmla="*/ 83 h 336"/>
                  <a:gd name="T44" fmla="*/ 403 w 580"/>
                  <a:gd name="T45" fmla="*/ 96 h 336"/>
                  <a:gd name="T46" fmla="*/ 390 w 580"/>
                  <a:gd name="T47" fmla="*/ 71 h 336"/>
                  <a:gd name="T48" fmla="*/ 414 w 580"/>
                  <a:gd name="T49" fmla="*/ 59 h 336"/>
                  <a:gd name="T50" fmla="*/ 427 w 580"/>
                  <a:gd name="T51" fmla="*/ 83 h 336"/>
                  <a:gd name="T52" fmla="*/ 401 w 580"/>
                  <a:gd name="T53" fmla="*/ 143 h 336"/>
                  <a:gd name="T54" fmla="*/ 377 w 580"/>
                  <a:gd name="T55" fmla="*/ 156 h 336"/>
                  <a:gd name="T56" fmla="*/ 364 w 580"/>
                  <a:gd name="T57" fmla="*/ 132 h 336"/>
                  <a:gd name="T58" fmla="*/ 388 w 580"/>
                  <a:gd name="T59" fmla="*/ 119 h 336"/>
                  <a:gd name="T60" fmla="*/ 401 w 580"/>
                  <a:gd name="T61" fmla="*/ 143 h 336"/>
                  <a:gd name="T62" fmla="*/ 229 w 580"/>
                  <a:gd name="T63" fmla="*/ 107 h 336"/>
                  <a:gd name="T64" fmla="*/ 197 w 580"/>
                  <a:gd name="T65" fmla="*/ 139 h 336"/>
                  <a:gd name="T66" fmla="*/ 165 w 580"/>
                  <a:gd name="T67" fmla="*/ 107 h 336"/>
                  <a:gd name="T68" fmla="*/ 197 w 580"/>
                  <a:gd name="T69" fmla="*/ 74 h 336"/>
                  <a:gd name="T70" fmla="*/ 229 w 580"/>
                  <a:gd name="T71" fmla="*/ 107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580" h="336">
                    <a:moveTo>
                      <a:pt x="382" y="1"/>
                    </a:moveTo>
                    <a:cubicBezTo>
                      <a:pt x="313" y="35"/>
                      <a:pt x="268" y="32"/>
                      <a:pt x="197" y="0"/>
                    </a:cubicBezTo>
                    <a:cubicBezTo>
                      <a:pt x="72" y="0"/>
                      <a:pt x="0" y="336"/>
                      <a:pt x="94" y="336"/>
                    </a:cubicBezTo>
                    <a:cubicBezTo>
                      <a:pt x="172" y="336"/>
                      <a:pt x="183" y="238"/>
                      <a:pt x="291" y="238"/>
                    </a:cubicBezTo>
                    <a:cubicBezTo>
                      <a:pt x="378" y="238"/>
                      <a:pt x="429" y="335"/>
                      <a:pt x="487" y="335"/>
                    </a:cubicBezTo>
                    <a:cubicBezTo>
                      <a:pt x="580" y="335"/>
                      <a:pt x="486" y="1"/>
                      <a:pt x="382" y="1"/>
                    </a:cubicBezTo>
                    <a:close/>
                    <a:moveTo>
                      <a:pt x="197" y="168"/>
                    </a:moveTo>
                    <a:cubicBezTo>
                      <a:pt x="163" y="168"/>
                      <a:pt x="135" y="140"/>
                      <a:pt x="135" y="106"/>
                    </a:cubicBezTo>
                    <a:cubicBezTo>
                      <a:pt x="135" y="71"/>
                      <a:pt x="163" y="43"/>
                      <a:pt x="197" y="43"/>
                    </a:cubicBezTo>
                    <a:cubicBezTo>
                      <a:pt x="232" y="43"/>
                      <a:pt x="260" y="71"/>
                      <a:pt x="260" y="106"/>
                    </a:cubicBezTo>
                    <a:cubicBezTo>
                      <a:pt x="260" y="140"/>
                      <a:pt x="232" y="168"/>
                      <a:pt x="197" y="168"/>
                    </a:cubicBezTo>
                    <a:close/>
                    <a:moveTo>
                      <a:pt x="354" y="112"/>
                    </a:moveTo>
                    <a:cubicBezTo>
                      <a:pt x="344" y="109"/>
                      <a:pt x="338" y="98"/>
                      <a:pt x="341" y="88"/>
                    </a:cubicBezTo>
                    <a:cubicBezTo>
                      <a:pt x="344" y="78"/>
                      <a:pt x="355" y="72"/>
                      <a:pt x="365" y="75"/>
                    </a:cubicBezTo>
                    <a:cubicBezTo>
                      <a:pt x="376" y="78"/>
                      <a:pt x="381" y="89"/>
                      <a:pt x="378" y="99"/>
                    </a:cubicBezTo>
                    <a:cubicBezTo>
                      <a:pt x="375" y="110"/>
                      <a:pt x="364" y="115"/>
                      <a:pt x="354" y="112"/>
                    </a:cubicBezTo>
                    <a:close/>
                    <a:moveTo>
                      <a:pt x="452" y="128"/>
                    </a:moveTo>
                    <a:cubicBezTo>
                      <a:pt x="449" y="139"/>
                      <a:pt x="438" y="144"/>
                      <a:pt x="428" y="141"/>
                    </a:cubicBezTo>
                    <a:cubicBezTo>
                      <a:pt x="417" y="138"/>
                      <a:pt x="412" y="127"/>
                      <a:pt x="415" y="117"/>
                    </a:cubicBezTo>
                    <a:cubicBezTo>
                      <a:pt x="418" y="107"/>
                      <a:pt x="429" y="101"/>
                      <a:pt x="439" y="104"/>
                    </a:cubicBezTo>
                    <a:cubicBezTo>
                      <a:pt x="449" y="107"/>
                      <a:pt x="455" y="118"/>
                      <a:pt x="452" y="128"/>
                    </a:cubicBezTo>
                    <a:close/>
                    <a:moveTo>
                      <a:pt x="427" y="83"/>
                    </a:moveTo>
                    <a:cubicBezTo>
                      <a:pt x="424" y="93"/>
                      <a:pt x="413" y="99"/>
                      <a:pt x="403" y="96"/>
                    </a:cubicBezTo>
                    <a:cubicBezTo>
                      <a:pt x="393" y="93"/>
                      <a:pt x="387" y="82"/>
                      <a:pt x="390" y="71"/>
                    </a:cubicBezTo>
                    <a:cubicBezTo>
                      <a:pt x="393" y="61"/>
                      <a:pt x="404" y="56"/>
                      <a:pt x="414" y="59"/>
                    </a:cubicBezTo>
                    <a:cubicBezTo>
                      <a:pt x="424" y="62"/>
                      <a:pt x="430" y="73"/>
                      <a:pt x="427" y="83"/>
                    </a:cubicBezTo>
                    <a:close/>
                    <a:moveTo>
                      <a:pt x="401" y="143"/>
                    </a:moveTo>
                    <a:cubicBezTo>
                      <a:pt x="398" y="153"/>
                      <a:pt x="387" y="159"/>
                      <a:pt x="377" y="156"/>
                    </a:cubicBezTo>
                    <a:cubicBezTo>
                      <a:pt x="367" y="153"/>
                      <a:pt x="361" y="142"/>
                      <a:pt x="364" y="132"/>
                    </a:cubicBezTo>
                    <a:cubicBezTo>
                      <a:pt x="367" y="121"/>
                      <a:pt x="378" y="116"/>
                      <a:pt x="388" y="119"/>
                    </a:cubicBezTo>
                    <a:cubicBezTo>
                      <a:pt x="398" y="122"/>
                      <a:pt x="404" y="133"/>
                      <a:pt x="401" y="143"/>
                    </a:cubicBezTo>
                    <a:close/>
                    <a:moveTo>
                      <a:pt x="229" y="107"/>
                    </a:moveTo>
                    <a:cubicBezTo>
                      <a:pt x="229" y="124"/>
                      <a:pt x="215" y="139"/>
                      <a:pt x="197" y="139"/>
                    </a:cubicBezTo>
                    <a:cubicBezTo>
                      <a:pt x="179" y="139"/>
                      <a:pt x="165" y="124"/>
                      <a:pt x="165" y="107"/>
                    </a:cubicBezTo>
                    <a:cubicBezTo>
                      <a:pt x="165" y="89"/>
                      <a:pt x="179" y="74"/>
                      <a:pt x="197" y="74"/>
                    </a:cubicBezTo>
                    <a:cubicBezTo>
                      <a:pt x="215" y="74"/>
                      <a:pt x="229" y="89"/>
                      <a:pt x="229" y="107"/>
                    </a:cubicBezTo>
                    <a:close/>
                  </a:path>
                </a:pathLst>
              </a:custGeom>
              <a:solidFill>
                <a:srgbClr val="0564AB">
                  <a:lumMod val="20000"/>
                  <a:lumOff val="80000"/>
                </a:srgbClr>
              </a:solidFill>
              <a:ln w="12700" cap="flat" cmpd="sng" algn="ctr">
                <a:noFill/>
                <a:prstDash val="solid"/>
                <a:miter lim="800000"/>
              </a:ln>
              <a:effectLst/>
            </p:spPr>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ea"/>
                  <a:sym typeface="+mn-lt"/>
                </a:endParaRPr>
              </a:p>
            </p:txBody>
          </p:sp>
          <p:grpSp>
            <p:nvGrpSpPr>
              <p:cNvPr id="3" name="组合 2"/>
              <p:cNvGrpSpPr/>
              <p:nvPr/>
            </p:nvGrpSpPr>
            <p:grpSpPr>
              <a:xfrm>
                <a:off x="720105" y="1370197"/>
                <a:ext cx="3675844" cy="4905020"/>
                <a:chOff x="720105" y="1370197"/>
                <a:chExt cx="3675844" cy="4905020"/>
              </a:xfrm>
            </p:grpSpPr>
            <p:sp>
              <p:nvSpPr>
                <p:cNvPr id="8" name="ppter.com 8"/>
                <p:cNvSpPr txBox="1"/>
                <p:nvPr/>
              </p:nvSpPr>
              <p:spPr>
                <a:xfrm>
                  <a:off x="720105" y="1772009"/>
                  <a:ext cx="3549249" cy="1167692"/>
                </a:xfrm>
                <a:prstGeom prst="rect">
                  <a:avLst/>
                </a:prstGeom>
                <a:noFill/>
              </p:spPr>
              <p:txBody>
                <a:bodyPr wrap="square" rtlCol="0">
                  <a:spAutoFit/>
                </a:bodyPr>
                <a:lstStyle/>
                <a:p>
                  <a:pPr marL="106045" lvl="0" algn="just">
                    <a:lnSpc>
                      <a:spcPct val="150000"/>
                    </a:lnSpc>
                    <a:spcBef>
                      <a:spcPts val="500"/>
                    </a:spcBef>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具备</a:t>
                  </a:r>
                  <a:r>
                    <a:rPr lang="zh-CN" altLang="en-US" sz="1200" kern="0" dirty="0">
                      <a:solidFill>
                        <a:srgbClr val="000000">
                          <a:lumMod val="95000"/>
                          <a:lumOff val="5000"/>
                        </a:srgbClr>
                      </a:solidFill>
                      <a:latin typeface="微软雅黑" panose="020B0503020204020204" pitchFamily="34" charset="-122"/>
                      <a:ea typeface="微软雅黑" panose="020B0503020204020204" pitchFamily="34" charset="-122"/>
                      <a:cs typeface="+mn-ea"/>
                      <a:sym typeface="+mn-lt"/>
                    </a:rPr>
                    <a:t>从“</a:t>
                  </a:r>
                  <a:r>
                    <a:rPr lang="zh-CN" altLang="en-US" sz="1200" b="1" kern="0" dirty="0">
                      <a:solidFill>
                        <a:srgbClr val="000000">
                          <a:lumMod val="95000"/>
                          <a:lumOff val="5000"/>
                        </a:srgbClr>
                      </a:solidFill>
                      <a:latin typeface="微软雅黑" panose="020B0503020204020204" pitchFamily="34" charset="-122"/>
                      <a:ea typeface="微软雅黑" panose="020B0503020204020204" pitchFamily="34" charset="-122"/>
                      <a:cs typeface="+mn-ea"/>
                      <a:sym typeface="+mn-lt"/>
                    </a:rPr>
                    <a:t>智慧感知、智慧连接、智慧应用</a:t>
                  </a:r>
                  <a:r>
                    <a:rPr lang="zh-CN" altLang="en-US" sz="1200" kern="0" dirty="0">
                      <a:solidFill>
                        <a:srgbClr val="000000">
                          <a:lumMod val="95000"/>
                          <a:lumOff val="5000"/>
                        </a:srgbClr>
                      </a:solidFill>
                      <a:latin typeface="微软雅黑" panose="020B0503020204020204" pitchFamily="34" charset="-122"/>
                      <a:ea typeface="微软雅黑" panose="020B0503020204020204" pitchFamily="34" charset="-122"/>
                      <a:cs typeface="+mn-ea"/>
                      <a:sym typeface="+mn-lt"/>
                    </a:rPr>
                    <a:t>” 的</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全栈技术能力。拥有核心产品的自主研发产权（如水利模型、</a:t>
                  </a:r>
                  <a:r>
                    <a:rPr kumimoji="0" lang="en-US" altLang="zh-CN"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AI</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算法引擎），确保系统技术先进、安全可控。</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9" name="ppter.com 9"/>
                <p:cNvSpPr txBox="1"/>
                <p:nvPr/>
              </p:nvSpPr>
              <p:spPr>
                <a:xfrm>
                  <a:off x="805534" y="1370197"/>
                  <a:ext cx="3590415" cy="369332"/>
                </a:xfrm>
                <a:prstGeom prst="rect">
                  <a:avLst/>
                </a:prstGeom>
                <a:noFill/>
              </p:spPr>
              <p:txBody>
                <a:bodyPr wrap="square" rtlCol="0">
                  <a:spAutoFit/>
                </a:bodyPr>
                <a:lstStyle>
                  <a:defPPr>
                    <a:defRPr lang="zh-CN"/>
                  </a:defPPr>
                  <a:lvl1pPr>
                    <a:spcBef>
                      <a:spcPts val="500"/>
                    </a:spcBef>
                    <a:defRPr sz="2000" b="1">
                      <a:gradFill flip="none" rotWithShape="1">
                        <a:gsLst>
                          <a:gs pos="0">
                            <a:schemeClr val="accent1">
                              <a:lumMod val="90000"/>
                              <a:lumOff val="10000"/>
                            </a:schemeClr>
                          </a:gs>
                          <a:gs pos="80000">
                            <a:schemeClr val="accent1">
                              <a:lumMod val="90000"/>
                            </a:schemeClr>
                          </a:gs>
                        </a:gsLst>
                        <a:path path="circle">
                          <a:fillToRect l="100000" t="100000"/>
                        </a:path>
                        <a:tileRect r="-100000" b="-100000"/>
                      </a:gradFill>
                    </a:defRPr>
                  </a:lvl1pPr>
                </a:lstStyle>
                <a:p>
                  <a:pPr marL="0" marR="0" lvl="0" indent="0" defTabSz="914400" eaLnBrk="1" fontAlgn="auto" latinLnBrk="0" hangingPunct="1">
                    <a:lnSpc>
                      <a:spcPct val="100000"/>
                    </a:lnSpc>
                    <a:spcBef>
                      <a:spcPts val="500"/>
                    </a:spcBef>
                    <a:spcAft>
                      <a:spcPts val="0"/>
                    </a:spcAft>
                    <a:buClrTx/>
                    <a:buSzTx/>
                    <a:buFontTx/>
                    <a:buNone/>
                    <a:defRPr/>
                  </a:pPr>
                  <a:r>
                    <a:rPr lang="zh-CN" altLang="en-US" sz="1800" kern="0" dirty="0">
                      <a:gradFill flip="none" rotWithShape="1">
                        <a:gsLst>
                          <a:gs pos="0">
                            <a:srgbClr val="10BDCD"/>
                          </a:gs>
                          <a:gs pos="100000">
                            <a:srgbClr val="0D7CDD"/>
                          </a:gs>
                        </a:gsLst>
                        <a:path path="circle">
                          <a:fillToRect l="100000" t="100000"/>
                        </a:path>
                        <a:tileRect r="-100000" b="-100000"/>
                      </a:gradFill>
                      <a:latin typeface="微软雅黑" panose="020B0503020204020204" pitchFamily="34" charset="-122"/>
                      <a:ea typeface="微软雅黑" panose="020B0503020204020204" pitchFamily="34" charset="-122"/>
                      <a:sym typeface="+mn-lt"/>
                    </a:rPr>
                    <a:t>全栈技术集成与自主研发能力</a:t>
                  </a:r>
                  <a:endPar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endParaRPr>
                </a:p>
              </p:txBody>
            </p:sp>
            <p:sp>
              <p:nvSpPr>
                <p:cNvPr id="13" name="ppter.com 13"/>
                <p:cNvSpPr txBox="1"/>
                <p:nvPr/>
              </p:nvSpPr>
              <p:spPr>
                <a:xfrm>
                  <a:off x="805534" y="3014888"/>
                  <a:ext cx="3524452" cy="369332"/>
                </a:xfrm>
                <a:prstGeom prst="rect">
                  <a:avLst/>
                </a:prstGeom>
                <a:noFill/>
              </p:spPr>
              <p:txBody>
                <a:bodyPr wrap="square" rtlCol="0">
                  <a:spAutoFit/>
                </a:bodyPr>
                <a:lstStyle>
                  <a:defPPr>
                    <a:defRPr lang="zh-CN"/>
                  </a:defPPr>
                  <a:lvl1pPr>
                    <a:spcBef>
                      <a:spcPts val="500"/>
                    </a:spcBef>
                    <a:defRPr sz="2000" b="1">
                      <a:gradFill flip="none" rotWithShape="1">
                        <a:gsLst>
                          <a:gs pos="0">
                            <a:schemeClr val="accent2">
                              <a:lumMod val="90000"/>
                              <a:lumOff val="10000"/>
                            </a:schemeClr>
                          </a:gs>
                          <a:gs pos="80000">
                            <a:schemeClr val="accent2">
                              <a:lumMod val="90000"/>
                            </a:schemeClr>
                          </a:gs>
                        </a:gsLst>
                        <a:path path="circle">
                          <a:fillToRect l="100000" t="100000"/>
                        </a:path>
                        <a:tileRect r="-100000" b="-100000"/>
                      </a:gradFill>
                    </a:defRPr>
                  </a:lvl1pPr>
                </a:lstStyle>
                <a:p>
                  <a:pPr marL="0" marR="0" lvl="0" indent="0" defTabSz="914400" eaLnBrk="1" fontAlgn="auto" latinLnBrk="0" hangingPunct="1">
                    <a:lnSpc>
                      <a:spcPct val="100000"/>
                    </a:lnSpc>
                    <a:spcBef>
                      <a:spcPts val="50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rPr>
                    <a:t>深厚的水行业实践经验</a:t>
                  </a:r>
                  <a:endPar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endParaRPr>
                </a:p>
              </p:txBody>
            </p:sp>
            <p:sp>
              <p:nvSpPr>
                <p:cNvPr id="17" name="ppter.com 19"/>
                <p:cNvSpPr txBox="1"/>
                <p:nvPr/>
              </p:nvSpPr>
              <p:spPr>
                <a:xfrm>
                  <a:off x="805534" y="4680155"/>
                  <a:ext cx="3197053" cy="369332"/>
                </a:xfrm>
                <a:prstGeom prst="rect">
                  <a:avLst/>
                </a:prstGeom>
                <a:noFill/>
              </p:spPr>
              <p:txBody>
                <a:bodyPr wrap="square" rtlCol="0">
                  <a:spAutoFit/>
                </a:bodyPr>
                <a:lstStyle>
                  <a:defPPr>
                    <a:defRPr lang="zh-CN"/>
                  </a:defPPr>
                  <a:lvl1pPr>
                    <a:spcBef>
                      <a:spcPts val="500"/>
                    </a:spcBef>
                    <a:defRPr sz="2000" b="1">
                      <a:gradFill flip="none" rotWithShape="1">
                        <a:gsLst>
                          <a:gs pos="0">
                            <a:schemeClr val="accent1">
                              <a:lumMod val="90000"/>
                              <a:lumOff val="10000"/>
                            </a:schemeClr>
                          </a:gs>
                          <a:gs pos="80000">
                            <a:schemeClr val="accent1">
                              <a:lumMod val="90000"/>
                            </a:schemeClr>
                          </a:gs>
                        </a:gsLst>
                        <a:path path="circle">
                          <a:fillToRect l="100000" t="100000"/>
                        </a:path>
                        <a:tileRect r="-100000" b="-100000"/>
                      </a:gradFill>
                    </a:defRPr>
                  </a:lvl1pPr>
                </a:lstStyle>
                <a:p>
                  <a:pPr marL="0" marR="0" lvl="0" indent="0" defTabSz="914400" eaLnBrk="1" fontAlgn="auto" latinLnBrk="0" hangingPunct="1">
                    <a:lnSpc>
                      <a:spcPct val="100000"/>
                    </a:lnSpc>
                    <a:spcBef>
                      <a:spcPts val="50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rPr>
                    <a:t>强大的交付与运维保障体系</a:t>
                  </a:r>
                  <a:endPar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endParaRPr>
                </a:p>
              </p:txBody>
            </p:sp>
            <p:sp>
              <p:nvSpPr>
                <p:cNvPr id="32" name="ppter.com 8"/>
                <p:cNvSpPr txBox="1"/>
                <p:nvPr/>
              </p:nvSpPr>
              <p:spPr>
                <a:xfrm>
                  <a:off x="720105" y="3435319"/>
                  <a:ext cx="3603351" cy="1167692"/>
                </a:xfrm>
                <a:prstGeom prst="rect">
                  <a:avLst/>
                </a:prstGeom>
                <a:noFill/>
              </p:spPr>
              <p:txBody>
                <a:bodyPr wrap="square" rtlCol="0">
                  <a:spAutoFit/>
                </a:bodyPr>
                <a:lstStyle/>
                <a:p>
                  <a:pPr marL="106045" lvl="0" algn="just">
                    <a:lnSpc>
                      <a:spcPct val="150000"/>
                    </a:lnSpc>
                    <a:spcBef>
                      <a:spcPts val="500"/>
                    </a:spcBef>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深耕水行业</a:t>
                  </a:r>
                  <a:r>
                    <a:rPr kumimoji="0" lang="en-US" altLang="zh-CN"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18</a:t>
                  </a:r>
                  <a:r>
                    <a:rPr kumimoji="0" lang="zh-CN" altLang="en-US"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载</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，始终以专业视角精准把握国家及水利部行业政策动向，对水文监测、水资源调配、水生态保护、工程管理等核心业务逻辑具备系统性认知与深度实践积累。</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4" name="ppter.com 8"/>
                <p:cNvSpPr txBox="1"/>
                <p:nvPr/>
              </p:nvSpPr>
              <p:spPr>
                <a:xfrm>
                  <a:off x="771178" y="5107525"/>
                  <a:ext cx="3498176" cy="1167692"/>
                </a:xfrm>
                <a:prstGeom prst="rect">
                  <a:avLst/>
                </a:prstGeom>
                <a:noFill/>
              </p:spPr>
              <p:txBody>
                <a:bodyPr wrap="square" rtlCol="0">
                  <a:spAutoFit/>
                </a:bodyPr>
                <a:lstStyle/>
                <a:p>
                  <a:pPr marL="106045" lvl="0" algn="just">
                    <a:lnSpc>
                      <a:spcPct val="150000"/>
                    </a:lnSpc>
                    <a:spcBef>
                      <a:spcPts val="500"/>
                    </a:spcBef>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拥有专业化</a:t>
                  </a:r>
                  <a:r>
                    <a:rPr kumimoji="0" lang="zh-CN" altLang="en-US"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商务拓展与</a:t>
                  </a:r>
                  <a:r>
                    <a:rPr kumimoji="0" lang="en-US" altLang="zh-CN"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FAE</a:t>
                  </a:r>
                  <a:r>
                    <a:rPr kumimoji="0" lang="zh-CN" altLang="en-US"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技术</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团队，可提供从方案设计、成本核算、系统部署到运维管理的全生命周期服务，并配备</a:t>
                  </a:r>
                  <a:r>
                    <a:rPr kumimoji="0" lang="en-US" altLang="zh-CN"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7*24</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小时应急响应机制，保障项目全流程高效推进与系统持续稳定运行。</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4" name="组合 3"/>
              <p:cNvGrpSpPr/>
              <p:nvPr/>
            </p:nvGrpSpPr>
            <p:grpSpPr>
              <a:xfrm>
                <a:off x="7536194" y="1409894"/>
                <a:ext cx="3675844" cy="4905020"/>
                <a:chOff x="720105" y="1370197"/>
                <a:chExt cx="3675844" cy="4905020"/>
              </a:xfrm>
            </p:grpSpPr>
            <p:sp>
              <p:nvSpPr>
                <p:cNvPr id="5" name="ppter.com 8"/>
                <p:cNvSpPr txBox="1"/>
                <p:nvPr/>
              </p:nvSpPr>
              <p:spPr>
                <a:xfrm>
                  <a:off x="720105" y="1772009"/>
                  <a:ext cx="3549249" cy="1167692"/>
                </a:xfrm>
                <a:prstGeom prst="rect">
                  <a:avLst/>
                </a:prstGeom>
                <a:noFill/>
              </p:spPr>
              <p:txBody>
                <a:bodyPr wrap="square" rtlCol="0">
                  <a:spAutoFit/>
                </a:bodyPr>
                <a:lstStyle/>
                <a:p>
                  <a:pPr marL="106045" lvl="0" algn="just">
                    <a:lnSpc>
                      <a:spcPct val="150000"/>
                    </a:lnSpc>
                    <a:spcBef>
                      <a:spcPts val="500"/>
                    </a:spcBef>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秉持</a:t>
                  </a:r>
                  <a:r>
                    <a:rPr lang="zh-CN" altLang="en-US" sz="1200" kern="0" dirty="0">
                      <a:solidFill>
                        <a:srgbClr val="000000">
                          <a:lumMod val="95000"/>
                          <a:lumOff val="5000"/>
                        </a:srgbClr>
                      </a:solidFill>
                      <a:latin typeface="微软雅黑" panose="020B0503020204020204" pitchFamily="34" charset="-122"/>
                      <a:ea typeface="微软雅黑" panose="020B0503020204020204" pitchFamily="34" charset="-122"/>
                      <a:cs typeface="+mn-ea"/>
                      <a:sym typeface="+mn-lt"/>
                    </a:rPr>
                    <a:t>“生态”</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战略合作理念，整合行业优质资源与尖端技术，已与</a:t>
                  </a:r>
                  <a:r>
                    <a:rPr kumimoji="0" lang="en-US" altLang="zh-CN"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30</a:t>
                  </a:r>
                  <a:r>
                    <a:rPr kumimoji="0" lang="zh-CN" altLang="en-US"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余家高校、科研院所等生态合作伙伴</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建立长期战略协同关系，共同构建产学研用深度融合的创新生态体系。</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12" name="ppter.com 9"/>
                <p:cNvSpPr txBox="1"/>
                <p:nvPr/>
              </p:nvSpPr>
              <p:spPr>
                <a:xfrm>
                  <a:off x="805534" y="1370197"/>
                  <a:ext cx="3590415" cy="369332"/>
                </a:xfrm>
                <a:prstGeom prst="rect">
                  <a:avLst/>
                </a:prstGeom>
                <a:noFill/>
              </p:spPr>
              <p:txBody>
                <a:bodyPr wrap="square" rtlCol="0">
                  <a:spAutoFit/>
                </a:bodyPr>
                <a:lstStyle>
                  <a:defPPr>
                    <a:defRPr lang="zh-CN"/>
                  </a:defPPr>
                  <a:lvl1pPr>
                    <a:spcBef>
                      <a:spcPts val="500"/>
                    </a:spcBef>
                    <a:defRPr sz="2000" b="1">
                      <a:gradFill flip="none" rotWithShape="1">
                        <a:gsLst>
                          <a:gs pos="0">
                            <a:schemeClr val="accent1">
                              <a:lumMod val="90000"/>
                              <a:lumOff val="10000"/>
                            </a:schemeClr>
                          </a:gs>
                          <a:gs pos="80000">
                            <a:schemeClr val="accent1">
                              <a:lumMod val="90000"/>
                            </a:schemeClr>
                          </a:gs>
                        </a:gsLst>
                        <a:path path="circle">
                          <a:fillToRect l="100000" t="100000"/>
                        </a:path>
                        <a:tileRect r="-100000" b="-100000"/>
                      </a:gradFill>
                    </a:defRPr>
                  </a:lvl1pPr>
                </a:lstStyle>
                <a:p>
                  <a:pPr marL="0" marR="0" lvl="0" indent="0" defTabSz="914400" eaLnBrk="1" fontAlgn="auto" latinLnBrk="0" hangingPunct="1">
                    <a:lnSpc>
                      <a:spcPct val="100000"/>
                    </a:lnSpc>
                    <a:spcBef>
                      <a:spcPts val="500"/>
                    </a:spcBef>
                    <a:spcAft>
                      <a:spcPts val="0"/>
                    </a:spcAft>
                    <a:buClrTx/>
                    <a:buSzTx/>
                    <a:buFontTx/>
                    <a:buNone/>
                    <a:defRPr/>
                  </a:pPr>
                  <a:r>
                    <a:rPr lang="zh-CN" altLang="en-US" sz="1800" kern="0" dirty="0">
                      <a:gradFill flip="none" rotWithShape="1">
                        <a:gsLst>
                          <a:gs pos="0">
                            <a:srgbClr val="10BDCD"/>
                          </a:gs>
                          <a:gs pos="100000">
                            <a:srgbClr val="0D7CDD"/>
                          </a:gs>
                        </a:gsLst>
                        <a:path path="circle">
                          <a:fillToRect l="100000" t="100000"/>
                        </a:path>
                        <a:tileRect r="-100000" b="-100000"/>
                      </a:gradFill>
                      <a:latin typeface="微软雅黑" panose="020B0503020204020204" pitchFamily="34" charset="-122"/>
                      <a:ea typeface="微软雅黑" panose="020B0503020204020204" pitchFamily="34" charset="-122"/>
                      <a:sym typeface="+mn-lt"/>
                    </a:rPr>
                    <a:t>开放共赢的生态合作理念</a:t>
                  </a:r>
                  <a:endPar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endParaRPr>
                </a:p>
              </p:txBody>
            </p:sp>
            <p:sp>
              <p:nvSpPr>
                <p:cNvPr id="16" name="ppter.com 13"/>
                <p:cNvSpPr txBox="1"/>
                <p:nvPr/>
              </p:nvSpPr>
              <p:spPr>
                <a:xfrm>
                  <a:off x="805534" y="3014888"/>
                  <a:ext cx="3524452" cy="369332"/>
                </a:xfrm>
                <a:prstGeom prst="rect">
                  <a:avLst/>
                </a:prstGeom>
                <a:noFill/>
              </p:spPr>
              <p:txBody>
                <a:bodyPr wrap="square" rtlCol="0">
                  <a:spAutoFit/>
                </a:bodyPr>
                <a:lstStyle>
                  <a:defPPr>
                    <a:defRPr lang="zh-CN"/>
                  </a:defPPr>
                  <a:lvl1pPr>
                    <a:spcBef>
                      <a:spcPts val="500"/>
                    </a:spcBef>
                    <a:defRPr sz="2000" b="1">
                      <a:gradFill flip="none" rotWithShape="1">
                        <a:gsLst>
                          <a:gs pos="0">
                            <a:schemeClr val="accent2">
                              <a:lumMod val="90000"/>
                              <a:lumOff val="10000"/>
                            </a:schemeClr>
                          </a:gs>
                          <a:gs pos="80000">
                            <a:schemeClr val="accent2">
                              <a:lumMod val="90000"/>
                            </a:schemeClr>
                          </a:gs>
                        </a:gsLst>
                        <a:path path="circle">
                          <a:fillToRect l="100000" t="100000"/>
                        </a:path>
                        <a:tileRect r="-100000" b="-100000"/>
                      </a:gradFill>
                    </a:defRPr>
                  </a:lvl1pPr>
                </a:lstStyle>
                <a:p>
                  <a:pPr marL="0" marR="0" lvl="0" indent="0" defTabSz="914400" eaLnBrk="1" fontAlgn="auto" latinLnBrk="0" hangingPunct="1">
                    <a:lnSpc>
                      <a:spcPct val="100000"/>
                    </a:lnSpc>
                    <a:spcBef>
                      <a:spcPts val="50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rPr>
                    <a:t>前瞻性的创新与持续进化能力</a:t>
                  </a:r>
                  <a:endPar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endParaRPr>
                </a:p>
              </p:txBody>
            </p:sp>
            <p:sp>
              <p:nvSpPr>
                <p:cNvPr id="18" name="ppter.com 19"/>
                <p:cNvSpPr txBox="1"/>
                <p:nvPr/>
              </p:nvSpPr>
              <p:spPr>
                <a:xfrm>
                  <a:off x="805534" y="4680155"/>
                  <a:ext cx="3463820" cy="369332"/>
                </a:xfrm>
                <a:prstGeom prst="rect">
                  <a:avLst/>
                </a:prstGeom>
                <a:noFill/>
              </p:spPr>
              <p:txBody>
                <a:bodyPr wrap="square" rtlCol="0">
                  <a:spAutoFit/>
                </a:bodyPr>
                <a:lstStyle>
                  <a:defPPr>
                    <a:defRPr lang="zh-CN"/>
                  </a:defPPr>
                  <a:lvl1pPr>
                    <a:spcBef>
                      <a:spcPts val="500"/>
                    </a:spcBef>
                    <a:defRPr sz="2000" b="1">
                      <a:gradFill flip="none" rotWithShape="1">
                        <a:gsLst>
                          <a:gs pos="0">
                            <a:schemeClr val="accent1">
                              <a:lumMod val="90000"/>
                              <a:lumOff val="10000"/>
                            </a:schemeClr>
                          </a:gs>
                          <a:gs pos="80000">
                            <a:schemeClr val="accent1">
                              <a:lumMod val="90000"/>
                            </a:schemeClr>
                          </a:gs>
                        </a:gsLst>
                        <a:path path="circle">
                          <a:fillToRect l="100000" t="100000"/>
                        </a:path>
                        <a:tileRect r="-100000" b="-100000"/>
                      </a:gradFill>
                    </a:defRPr>
                  </a:lvl1pPr>
                </a:lstStyle>
                <a:p>
                  <a:pPr marL="0" marR="0" lvl="0" indent="0" defTabSz="914400" eaLnBrk="1" fontAlgn="auto" latinLnBrk="0" hangingPunct="1">
                    <a:lnSpc>
                      <a:spcPct val="100000"/>
                    </a:lnSpc>
                    <a:spcBef>
                      <a:spcPts val="500"/>
                    </a:spcBef>
                    <a:spcAft>
                      <a:spcPts val="0"/>
                    </a:spcAft>
                    <a:buClrTx/>
                    <a:buSzTx/>
                    <a:buFontTx/>
                    <a:buNone/>
                    <a:defRPr/>
                  </a:pPr>
                  <a:r>
                    <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rPr>
                    <a:t>卓越的成本控制与价值创造能力</a:t>
                  </a:r>
                  <a:endParaRPr kumimoji="0" lang="zh-CN" altLang="en-US" sz="1800" b="1" i="0" u="none" strike="noStrike" kern="0" cap="none" spc="0" normalizeH="0" baseline="0" noProof="0" dirty="0">
                    <a:ln>
                      <a:noFill/>
                    </a:ln>
                    <a:gradFill flip="none" rotWithShape="1">
                      <a:gsLst>
                        <a:gs pos="0">
                          <a:srgbClr val="10BDCD"/>
                        </a:gs>
                        <a:gs pos="100000">
                          <a:srgbClr val="0D7CDD"/>
                        </a:gs>
                      </a:gsLst>
                      <a:path path="circle">
                        <a:fillToRect l="100000" t="100000"/>
                      </a:path>
                      <a:tileRect r="-100000" b="-100000"/>
                    </a:gradFill>
                    <a:effectLst/>
                    <a:uLnTx/>
                    <a:uFillTx/>
                    <a:latin typeface="微软雅黑" panose="020B0503020204020204" pitchFamily="34" charset="-122"/>
                    <a:ea typeface="微软雅黑" panose="020B0503020204020204" pitchFamily="34" charset="-122"/>
                    <a:sym typeface="+mn-lt"/>
                  </a:endParaRPr>
                </a:p>
              </p:txBody>
            </p:sp>
            <p:sp>
              <p:nvSpPr>
                <p:cNvPr id="35" name="ppter.com 8"/>
                <p:cNvSpPr txBox="1"/>
                <p:nvPr/>
              </p:nvSpPr>
              <p:spPr>
                <a:xfrm>
                  <a:off x="720105" y="3435319"/>
                  <a:ext cx="3603351" cy="890693"/>
                </a:xfrm>
                <a:prstGeom prst="rect">
                  <a:avLst/>
                </a:prstGeom>
                <a:noFill/>
              </p:spPr>
              <p:txBody>
                <a:bodyPr wrap="square" rtlCol="0">
                  <a:spAutoFit/>
                </a:bodyPr>
                <a:lstStyle/>
                <a:p>
                  <a:pPr marL="106045" lvl="0" algn="just">
                    <a:lnSpc>
                      <a:spcPct val="150000"/>
                    </a:lnSpc>
                    <a:spcBef>
                      <a:spcPts val="500"/>
                    </a:spcBef>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每年将营业收入的</a:t>
                  </a:r>
                  <a:r>
                    <a:rPr kumimoji="0" lang="en-US" altLang="zh-CN"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30%</a:t>
                  </a:r>
                  <a:r>
                    <a:rPr kumimoji="0" lang="zh-CN" altLang="en-US"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投入技术研发</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，积极参与</a:t>
                  </a:r>
                  <a:r>
                    <a:rPr kumimoji="0" lang="zh-CN" altLang="en-US"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国家级、省、市、县级</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智慧水利项目。我们的产品和算法模型会持续迭代升级，确保系统先进性。</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endParaRPr>
                </a:p>
              </p:txBody>
            </p:sp>
            <p:sp>
              <p:nvSpPr>
                <p:cNvPr id="36" name="ppter.com 8"/>
                <p:cNvSpPr txBox="1"/>
                <p:nvPr/>
              </p:nvSpPr>
              <p:spPr>
                <a:xfrm>
                  <a:off x="771178" y="5107525"/>
                  <a:ext cx="3498176" cy="1167692"/>
                </a:xfrm>
                <a:prstGeom prst="rect">
                  <a:avLst/>
                </a:prstGeom>
                <a:noFill/>
              </p:spPr>
              <p:txBody>
                <a:bodyPr wrap="square" rtlCol="0">
                  <a:spAutoFit/>
                </a:bodyPr>
                <a:lstStyle/>
                <a:p>
                  <a:pPr marL="106045" lvl="0" algn="just">
                    <a:lnSpc>
                      <a:spcPct val="150000"/>
                    </a:lnSpc>
                    <a:spcBef>
                      <a:spcPts val="500"/>
                    </a:spcBef>
                  </a:pP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凭借自主研发和规模化采购，能提供更具性价比的解决方案。同时，我们更关注通过智慧化手段为您</a:t>
                  </a:r>
                  <a:r>
                    <a:rPr kumimoji="0" lang="zh-CN" altLang="en-US" sz="1200" b="1"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优化业务流程、降低运营成本、提升管理效率</a:t>
                  </a:r>
                  <a:r>
                    <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rPr>
                    <a:t>。</a:t>
                  </a:r>
                  <a:endParaRPr kumimoji="0" lang="zh-CN" altLang="en-US" sz="1200" b="0" i="0" u="none" strike="noStrike" kern="0" cap="none" spc="0" normalizeH="0" baseline="0" noProof="0" dirty="0">
                    <a:ln>
                      <a:noFill/>
                    </a:ln>
                    <a:solidFill>
                      <a:srgbClr val="000000">
                        <a:lumMod val="95000"/>
                        <a:lumOff val="5000"/>
                      </a:srgbClr>
                    </a:solidFill>
                    <a:effectLst/>
                    <a:uLnTx/>
                    <a:uFillTx/>
                    <a:latin typeface="微软雅黑" panose="020B0503020204020204" pitchFamily="34" charset="-122"/>
                    <a:ea typeface="微软雅黑" panose="020B0503020204020204" pitchFamily="34" charset="-122"/>
                    <a:cs typeface="+mn-ea"/>
                    <a:sym typeface="+mn-lt"/>
                  </a:endParaRPr>
                </a:p>
              </p:txBody>
            </p:sp>
          </p:grpSp>
        </p:grpSp>
        <p:grpSp>
          <p:nvGrpSpPr>
            <p:cNvPr id="38" name="组合 37"/>
            <p:cNvGrpSpPr/>
            <p:nvPr/>
          </p:nvGrpSpPr>
          <p:grpSpPr>
            <a:xfrm>
              <a:off x="369174" y="327695"/>
              <a:ext cx="2965450" cy="953135"/>
              <a:chOff x="365889" y="365090"/>
              <a:chExt cx="2965450" cy="953135"/>
            </a:xfrm>
          </p:grpSpPr>
          <p:sp>
            <p:nvSpPr>
              <p:cNvPr id="39" name="文本框 38"/>
              <p:cNvSpPr txBox="1"/>
              <p:nvPr/>
            </p:nvSpPr>
            <p:spPr>
              <a:xfrm>
                <a:off x="777369" y="365090"/>
                <a:ext cx="2553970" cy="953135"/>
              </a:xfrm>
              <a:prstGeom prst="rect">
                <a:avLst/>
              </a:prstGeom>
              <a:noFill/>
            </p:spPr>
            <p:txBody>
              <a:bodyPr wrap="square" rtlCol="0">
                <a:spAutoFit/>
              </a:bodyPr>
              <a:lstStyle/>
              <a:p>
                <a:pPr algn="dist"/>
                <a:r>
                  <a:rPr lang="zh-CN" altLang="en-US" sz="2800" b="1" dirty="0">
                    <a:latin typeface="微软雅黑" panose="020B0503020204020204" pitchFamily="34" charset="-122"/>
                    <a:ea typeface="微软雅黑" panose="020B0503020204020204" pitchFamily="34" charset="-122"/>
                  </a:rPr>
                  <a:t>欧莱克优势</a:t>
                </a:r>
                <a:endParaRPr lang="zh-CN" altLang="en-US" sz="2800" b="1" dirty="0">
                  <a:latin typeface="微软雅黑" panose="020B0503020204020204" pitchFamily="34" charset="-122"/>
                  <a:ea typeface="微软雅黑" panose="020B0503020204020204" pitchFamily="34" charset="-122"/>
                </a:endParaRPr>
              </a:p>
            </p:txBody>
          </p:sp>
          <p:grpSp>
            <p:nvGrpSpPr>
              <p:cNvPr id="40" name="组合 39"/>
              <p:cNvGrpSpPr/>
              <p:nvPr/>
            </p:nvGrpSpPr>
            <p:grpSpPr>
              <a:xfrm>
                <a:off x="365889" y="413972"/>
                <a:ext cx="448087" cy="411421"/>
                <a:chOff x="1311800" y="841058"/>
                <a:chExt cx="566501" cy="520146"/>
              </a:xfrm>
            </p:grpSpPr>
            <p:sp>
              <p:nvSpPr>
                <p:cNvPr id="41" name="椭圆 40"/>
                <p:cNvSpPr/>
                <p:nvPr/>
              </p:nvSpPr>
              <p:spPr>
                <a:xfrm>
                  <a:off x="1311800" y="841058"/>
                  <a:ext cx="520146" cy="520146"/>
                </a:xfrm>
                <a:prstGeom prst="ellipse">
                  <a:avLst/>
                </a:prstGeom>
                <a:solidFill>
                  <a:srgbClr val="0D7CDD"/>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1578075" y="1060978"/>
                  <a:ext cx="300226" cy="300226"/>
                </a:xfrm>
                <a:prstGeom prst="ellipse">
                  <a:avLst/>
                </a:prstGeom>
                <a:solidFill>
                  <a:srgbClr val="10BDCD"/>
                </a:solidFill>
                <a:ln w="9525">
                  <a:solidFill>
                    <a:schemeClr val="bg1"/>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grpSp>
      <p:pic>
        <p:nvPicPr>
          <p:cNvPr id="11" name="图片 10" descr="12.9 LOGO"/>
          <p:cNvPicPr>
            <a:picLocks noChangeAspect="1"/>
          </p:cNvPicPr>
          <p:nvPr/>
        </p:nvPicPr>
        <p:blipFill>
          <a:blip r:embed="rId2"/>
          <a:stretch>
            <a:fillRect/>
          </a:stretch>
        </p:blipFill>
        <p:spPr>
          <a:xfrm>
            <a:off x="10771505" y="163830"/>
            <a:ext cx="720000" cy="720000"/>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0607" y="-142792"/>
            <a:ext cx="12322606" cy="7143582"/>
            <a:chOff x="-130607" y="-142792"/>
            <a:chExt cx="12322606" cy="7143582"/>
          </a:xfrm>
        </p:grpSpPr>
        <p:pic>
          <p:nvPicPr>
            <p:cNvPr id="94" name="图片 93"/>
            <p:cNvPicPr>
              <a:picLocks noChangeAspect="1"/>
            </p:cNvPicPr>
            <p:nvPr/>
          </p:nvPicPr>
          <p:blipFill>
            <a:blip r:embed="rId1"/>
            <a:srcRect b="15730"/>
            <a:stretch>
              <a:fillRect/>
            </a:stretch>
          </p:blipFill>
          <p:spPr>
            <a:xfrm>
              <a:off x="0" y="-1"/>
              <a:ext cx="12191999" cy="6858001"/>
            </a:xfrm>
            <a:prstGeom prst="rect">
              <a:avLst/>
            </a:prstGeom>
          </p:spPr>
        </p:pic>
        <p:grpSp>
          <p:nvGrpSpPr>
            <p:cNvPr id="4" name="组合 3"/>
            <p:cNvGrpSpPr/>
            <p:nvPr/>
          </p:nvGrpSpPr>
          <p:grpSpPr>
            <a:xfrm>
              <a:off x="6470247" y="5281489"/>
              <a:ext cx="5448878" cy="890806"/>
              <a:chOff x="6470248" y="4931281"/>
              <a:chExt cx="5448878" cy="890806"/>
            </a:xfrm>
          </p:grpSpPr>
          <p:sp>
            <p:nvSpPr>
              <p:cNvPr id="15" name="矩形: 圆角 14"/>
              <p:cNvSpPr/>
              <p:nvPr/>
            </p:nvSpPr>
            <p:spPr>
              <a:xfrm>
                <a:off x="6470248" y="4931281"/>
                <a:ext cx="2636806" cy="435071"/>
              </a:xfrm>
              <a:prstGeom prst="roundRect">
                <a:avLst>
                  <a:gd name="adj" fmla="val 50000"/>
                </a:avLst>
              </a:prstGeom>
              <a:gradFill flip="none" rotWithShape="1">
                <a:gsLst>
                  <a:gs pos="1000">
                    <a:srgbClr val="10BDCD"/>
                  </a:gs>
                  <a:gs pos="100000">
                    <a:srgbClr val="0D7CDD"/>
                  </a:gs>
                </a:gsLst>
                <a:lin ang="10800000" scaled="1"/>
                <a:tileRect/>
              </a:gradFill>
              <a:ln w="6350" cap="flat" cmpd="sng" algn="ctr">
                <a:noFill/>
                <a:prstDash val="solid"/>
                <a:miter lim="800000"/>
              </a:ln>
              <a:effectLst>
                <a:outerShdw blurRad="317500" dist="63500" dir="2700000" algn="tl" rotWithShape="0">
                  <a:srgbClr val="0564AB">
                    <a:lumMod val="40000"/>
                    <a:lumOff val="60000"/>
                    <a:alpha val="50000"/>
                  </a:srgbClr>
                </a:outerShdw>
              </a:effectLst>
            </p:spPr>
            <p:txBody>
              <a:bodyPr lIns="0" tIns="0" rIns="0" bIns="0" rtlCol="0"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cs typeface="+mn-ea"/>
                    <a:sym typeface="+mn-lt"/>
                  </a:rPr>
                  <a:t>设备规模 </a:t>
                </a:r>
                <a:r>
                  <a:rPr lang="en-US" altLang="zh-CN" b="1" kern="0" dirty="0">
                    <a:solidFill>
                      <a:srgbClr val="FFFFFF"/>
                    </a:solidFill>
                    <a:latin typeface="微软雅黑" panose="020B0503020204020204" pitchFamily="34" charset="-122"/>
                    <a:ea typeface="微软雅黑" panose="020B0503020204020204" pitchFamily="34" charset="-122"/>
                    <a:cs typeface="+mn-ea"/>
                    <a:sym typeface="+mn-lt"/>
                  </a:rPr>
                  <a:t>· </a:t>
                </a:r>
                <a:r>
                  <a:rPr lang="zh-CN" altLang="en-US" b="1" kern="0" dirty="0">
                    <a:solidFill>
                      <a:srgbClr val="FFFFFF"/>
                    </a:solidFill>
                    <a:latin typeface="微软雅黑" panose="020B0503020204020204" pitchFamily="34" charset="-122"/>
                    <a:ea typeface="微软雅黑" panose="020B0503020204020204" pitchFamily="34" charset="-122"/>
                    <a:cs typeface="+mn-ea"/>
                    <a:sym typeface="+mn-lt"/>
                  </a:rPr>
                  <a:t>稳定领航</a:t>
                </a:r>
                <a:endParaRPr lang="zh-CN" altLang="en-US" b="1" kern="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6" name="文本框 15"/>
              <p:cNvSpPr txBox="1"/>
              <p:nvPr/>
            </p:nvSpPr>
            <p:spPr>
              <a:xfrm>
                <a:off x="6470248" y="5493151"/>
                <a:ext cx="5448878" cy="328936"/>
              </a:xfrm>
              <a:prstGeom prst="rect">
                <a:avLst/>
              </a:prstGeom>
              <a:noFill/>
            </p:spPr>
            <p:txBody>
              <a:bodyPr wrap="square" rtlCol="0">
                <a:spAutoFit/>
              </a:bodyPr>
              <a:lstStyle/>
              <a:p>
                <a:pPr>
                  <a:lnSpc>
                    <a:spcPct val="120000"/>
                  </a:lnSpc>
                  <a:defRPr/>
                </a:pPr>
                <a:r>
                  <a:rPr lang="en-US" altLang="zh-CN"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20</a:t>
                </a:r>
                <a:r>
                  <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万</a:t>
                </a:r>
                <a:r>
                  <a:rPr lang="en-US" altLang="zh-CN"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 </a:t>
                </a:r>
                <a:r>
                  <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设备稳定在线运行，用户基础广泛，产品实力可靠。</a:t>
                </a:r>
                <a:endPar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grpSp>
        <p:grpSp>
          <p:nvGrpSpPr>
            <p:cNvPr id="5" name="组合 4"/>
            <p:cNvGrpSpPr/>
            <p:nvPr/>
          </p:nvGrpSpPr>
          <p:grpSpPr>
            <a:xfrm>
              <a:off x="6470247" y="986434"/>
              <a:ext cx="3482377" cy="1293813"/>
              <a:chOff x="6470247" y="1091209"/>
              <a:chExt cx="3482377" cy="1293813"/>
            </a:xfrm>
          </p:grpSpPr>
          <p:sp>
            <p:nvSpPr>
              <p:cNvPr id="12" name="矩形: 圆角 11"/>
              <p:cNvSpPr/>
              <p:nvPr/>
            </p:nvSpPr>
            <p:spPr>
              <a:xfrm>
                <a:off x="6470247" y="1091209"/>
                <a:ext cx="2636807" cy="435071"/>
              </a:xfrm>
              <a:prstGeom prst="roundRect">
                <a:avLst>
                  <a:gd name="adj" fmla="val 50000"/>
                </a:avLst>
              </a:prstGeom>
              <a:gradFill flip="none" rotWithShape="1">
                <a:gsLst>
                  <a:gs pos="1000">
                    <a:srgbClr val="10BDCD"/>
                  </a:gs>
                  <a:gs pos="100000">
                    <a:srgbClr val="0D7CDD"/>
                  </a:gs>
                </a:gsLst>
                <a:lin ang="10800000" scaled="1"/>
                <a:tileRect/>
              </a:gradFill>
              <a:ln w="6350" cap="flat" cmpd="sng" algn="ctr">
                <a:noFill/>
                <a:prstDash val="solid"/>
                <a:miter lim="800000"/>
              </a:ln>
              <a:effectLst>
                <a:outerShdw blurRad="317500" dist="63500" dir="2700000" algn="tl" rotWithShape="0">
                  <a:srgbClr val="0564AB">
                    <a:lumMod val="40000"/>
                    <a:lumOff val="60000"/>
                    <a:alpha val="50000"/>
                  </a:srgbClr>
                </a:outerShdw>
              </a:effectLst>
            </p:spPr>
            <p:txBody>
              <a:bodyPr lIns="0" tIns="0" rIns="0" bIns="0" rtlCol="0"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cs typeface="+mn-ea"/>
                    <a:sym typeface="+mn-lt"/>
                  </a:rPr>
                  <a:t>生态网络，广泛覆盖</a:t>
                </a:r>
                <a:endParaRPr lang="zh-CN" altLang="en-US" b="1" kern="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3" name="文本框 12"/>
              <p:cNvSpPr txBox="1"/>
              <p:nvPr/>
            </p:nvSpPr>
            <p:spPr>
              <a:xfrm>
                <a:off x="6470247" y="1659492"/>
                <a:ext cx="3465873" cy="328936"/>
              </a:xfrm>
              <a:prstGeom prst="rect">
                <a:avLst/>
              </a:prstGeom>
              <a:noFill/>
            </p:spPr>
            <p:txBody>
              <a:bodyPr wrap="square" rtlCol="0">
                <a:spAutoFit/>
              </a:bodyPr>
              <a:lstStyle/>
              <a:p>
                <a:pPr>
                  <a:lnSpc>
                    <a:spcPct val="120000"/>
                  </a:lnSpc>
                  <a:defRPr/>
                </a:pPr>
                <a:r>
                  <a:rPr lang="en-US" altLang="zh-CN"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200+ </a:t>
                </a:r>
                <a:r>
                  <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核心渠道伙伴，携手共赢</a:t>
                </a:r>
                <a:endPar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sp>
            <p:nvSpPr>
              <p:cNvPr id="14" name="文本框 13"/>
              <p:cNvSpPr txBox="1"/>
              <p:nvPr/>
            </p:nvSpPr>
            <p:spPr>
              <a:xfrm>
                <a:off x="6486751" y="2056086"/>
                <a:ext cx="3465873" cy="328936"/>
              </a:xfrm>
              <a:prstGeom prst="rect">
                <a:avLst/>
              </a:prstGeom>
              <a:noFill/>
            </p:spPr>
            <p:txBody>
              <a:bodyPr wrap="square" rtlCol="0">
                <a:spAutoFit/>
              </a:bodyPr>
              <a:lstStyle/>
              <a:p>
                <a:pPr>
                  <a:lnSpc>
                    <a:spcPct val="120000"/>
                  </a:lnSpc>
                  <a:defRPr/>
                </a:pPr>
                <a:r>
                  <a:rPr lang="en-US" altLang="zh-CN"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20+ </a:t>
                </a:r>
                <a:r>
                  <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战略生态伙伴，深度协同</a:t>
                </a:r>
                <a:endPar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grpSp>
        <p:grpSp>
          <p:nvGrpSpPr>
            <p:cNvPr id="6" name="组合 5"/>
            <p:cNvGrpSpPr/>
            <p:nvPr/>
          </p:nvGrpSpPr>
          <p:grpSpPr>
            <a:xfrm>
              <a:off x="6470248" y="4056401"/>
              <a:ext cx="4788353" cy="907096"/>
              <a:chOff x="6470248" y="3126695"/>
              <a:chExt cx="4788353" cy="907096"/>
            </a:xfrm>
          </p:grpSpPr>
          <p:sp>
            <p:nvSpPr>
              <p:cNvPr id="10" name="矩形: 圆角 9"/>
              <p:cNvSpPr/>
              <p:nvPr/>
            </p:nvSpPr>
            <p:spPr>
              <a:xfrm>
                <a:off x="6470248" y="3126695"/>
                <a:ext cx="2636806" cy="435071"/>
              </a:xfrm>
              <a:prstGeom prst="roundRect">
                <a:avLst>
                  <a:gd name="adj" fmla="val 50000"/>
                </a:avLst>
              </a:prstGeom>
              <a:gradFill flip="none" rotWithShape="1">
                <a:gsLst>
                  <a:gs pos="1000">
                    <a:srgbClr val="10BDCD"/>
                  </a:gs>
                  <a:gs pos="100000">
                    <a:srgbClr val="0D7CDD"/>
                  </a:gs>
                </a:gsLst>
                <a:lin ang="10800000" scaled="1"/>
                <a:tileRect/>
              </a:gradFill>
              <a:ln w="6350" cap="flat" cmpd="sng" algn="ctr">
                <a:noFill/>
                <a:prstDash val="solid"/>
                <a:miter lim="800000"/>
              </a:ln>
              <a:effectLst>
                <a:outerShdw blurRad="317500" dist="63500" dir="2700000" algn="tl" rotWithShape="0">
                  <a:srgbClr val="0564AB">
                    <a:lumMod val="40000"/>
                    <a:lumOff val="60000"/>
                    <a:alpha val="50000"/>
                  </a:srgbClr>
                </a:outerShdw>
              </a:effectLst>
            </p:spPr>
            <p:txBody>
              <a:bodyPr lIns="0" tIns="0" rIns="0" bIns="0" rtlCol="0"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cs typeface="+mn-ea"/>
                    <a:sym typeface="+mn-lt"/>
                  </a:rPr>
                  <a:t>项目经验，品质见证</a:t>
                </a:r>
                <a:endParaRPr lang="zh-CN" altLang="en-US" b="1" kern="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11" name="文本框 10"/>
              <p:cNvSpPr txBox="1"/>
              <p:nvPr/>
            </p:nvSpPr>
            <p:spPr>
              <a:xfrm>
                <a:off x="6470248" y="3704855"/>
                <a:ext cx="4788353" cy="328936"/>
              </a:xfrm>
              <a:prstGeom prst="rect">
                <a:avLst/>
              </a:prstGeom>
              <a:noFill/>
            </p:spPr>
            <p:txBody>
              <a:bodyPr wrap="square" rtlCol="0">
                <a:spAutoFit/>
              </a:bodyPr>
              <a:lstStyle/>
              <a:p>
                <a:pPr>
                  <a:lnSpc>
                    <a:spcPct val="120000"/>
                  </a:lnSpc>
                  <a:defRPr/>
                </a:pPr>
                <a:r>
                  <a:rPr lang="en-US" altLang="zh-CN"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2500+ </a:t>
                </a:r>
                <a:r>
                  <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项目成功交付，验证卓越服务与可靠品质。</a:t>
                </a:r>
                <a:endParaRPr lang="en-US" altLang="zh-CN"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p:nvGrpSpPr>
          <p:grpSpPr>
            <a:xfrm>
              <a:off x="6470246" y="2552138"/>
              <a:ext cx="4988329" cy="1187041"/>
              <a:chOff x="6470247" y="4931281"/>
              <a:chExt cx="4988329" cy="1187041"/>
            </a:xfrm>
          </p:grpSpPr>
          <p:sp>
            <p:nvSpPr>
              <p:cNvPr id="8" name="矩形: 圆角 7"/>
              <p:cNvSpPr/>
              <p:nvPr/>
            </p:nvSpPr>
            <p:spPr>
              <a:xfrm>
                <a:off x="6470248" y="4931281"/>
                <a:ext cx="2636806" cy="435071"/>
              </a:xfrm>
              <a:prstGeom prst="roundRect">
                <a:avLst>
                  <a:gd name="adj" fmla="val 50000"/>
                </a:avLst>
              </a:prstGeom>
              <a:gradFill flip="none" rotWithShape="1">
                <a:gsLst>
                  <a:gs pos="1000">
                    <a:srgbClr val="10BDCD"/>
                  </a:gs>
                  <a:gs pos="100000">
                    <a:srgbClr val="0D7CDD"/>
                  </a:gs>
                </a:gsLst>
                <a:lin ang="10800000" scaled="1"/>
                <a:tileRect/>
              </a:gradFill>
              <a:ln w="6350" cap="flat" cmpd="sng" algn="ctr">
                <a:noFill/>
                <a:prstDash val="solid"/>
                <a:miter lim="800000"/>
              </a:ln>
              <a:effectLst>
                <a:outerShdw blurRad="317500" dist="63500" dir="2700000" algn="tl" rotWithShape="0">
                  <a:srgbClr val="0564AB">
                    <a:lumMod val="40000"/>
                    <a:lumOff val="60000"/>
                    <a:alpha val="50000"/>
                  </a:srgbClr>
                </a:outerShdw>
              </a:effectLst>
            </p:spPr>
            <p:txBody>
              <a:bodyPr lIns="0" tIns="0" rIns="0" bIns="0" rtlCol="0" anchor="ctr"/>
              <a:lstStyle/>
              <a:p>
                <a:pPr algn="ctr">
                  <a:defRPr/>
                </a:pPr>
                <a:r>
                  <a:rPr lang="zh-CN" altLang="en-US" b="1" kern="0" dirty="0">
                    <a:solidFill>
                      <a:srgbClr val="FFFFFF"/>
                    </a:solidFill>
                    <a:latin typeface="微软雅黑" panose="020B0503020204020204" pitchFamily="34" charset="-122"/>
                    <a:ea typeface="微软雅黑" panose="020B0503020204020204" pitchFamily="34" charset="-122"/>
                    <a:cs typeface="+mn-ea"/>
                    <a:sym typeface="+mn-lt"/>
                  </a:rPr>
                  <a:t>双核驱动</a:t>
                </a:r>
                <a:r>
                  <a:rPr lang="en-US" altLang="zh-CN" b="1" kern="0" dirty="0">
                    <a:solidFill>
                      <a:srgbClr val="FFFFFF"/>
                    </a:solidFill>
                    <a:latin typeface="微软雅黑" panose="020B0503020204020204" pitchFamily="34" charset="-122"/>
                    <a:ea typeface="微软雅黑" panose="020B0503020204020204" pitchFamily="34" charset="-122"/>
                    <a:cs typeface="+mn-ea"/>
                    <a:sym typeface="+mn-lt"/>
                  </a:rPr>
                  <a:t>·</a:t>
                </a:r>
                <a:r>
                  <a:rPr lang="zh-CN" altLang="en-US" b="1" kern="0" dirty="0">
                    <a:solidFill>
                      <a:srgbClr val="FFFFFF"/>
                    </a:solidFill>
                    <a:latin typeface="微软雅黑" panose="020B0503020204020204" pitchFamily="34" charset="-122"/>
                    <a:ea typeface="微软雅黑" panose="020B0503020204020204" pitchFamily="34" charset="-122"/>
                    <a:cs typeface="+mn-ea"/>
                    <a:sym typeface="+mn-lt"/>
                  </a:rPr>
                  <a:t>全域赋能</a:t>
                </a:r>
                <a:endParaRPr lang="zh-CN" altLang="en-US" b="1" kern="0" dirty="0">
                  <a:solidFill>
                    <a:srgbClr val="FFFFFF"/>
                  </a:solidFill>
                  <a:latin typeface="微软雅黑" panose="020B0503020204020204" pitchFamily="34" charset="-122"/>
                  <a:ea typeface="微软雅黑" panose="020B0503020204020204" pitchFamily="34" charset="-122"/>
                  <a:cs typeface="+mn-ea"/>
                  <a:sym typeface="+mn-lt"/>
                </a:endParaRPr>
              </a:p>
            </p:txBody>
          </p:sp>
          <p:sp>
            <p:nvSpPr>
              <p:cNvPr id="9" name="文本框 8"/>
              <p:cNvSpPr txBox="1"/>
              <p:nvPr/>
            </p:nvSpPr>
            <p:spPr>
              <a:xfrm>
                <a:off x="6470247" y="5493151"/>
                <a:ext cx="4988329" cy="625171"/>
              </a:xfrm>
              <a:prstGeom prst="rect">
                <a:avLst/>
              </a:prstGeom>
              <a:noFill/>
            </p:spPr>
            <p:txBody>
              <a:bodyPr wrap="square" rtlCol="0">
                <a:spAutoFit/>
              </a:bodyPr>
              <a:lstStyle/>
              <a:p>
                <a:pPr>
                  <a:lnSpc>
                    <a:spcPct val="130000"/>
                  </a:lnSpc>
                  <a:defRPr/>
                </a:pPr>
                <a:r>
                  <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唐山总部战略引领，合肥中枢辐射全国，业务版图深度覆盖</a:t>
                </a:r>
                <a:r>
                  <a:rPr lang="en-US" altLang="zh-CN"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20</a:t>
                </a:r>
                <a:r>
                  <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rPr>
                  <a:t>余省份。</a:t>
                </a:r>
                <a:endParaRPr lang="zh-CN" altLang="en-US" sz="1400" kern="0" dirty="0">
                  <a:solidFill>
                    <a:prstClr val="black">
                      <a:lumMod val="65000"/>
                      <a:lumOff val="35000"/>
                    </a:prstClr>
                  </a:solidFill>
                  <a:latin typeface="微软雅黑" panose="020B0503020204020204" pitchFamily="34" charset="-122"/>
                  <a:ea typeface="微软雅黑" panose="020B0503020204020204" pitchFamily="34" charset="-122"/>
                  <a:cs typeface="+mn-ea"/>
                  <a:sym typeface="+mn-lt"/>
                </a:endParaRPr>
              </a:p>
            </p:txBody>
          </p:sp>
        </p:grpSp>
        <p:grpSp>
          <p:nvGrpSpPr>
            <p:cNvPr id="95" name="组合 94"/>
            <p:cNvGrpSpPr/>
            <p:nvPr/>
          </p:nvGrpSpPr>
          <p:grpSpPr>
            <a:xfrm>
              <a:off x="-130607" y="-142792"/>
              <a:ext cx="6330135" cy="7143582"/>
              <a:chOff x="-307124" y="-144771"/>
              <a:chExt cx="6330135" cy="7143582"/>
            </a:xfrm>
            <a:effectLst/>
          </p:grpSpPr>
          <p:sp>
            <p:nvSpPr>
              <p:cNvPr id="44" name="任意多边形: 形状 43"/>
              <p:cNvSpPr/>
              <p:nvPr/>
            </p:nvSpPr>
            <p:spPr>
              <a:xfrm rot="21146301">
                <a:off x="1628156" y="-43455"/>
                <a:ext cx="2385152" cy="1484694"/>
              </a:xfrm>
              <a:custGeom>
                <a:avLst/>
                <a:gdLst>
                  <a:gd name="connsiteX0" fmla="*/ 886659 w 2385152"/>
                  <a:gd name="connsiteY0" fmla="*/ 0 h 1484694"/>
                  <a:gd name="connsiteX1" fmla="*/ 2385152 w 2385152"/>
                  <a:gd name="connsiteY1" fmla="*/ 198921 h 1484694"/>
                  <a:gd name="connsiteX2" fmla="*/ 2385152 w 2385152"/>
                  <a:gd name="connsiteY2" fmla="*/ 1484694 h 1484694"/>
                  <a:gd name="connsiteX3" fmla="*/ 0 w 2385152"/>
                  <a:gd name="connsiteY3" fmla="*/ 1484694 h 1484694"/>
                  <a:gd name="connsiteX4" fmla="*/ 0 w 2385152"/>
                  <a:gd name="connsiteY4" fmla="*/ 0 h 1484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5152" h="1484694">
                    <a:moveTo>
                      <a:pt x="886659" y="0"/>
                    </a:moveTo>
                    <a:lnTo>
                      <a:pt x="2385152" y="198921"/>
                    </a:lnTo>
                    <a:lnTo>
                      <a:pt x="2385152" y="1484694"/>
                    </a:lnTo>
                    <a:lnTo>
                      <a:pt x="0" y="1484694"/>
                    </a:lnTo>
                    <a:lnTo>
                      <a:pt x="0" y="0"/>
                    </a:lnTo>
                    <a:close/>
                  </a:path>
                </a:pathLst>
              </a:custGeom>
              <a:blipFill>
                <a:blip r:embed="rId2"/>
                <a:stretch>
                  <a:fillRect/>
                </a:stretch>
              </a:blipFill>
              <a:ln w="38100">
                <a:solidFill>
                  <a:srgbClr val="EFF7FF"/>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2" name="任意多边形: 形状 41"/>
              <p:cNvSpPr/>
              <p:nvPr/>
            </p:nvSpPr>
            <p:spPr>
              <a:xfrm rot="21146301">
                <a:off x="4060040" y="-144771"/>
                <a:ext cx="1899928" cy="1294669"/>
              </a:xfrm>
              <a:custGeom>
                <a:avLst/>
                <a:gdLst>
                  <a:gd name="connsiteX0" fmla="*/ 0 w 1899928"/>
                  <a:gd name="connsiteY0" fmla="*/ 0 h 1294669"/>
                  <a:gd name="connsiteX1" fmla="*/ 1899928 w 1899928"/>
                  <a:gd name="connsiteY1" fmla="*/ 252210 h 1294669"/>
                  <a:gd name="connsiteX2" fmla="*/ 1761544 w 1899928"/>
                  <a:gd name="connsiteY2" fmla="*/ 1294669 h 1294669"/>
                  <a:gd name="connsiteX3" fmla="*/ 0 w 1899928"/>
                  <a:gd name="connsiteY3" fmla="*/ 1294669 h 1294669"/>
                </a:gdLst>
                <a:ahLst/>
                <a:cxnLst>
                  <a:cxn ang="0">
                    <a:pos x="connsiteX0" y="connsiteY0"/>
                  </a:cxn>
                  <a:cxn ang="0">
                    <a:pos x="connsiteX1" y="connsiteY1"/>
                  </a:cxn>
                  <a:cxn ang="0">
                    <a:pos x="connsiteX2" y="connsiteY2"/>
                  </a:cxn>
                  <a:cxn ang="0">
                    <a:pos x="connsiteX3" y="connsiteY3"/>
                  </a:cxn>
                </a:cxnLst>
                <a:rect l="l" t="t" r="r" b="b"/>
                <a:pathLst>
                  <a:path w="1899928" h="1294669">
                    <a:moveTo>
                      <a:pt x="0" y="0"/>
                    </a:moveTo>
                    <a:lnTo>
                      <a:pt x="1899928" y="252210"/>
                    </a:lnTo>
                    <a:lnTo>
                      <a:pt x="1761544" y="1294669"/>
                    </a:lnTo>
                    <a:lnTo>
                      <a:pt x="0" y="1294669"/>
                    </a:lnTo>
                    <a:close/>
                  </a:path>
                </a:pathLst>
              </a:custGeom>
              <a:blipFill>
                <a:blip r:embed="rId3"/>
                <a:stretch>
                  <a:fillRect/>
                </a:stretch>
              </a:blipFill>
              <a:ln w="38100">
                <a:solidFill>
                  <a:srgbClr val="EFF7FF"/>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1" name="任意多边形: 形状 40"/>
              <p:cNvSpPr/>
              <p:nvPr/>
            </p:nvSpPr>
            <p:spPr>
              <a:xfrm rot="21146301">
                <a:off x="-286755" y="246290"/>
                <a:ext cx="1861293" cy="1484694"/>
              </a:xfrm>
              <a:custGeom>
                <a:avLst/>
                <a:gdLst>
                  <a:gd name="connsiteX0" fmla="*/ 1861293 w 1861293"/>
                  <a:gd name="connsiteY0" fmla="*/ 0 h 1484694"/>
                  <a:gd name="connsiteX1" fmla="*/ 1861293 w 1861293"/>
                  <a:gd name="connsiteY1" fmla="*/ 1484694 h 1484694"/>
                  <a:gd name="connsiteX2" fmla="*/ 0 w 1861293"/>
                  <a:gd name="connsiteY2" fmla="*/ 1484694 h 1484694"/>
                  <a:gd name="connsiteX3" fmla="*/ 197089 w 1861293"/>
                  <a:gd name="connsiteY3" fmla="*/ 0 h 1484694"/>
                </a:gdLst>
                <a:ahLst/>
                <a:cxnLst>
                  <a:cxn ang="0">
                    <a:pos x="connsiteX0" y="connsiteY0"/>
                  </a:cxn>
                  <a:cxn ang="0">
                    <a:pos x="connsiteX1" y="connsiteY1"/>
                  </a:cxn>
                  <a:cxn ang="0">
                    <a:pos x="connsiteX2" y="connsiteY2"/>
                  </a:cxn>
                  <a:cxn ang="0">
                    <a:pos x="connsiteX3" y="connsiteY3"/>
                  </a:cxn>
                </a:cxnLst>
                <a:rect l="l" t="t" r="r" b="b"/>
                <a:pathLst>
                  <a:path w="1861293" h="1484694">
                    <a:moveTo>
                      <a:pt x="1861293" y="0"/>
                    </a:moveTo>
                    <a:lnTo>
                      <a:pt x="1861293" y="1484694"/>
                    </a:lnTo>
                    <a:lnTo>
                      <a:pt x="0" y="1484694"/>
                    </a:lnTo>
                    <a:lnTo>
                      <a:pt x="197089" y="0"/>
                    </a:lnTo>
                    <a:close/>
                  </a:path>
                </a:pathLst>
              </a:custGeom>
              <a:blipFill>
                <a:blip r:embed="rId4"/>
                <a:stretch>
                  <a:fillRect/>
                </a:stretch>
              </a:blipFill>
              <a:ln w="38100">
                <a:solidFill>
                  <a:srgbClr val="EFF7FF"/>
                </a:solidFill>
              </a:ln>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7" name="矩形 26"/>
              <p:cNvSpPr/>
              <p:nvPr/>
            </p:nvSpPr>
            <p:spPr>
              <a:xfrm rot="21146301">
                <a:off x="1237494" y="1794863"/>
                <a:ext cx="2385152" cy="1484694"/>
              </a:xfrm>
              <a:prstGeom prst="rect">
                <a:avLst/>
              </a:prstGeom>
              <a:blipFill>
                <a:blip r:embed="rId5"/>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形状 52"/>
              <p:cNvSpPr/>
              <p:nvPr/>
            </p:nvSpPr>
            <p:spPr>
              <a:xfrm rot="21146301">
                <a:off x="3654840" y="1473538"/>
                <a:ext cx="2368171" cy="1484694"/>
              </a:xfrm>
              <a:custGeom>
                <a:avLst/>
                <a:gdLst>
                  <a:gd name="connsiteX0" fmla="*/ 2368171 w 2368171"/>
                  <a:gd name="connsiteY0" fmla="*/ 0 h 1484694"/>
                  <a:gd name="connsiteX1" fmla="*/ 2171082 w 2368171"/>
                  <a:gd name="connsiteY1" fmla="*/ 1484694 h 1484694"/>
                  <a:gd name="connsiteX2" fmla="*/ 0 w 2368171"/>
                  <a:gd name="connsiteY2" fmla="*/ 1484694 h 1484694"/>
                  <a:gd name="connsiteX3" fmla="*/ 0 w 2368171"/>
                  <a:gd name="connsiteY3" fmla="*/ 0 h 1484694"/>
                </a:gdLst>
                <a:ahLst/>
                <a:cxnLst>
                  <a:cxn ang="0">
                    <a:pos x="connsiteX0" y="connsiteY0"/>
                  </a:cxn>
                  <a:cxn ang="0">
                    <a:pos x="connsiteX1" y="connsiteY1"/>
                  </a:cxn>
                  <a:cxn ang="0">
                    <a:pos x="connsiteX2" y="connsiteY2"/>
                  </a:cxn>
                  <a:cxn ang="0">
                    <a:pos x="connsiteX3" y="connsiteY3"/>
                  </a:cxn>
                </a:cxnLst>
                <a:rect l="l" t="t" r="r" b="b"/>
                <a:pathLst>
                  <a:path w="2368171" h="1484694">
                    <a:moveTo>
                      <a:pt x="2368171" y="0"/>
                    </a:moveTo>
                    <a:lnTo>
                      <a:pt x="2171082" y="1484694"/>
                    </a:lnTo>
                    <a:lnTo>
                      <a:pt x="0" y="1484694"/>
                    </a:lnTo>
                    <a:lnTo>
                      <a:pt x="0" y="0"/>
                    </a:lnTo>
                    <a:close/>
                  </a:path>
                </a:pathLst>
              </a:custGeom>
              <a:blipFill>
                <a:blip r:embed="rId6"/>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dirty="0"/>
              </a:p>
            </p:txBody>
          </p:sp>
          <p:sp>
            <p:nvSpPr>
              <p:cNvPr id="46" name="任意多边形: 形状 45"/>
              <p:cNvSpPr/>
              <p:nvPr/>
            </p:nvSpPr>
            <p:spPr>
              <a:xfrm rot="21146301">
                <a:off x="-307124" y="2060137"/>
                <a:ext cx="1489383" cy="1484694"/>
              </a:xfrm>
              <a:custGeom>
                <a:avLst/>
                <a:gdLst>
                  <a:gd name="connsiteX0" fmla="*/ 1489383 w 1489383"/>
                  <a:gd name="connsiteY0" fmla="*/ 0 h 1484694"/>
                  <a:gd name="connsiteX1" fmla="*/ 1489383 w 1489383"/>
                  <a:gd name="connsiteY1" fmla="*/ 1484694 h 1484694"/>
                  <a:gd name="connsiteX2" fmla="*/ 0 w 1489383"/>
                  <a:gd name="connsiteY2" fmla="*/ 1484694 h 1484694"/>
                  <a:gd name="connsiteX3" fmla="*/ 197090 w 1489383"/>
                  <a:gd name="connsiteY3" fmla="*/ 0 h 1484694"/>
                </a:gdLst>
                <a:ahLst/>
                <a:cxnLst>
                  <a:cxn ang="0">
                    <a:pos x="connsiteX0" y="connsiteY0"/>
                  </a:cxn>
                  <a:cxn ang="0">
                    <a:pos x="connsiteX1" y="connsiteY1"/>
                  </a:cxn>
                  <a:cxn ang="0">
                    <a:pos x="connsiteX2" y="connsiteY2"/>
                  </a:cxn>
                  <a:cxn ang="0">
                    <a:pos x="connsiteX3" y="connsiteY3"/>
                  </a:cxn>
                </a:cxnLst>
                <a:rect l="l" t="t" r="r" b="b"/>
                <a:pathLst>
                  <a:path w="1489383" h="1484694">
                    <a:moveTo>
                      <a:pt x="1489383" y="0"/>
                    </a:moveTo>
                    <a:lnTo>
                      <a:pt x="1489383" y="1484694"/>
                    </a:lnTo>
                    <a:lnTo>
                      <a:pt x="0" y="1484694"/>
                    </a:lnTo>
                    <a:lnTo>
                      <a:pt x="197090" y="0"/>
                    </a:lnTo>
                    <a:close/>
                  </a:path>
                </a:pathLst>
              </a:custGeom>
              <a:blipFill>
                <a:blip r:embed="rId7"/>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0" name="矩形 29"/>
              <p:cNvSpPr/>
              <p:nvPr/>
            </p:nvSpPr>
            <p:spPr>
              <a:xfrm rot="21146301">
                <a:off x="1864077" y="3489749"/>
                <a:ext cx="2385152" cy="1484694"/>
              </a:xfrm>
              <a:prstGeom prst="rect">
                <a:avLst/>
              </a:prstGeom>
              <a:blipFill>
                <a:blip r:embed="rId8"/>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形状 55"/>
              <p:cNvSpPr/>
              <p:nvPr/>
            </p:nvSpPr>
            <p:spPr>
              <a:xfrm rot="21146301">
                <a:off x="4284171" y="3210013"/>
                <a:ext cx="1736091" cy="1484694"/>
              </a:xfrm>
              <a:custGeom>
                <a:avLst/>
                <a:gdLst>
                  <a:gd name="connsiteX0" fmla="*/ 1736091 w 1736091"/>
                  <a:gd name="connsiteY0" fmla="*/ 0 h 1484694"/>
                  <a:gd name="connsiteX1" fmla="*/ 1539002 w 1736091"/>
                  <a:gd name="connsiteY1" fmla="*/ 1484694 h 1484694"/>
                  <a:gd name="connsiteX2" fmla="*/ 0 w 1736091"/>
                  <a:gd name="connsiteY2" fmla="*/ 1484694 h 1484694"/>
                  <a:gd name="connsiteX3" fmla="*/ 0 w 1736091"/>
                  <a:gd name="connsiteY3" fmla="*/ 0 h 1484694"/>
                </a:gdLst>
                <a:ahLst/>
                <a:cxnLst>
                  <a:cxn ang="0">
                    <a:pos x="connsiteX0" y="connsiteY0"/>
                  </a:cxn>
                  <a:cxn ang="0">
                    <a:pos x="connsiteX1" y="connsiteY1"/>
                  </a:cxn>
                  <a:cxn ang="0">
                    <a:pos x="connsiteX2" y="connsiteY2"/>
                  </a:cxn>
                  <a:cxn ang="0">
                    <a:pos x="connsiteX3" y="connsiteY3"/>
                  </a:cxn>
                </a:cxnLst>
                <a:rect l="l" t="t" r="r" b="b"/>
                <a:pathLst>
                  <a:path w="1736091" h="1484694">
                    <a:moveTo>
                      <a:pt x="1736091" y="0"/>
                    </a:moveTo>
                    <a:lnTo>
                      <a:pt x="1539002" y="1484694"/>
                    </a:lnTo>
                    <a:lnTo>
                      <a:pt x="0" y="1484694"/>
                    </a:lnTo>
                    <a:lnTo>
                      <a:pt x="0" y="0"/>
                    </a:lnTo>
                    <a:close/>
                  </a:path>
                </a:pathLst>
              </a:custGeom>
              <a:blipFill>
                <a:blip r:embed="rId9"/>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5" name="任意多边形: 形状 54"/>
              <p:cNvSpPr/>
              <p:nvPr/>
            </p:nvSpPr>
            <p:spPr>
              <a:xfrm rot="21146301">
                <a:off x="-287789" y="3795153"/>
                <a:ext cx="2099283" cy="1484694"/>
              </a:xfrm>
              <a:custGeom>
                <a:avLst/>
                <a:gdLst>
                  <a:gd name="connsiteX0" fmla="*/ 2099283 w 2099283"/>
                  <a:gd name="connsiteY0" fmla="*/ 0 h 1484694"/>
                  <a:gd name="connsiteX1" fmla="*/ 2099283 w 2099283"/>
                  <a:gd name="connsiteY1" fmla="*/ 1484694 h 1484694"/>
                  <a:gd name="connsiteX2" fmla="*/ 0 w 2099283"/>
                  <a:gd name="connsiteY2" fmla="*/ 1484694 h 1484694"/>
                  <a:gd name="connsiteX3" fmla="*/ 197089 w 2099283"/>
                  <a:gd name="connsiteY3" fmla="*/ 0 h 1484694"/>
                </a:gdLst>
                <a:ahLst/>
                <a:cxnLst>
                  <a:cxn ang="0">
                    <a:pos x="connsiteX0" y="connsiteY0"/>
                  </a:cxn>
                  <a:cxn ang="0">
                    <a:pos x="connsiteX1" y="connsiteY1"/>
                  </a:cxn>
                  <a:cxn ang="0">
                    <a:pos x="connsiteX2" y="connsiteY2"/>
                  </a:cxn>
                  <a:cxn ang="0">
                    <a:pos x="connsiteX3" y="connsiteY3"/>
                  </a:cxn>
                </a:cxnLst>
                <a:rect l="l" t="t" r="r" b="b"/>
                <a:pathLst>
                  <a:path w="2099283" h="1484694">
                    <a:moveTo>
                      <a:pt x="2099283" y="0"/>
                    </a:moveTo>
                    <a:lnTo>
                      <a:pt x="2099283" y="1484694"/>
                    </a:lnTo>
                    <a:lnTo>
                      <a:pt x="0" y="1484694"/>
                    </a:lnTo>
                    <a:lnTo>
                      <a:pt x="197089" y="0"/>
                    </a:lnTo>
                    <a:close/>
                  </a:path>
                </a:pathLst>
              </a:custGeom>
              <a:blipFill>
                <a:blip r:embed="rId10"/>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1" name="任意多边形: 形状 60"/>
              <p:cNvSpPr/>
              <p:nvPr/>
            </p:nvSpPr>
            <p:spPr>
              <a:xfrm rot="21146301">
                <a:off x="1864078" y="5253305"/>
                <a:ext cx="2385152" cy="1484694"/>
              </a:xfrm>
              <a:custGeom>
                <a:avLst/>
                <a:gdLst>
                  <a:gd name="connsiteX0" fmla="*/ 2385152 w 2385152"/>
                  <a:gd name="connsiteY0" fmla="*/ 0 h 1484694"/>
                  <a:gd name="connsiteX1" fmla="*/ 2385152 w 2385152"/>
                  <a:gd name="connsiteY1" fmla="*/ 1484694 h 1484694"/>
                  <a:gd name="connsiteX2" fmla="*/ 237954 w 2385152"/>
                  <a:gd name="connsiteY2" fmla="*/ 1484694 h 1484694"/>
                  <a:gd name="connsiteX3" fmla="*/ 0 w 2385152"/>
                  <a:gd name="connsiteY3" fmla="*/ 1453106 h 1484694"/>
                  <a:gd name="connsiteX4" fmla="*/ 0 w 2385152"/>
                  <a:gd name="connsiteY4" fmla="*/ 0 h 148469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85152" h="1484694">
                    <a:moveTo>
                      <a:pt x="2385152" y="0"/>
                    </a:moveTo>
                    <a:lnTo>
                      <a:pt x="2385152" y="1484694"/>
                    </a:lnTo>
                    <a:lnTo>
                      <a:pt x="237954" y="1484694"/>
                    </a:lnTo>
                    <a:lnTo>
                      <a:pt x="0" y="1453106"/>
                    </a:lnTo>
                    <a:lnTo>
                      <a:pt x="0" y="0"/>
                    </a:lnTo>
                    <a:close/>
                  </a:path>
                </a:pathLst>
              </a:custGeom>
              <a:blipFill>
                <a:blip r:embed="rId11"/>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60" name="任意多边形: 形状 59"/>
              <p:cNvSpPr/>
              <p:nvPr/>
            </p:nvSpPr>
            <p:spPr>
              <a:xfrm rot="21146301">
                <a:off x="4284171" y="4973569"/>
                <a:ext cx="1736090" cy="1484694"/>
              </a:xfrm>
              <a:custGeom>
                <a:avLst/>
                <a:gdLst>
                  <a:gd name="connsiteX0" fmla="*/ 1736090 w 1736090"/>
                  <a:gd name="connsiteY0" fmla="*/ 0 h 1484694"/>
                  <a:gd name="connsiteX1" fmla="*/ 1539001 w 1736090"/>
                  <a:gd name="connsiteY1" fmla="*/ 1484694 h 1484694"/>
                  <a:gd name="connsiteX2" fmla="*/ 0 w 1736090"/>
                  <a:gd name="connsiteY2" fmla="*/ 1484694 h 1484694"/>
                  <a:gd name="connsiteX3" fmla="*/ 0 w 1736090"/>
                  <a:gd name="connsiteY3" fmla="*/ 0 h 1484694"/>
                </a:gdLst>
                <a:ahLst/>
                <a:cxnLst>
                  <a:cxn ang="0">
                    <a:pos x="connsiteX0" y="connsiteY0"/>
                  </a:cxn>
                  <a:cxn ang="0">
                    <a:pos x="connsiteX1" y="connsiteY1"/>
                  </a:cxn>
                  <a:cxn ang="0">
                    <a:pos x="connsiteX2" y="connsiteY2"/>
                  </a:cxn>
                  <a:cxn ang="0">
                    <a:pos x="connsiteX3" y="connsiteY3"/>
                  </a:cxn>
                </a:cxnLst>
                <a:rect l="l" t="t" r="r" b="b"/>
                <a:pathLst>
                  <a:path w="1736090" h="1484694">
                    <a:moveTo>
                      <a:pt x="1736090" y="0"/>
                    </a:moveTo>
                    <a:lnTo>
                      <a:pt x="1539001" y="1484694"/>
                    </a:lnTo>
                    <a:lnTo>
                      <a:pt x="0" y="1484694"/>
                    </a:lnTo>
                    <a:lnTo>
                      <a:pt x="0" y="0"/>
                    </a:lnTo>
                    <a:close/>
                  </a:path>
                </a:pathLst>
              </a:custGeom>
              <a:blipFill>
                <a:blip r:embed="rId12"/>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9" name="任意多边形: 形状 58"/>
              <p:cNvSpPr/>
              <p:nvPr/>
            </p:nvSpPr>
            <p:spPr>
              <a:xfrm rot="21146301">
                <a:off x="-248903" y="5556139"/>
                <a:ext cx="2057450" cy="1442672"/>
              </a:xfrm>
              <a:custGeom>
                <a:avLst/>
                <a:gdLst>
                  <a:gd name="connsiteX0" fmla="*/ 2057450 w 2057450"/>
                  <a:gd name="connsiteY0" fmla="*/ 0 h 1442672"/>
                  <a:gd name="connsiteX1" fmla="*/ 2057450 w 2057450"/>
                  <a:gd name="connsiteY1" fmla="*/ 1442672 h 1442672"/>
                  <a:gd name="connsiteX2" fmla="*/ 0 w 2057450"/>
                  <a:gd name="connsiteY2" fmla="*/ 1169551 h 1442672"/>
                  <a:gd name="connsiteX3" fmla="*/ 155255 w 2057450"/>
                  <a:gd name="connsiteY3" fmla="*/ 0 h 1442672"/>
                </a:gdLst>
                <a:ahLst/>
                <a:cxnLst>
                  <a:cxn ang="0">
                    <a:pos x="connsiteX0" y="connsiteY0"/>
                  </a:cxn>
                  <a:cxn ang="0">
                    <a:pos x="connsiteX1" y="connsiteY1"/>
                  </a:cxn>
                  <a:cxn ang="0">
                    <a:pos x="connsiteX2" y="connsiteY2"/>
                  </a:cxn>
                  <a:cxn ang="0">
                    <a:pos x="connsiteX3" y="connsiteY3"/>
                  </a:cxn>
                </a:cxnLst>
                <a:rect l="l" t="t" r="r" b="b"/>
                <a:pathLst>
                  <a:path w="2057450" h="1442672">
                    <a:moveTo>
                      <a:pt x="2057450" y="0"/>
                    </a:moveTo>
                    <a:lnTo>
                      <a:pt x="2057450" y="1442672"/>
                    </a:lnTo>
                    <a:lnTo>
                      <a:pt x="0" y="1169551"/>
                    </a:lnTo>
                    <a:lnTo>
                      <a:pt x="155255" y="0"/>
                    </a:lnTo>
                    <a:close/>
                  </a:path>
                </a:pathLst>
              </a:custGeom>
              <a:blipFill>
                <a:blip r:embed="rId13"/>
                <a:stretch>
                  <a:fillRect/>
                </a:stretch>
              </a:blipFill>
              <a:ln w="38100">
                <a:solidFill>
                  <a:srgbClr val="EFF7FF"/>
                </a:solidFill>
              </a:ln>
              <a:effectLst>
                <a:outerShdw blurRad="63500" sx="102000" sy="102000" algn="ctr" rotWithShape="0">
                  <a:srgbClr val="D0E7FC">
                    <a:alpha val="60000"/>
                  </a:srgb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96" name="矩形 95"/>
            <p:cNvSpPr/>
            <p:nvPr/>
          </p:nvSpPr>
          <p:spPr>
            <a:xfrm>
              <a:off x="6011542" y="-1"/>
              <a:ext cx="84458" cy="6857999"/>
            </a:xfrm>
            <a:prstGeom prst="rect">
              <a:avLst/>
            </a:prstGeom>
            <a:gradFill flip="none" rotWithShape="1">
              <a:gsLst>
                <a:gs pos="0">
                  <a:srgbClr val="10BDCD"/>
                </a:gs>
                <a:gs pos="100000">
                  <a:srgbClr val="0D7CDD"/>
                </a:gs>
              </a:gsLst>
              <a:lin ang="16200000" scaled="1"/>
              <a:tileRect/>
            </a:gra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图片 2" descr="12.9 LOGO"/>
          <p:cNvPicPr>
            <a:picLocks noChangeAspect="1"/>
          </p:cNvPicPr>
          <p:nvPr/>
        </p:nvPicPr>
        <p:blipFill>
          <a:blip r:embed="rId14"/>
          <a:stretch>
            <a:fillRect/>
          </a:stretch>
        </p:blipFill>
        <p:spPr>
          <a:xfrm>
            <a:off x="10771505" y="163830"/>
            <a:ext cx="720000" cy="720000"/>
          </a:xfrm>
          <a:prstGeom prst="rect">
            <a:avLst/>
          </a:prstGeom>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26357" y="290963"/>
            <a:ext cx="13283921" cy="6567037"/>
            <a:chOff x="-526357" y="290963"/>
            <a:chExt cx="13283921" cy="6567037"/>
          </a:xfrm>
        </p:grpSpPr>
        <p:pic>
          <p:nvPicPr>
            <p:cNvPr id="3" name="图片 2"/>
            <p:cNvPicPr>
              <a:picLocks noChangeAspect="1"/>
            </p:cNvPicPr>
            <p:nvPr/>
          </p:nvPicPr>
          <p:blipFill>
            <a:blip r:embed="rId1"/>
            <a:srcRect t="20810" b="20810"/>
            <a:stretch>
              <a:fillRect/>
            </a:stretch>
          </p:blipFill>
          <p:spPr>
            <a:xfrm>
              <a:off x="-12579" y="2982409"/>
              <a:ext cx="12192000" cy="3875591"/>
            </a:xfrm>
            <a:custGeom>
              <a:avLst/>
              <a:gdLst>
                <a:gd name="connsiteX0" fmla="*/ 0 w 12192000"/>
                <a:gd name="connsiteY0" fmla="*/ 0 h 3875591"/>
                <a:gd name="connsiteX1" fmla="*/ 398652 w 12192000"/>
                <a:gd name="connsiteY1" fmla="*/ 0 h 3875591"/>
                <a:gd name="connsiteX2" fmla="*/ 495234 w 12192000"/>
                <a:gd name="connsiteY2" fmla="*/ 22194 h 3875591"/>
                <a:gd name="connsiteX3" fmla="*/ 6297210 w 12192000"/>
                <a:gd name="connsiteY3" fmla="*/ 548813 h 3875591"/>
                <a:gd name="connsiteX4" fmla="*/ 12099187 w 12192000"/>
                <a:gd name="connsiteY4" fmla="*/ 22194 h 3875591"/>
                <a:gd name="connsiteX5" fmla="*/ 12192000 w 12192000"/>
                <a:gd name="connsiteY5" fmla="*/ 866 h 3875591"/>
                <a:gd name="connsiteX6" fmla="*/ 12192000 w 12192000"/>
                <a:gd name="connsiteY6" fmla="*/ 3875591 h 3875591"/>
                <a:gd name="connsiteX7" fmla="*/ 0 w 12192000"/>
                <a:gd name="connsiteY7" fmla="*/ 3875591 h 387559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192000" h="3875591">
                  <a:moveTo>
                    <a:pt x="0" y="0"/>
                  </a:moveTo>
                  <a:lnTo>
                    <a:pt x="398652" y="0"/>
                  </a:lnTo>
                  <a:lnTo>
                    <a:pt x="495234" y="22194"/>
                  </a:lnTo>
                  <a:cubicBezTo>
                    <a:pt x="2071927" y="351184"/>
                    <a:pt x="4093287" y="548813"/>
                    <a:pt x="6297210" y="548813"/>
                  </a:cubicBezTo>
                  <a:cubicBezTo>
                    <a:pt x="8501134" y="548813"/>
                    <a:pt x="10522493" y="351184"/>
                    <a:pt x="12099187" y="22194"/>
                  </a:cubicBezTo>
                  <a:lnTo>
                    <a:pt x="12192000" y="866"/>
                  </a:lnTo>
                  <a:lnTo>
                    <a:pt x="12192000" y="3875591"/>
                  </a:lnTo>
                  <a:lnTo>
                    <a:pt x="0" y="3875591"/>
                  </a:lnTo>
                  <a:close/>
                </a:path>
              </a:pathLst>
            </a:custGeom>
          </p:spPr>
        </p:pic>
        <p:sp>
          <p:nvSpPr>
            <p:cNvPr id="4" name="椭圆 3"/>
            <p:cNvSpPr/>
            <p:nvPr/>
          </p:nvSpPr>
          <p:spPr>
            <a:xfrm>
              <a:off x="-526357" y="290963"/>
              <a:ext cx="13283921" cy="4763226"/>
            </a:xfrm>
            <a:prstGeom prst="ellipse">
              <a:avLst/>
            </a:prstGeom>
            <a:gradFill>
              <a:gsLst>
                <a:gs pos="0">
                  <a:sysClr val="window" lastClr="FFFFFF">
                    <a:alpha val="68000"/>
                  </a:sysClr>
                </a:gs>
                <a:gs pos="20000">
                  <a:sysClr val="window" lastClr="FFFFFF"/>
                </a:gs>
              </a:gsLst>
              <a:lin ang="16200000" scaled="1"/>
            </a:gradFill>
            <a:ln w="19050" cap="flat" cmpd="sng" algn="ctr">
              <a:noFill/>
              <a:prstDash val="solid"/>
              <a:miter lim="800000"/>
            </a:ln>
            <a:effectLst>
              <a:softEdge rad="139700"/>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5" name="矩形 4"/>
            <p:cNvSpPr/>
            <p:nvPr/>
          </p:nvSpPr>
          <p:spPr>
            <a:xfrm>
              <a:off x="-3236" y="5054189"/>
              <a:ext cx="12179421" cy="1803811"/>
            </a:xfrm>
            <a:prstGeom prst="rect">
              <a:avLst/>
            </a:prstGeom>
            <a:gradFill flip="none" rotWithShape="1">
              <a:gsLst>
                <a:gs pos="0">
                  <a:srgbClr val="0D7CDD"/>
                </a:gs>
                <a:gs pos="100000">
                  <a:srgbClr val="C0DFFB">
                    <a:alpha val="0"/>
                  </a:srgbClr>
                </a:gs>
              </a:gsLst>
              <a:lin ang="16200000" scaled="1"/>
              <a:tileRect/>
            </a:gradFill>
            <a:ln w="1905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grpSp>
          <p:nvGrpSpPr>
            <p:cNvPr id="6" name="组合 5"/>
            <p:cNvGrpSpPr/>
            <p:nvPr/>
          </p:nvGrpSpPr>
          <p:grpSpPr>
            <a:xfrm rot="229837">
              <a:off x="-46556" y="3576699"/>
              <a:ext cx="6096000" cy="1221016"/>
              <a:chOff x="0" y="2390616"/>
              <a:chExt cx="6096000" cy="1221016"/>
            </a:xfrm>
          </p:grpSpPr>
          <p:sp>
            <p:nvSpPr>
              <p:cNvPr id="25" name="任意多边形: 形状 24"/>
              <p:cNvSpPr/>
              <p:nvPr/>
            </p:nvSpPr>
            <p:spPr>
              <a:xfrm>
                <a:off x="0" y="2390616"/>
                <a:ext cx="6096000" cy="1153836"/>
              </a:xfrm>
              <a:custGeom>
                <a:avLst/>
                <a:gdLst>
                  <a:gd name="connsiteX0" fmla="*/ 0 w 6096000"/>
                  <a:gd name="connsiteY0" fmla="*/ 0 h 1153836"/>
                  <a:gd name="connsiteX1" fmla="*/ 202242 w 6096000"/>
                  <a:gd name="connsiteY1" fmla="*/ 114454 h 1153836"/>
                  <a:gd name="connsiteX2" fmla="*/ 3891303 w 6096000"/>
                  <a:gd name="connsiteY2" fmla="*/ 1009664 h 1153836"/>
                  <a:gd name="connsiteX3" fmla="*/ 5656212 w 6096000"/>
                  <a:gd name="connsiteY3" fmla="*/ 1080173 h 1153836"/>
                  <a:gd name="connsiteX4" fmla="*/ 5871024 w 6096000"/>
                  <a:gd name="connsiteY4" fmla="*/ 1072573 h 1153836"/>
                  <a:gd name="connsiteX5" fmla="*/ 6080855 w 6096000"/>
                  <a:gd name="connsiteY5" fmla="*/ 1079946 h 1153836"/>
                  <a:gd name="connsiteX6" fmla="*/ 6096000 w 6096000"/>
                  <a:gd name="connsiteY6" fmla="*/ 1079911 h 1153836"/>
                  <a:gd name="connsiteX7" fmla="*/ 6096000 w 6096000"/>
                  <a:gd name="connsiteY7" fmla="*/ 1086383 h 1153836"/>
                  <a:gd name="connsiteX8" fmla="*/ 6073250 w 6096000"/>
                  <a:gd name="connsiteY8" fmla="*/ 1089035 h 1153836"/>
                  <a:gd name="connsiteX9" fmla="*/ 3908897 w 6096000"/>
                  <a:gd name="connsiteY9" fmla="*/ 1135017 h 1153836"/>
                  <a:gd name="connsiteX10" fmla="*/ 181641 w 6096000"/>
                  <a:gd name="connsiteY10" fmla="*/ 415202 h 1153836"/>
                  <a:gd name="connsiteX11" fmla="*/ 0 w 6096000"/>
                  <a:gd name="connsiteY11" fmla="*/ 323460 h 1153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0" h="1153836">
                    <a:moveTo>
                      <a:pt x="0" y="0"/>
                    </a:moveTo>
                    <a:lnTo>
                      <a:pt x="202242" y="114454"/>
                    </a:lnTo>
                    <a:cubicBezTo>
                      <a:pt x="981907" y="517221"/>
                      <a:pt x="2334308" y="861788"/>
                      <a:pt x="3891303" y="1009664"/>
                    </a:cubicBezTo>
                    <a:cubicBezTo>
                      <a:pt x="4514101" y="1068814"/>
                      <a:pt x="5110673" y="1090894"/>
                      <a:pt x="5656212" y="1080173"/>
                    </a:cubicBezTo>
                    <a:lnTo>
                      <a:pt x="5871024" y="1072573"/>
                    </a:lnTo>
                    <a:lnTo>
                      <a:pt x="6080855" y="1079946"/>
                    </a:lnTo>
                    <a:lnTo>
                      <a:pt x="6096000" y="1079911"/>
                    </a:lnTo>
                    <a:lnTo>
                      <a:pt x="6096000" y="1086383"/>
                    </a:lnTo>
                    <a:lnTo>
                      <a:pt x="6073250" y="1089035"/>
                    </a:lnTo>
                    <a:cubicBezTo>
                      <a:pt x="5427472" y="1153203"/>
                      <a:pt x="4690019" y="1172071"/>
                      <a:pt x="3908897" y="1135017"/>
                    </a:cubicBezTo>
                    <a:cubicBezTo>
                      <a:pt x="2346652" y="1060911"/>
                      <a:pt x="979474" y="780661"/>
                      <a:pt x="181641" y="415202"/>
                    </a:cubicBezTo>
                    <a:lnTo>
                      <a:pt x="0" y="323460"/>
                    </a:lnTo>
                    <a:close/>
                  </a:path>
                </a:pathLst>
              </a:custGeom>
              <a:gradFill flip="none" rotWithShape="1">
                <a:gsLst>
                  <a:gs pos="0">
                    <a:srgbClr val="F9C109">
                      <a:alpha val="0"/>
                    </a:srgbClr>
                  </a:gs>
                  <a:gs pos="100000">
                    <a:srgbClr val="F9C109"/>
                  </a:gs>
                </a:gsLst>
                <a:lin ang="1080000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6" name="任意多边形: 形状 25"/>
              <p:cNvSpPr/>
              <p:nvPr/>
            </p:nvSpPr>
            <p:spPr>
              <a:xfrm>
                <a:off x="0" y="2457796"/>
                <a:ext cx="6096000" cy="1153836"/>
              </a:xfrm>
              <a:custGeom>
                <a:avLst/>
                <a:gdLst>
                  <a:gd name="connsiteX0" fmla="*/ 0 w 6096000"/>
                  <a:gd name="connsiteY0" fmla="*/ 0 h 1153836"/>
                  <a:gd name="connsiteX1" fmla="*/ 202242 w 6096000"/>
                  <a:gd name="connsiteY1" fmla="*/ 114454 h 1153836"/>
                  <a:gd name="connsiteX2" fmla="*/ 3891303 w 6096000"/>
                  <a:gd name="connsiteY2" fmla="*/ 1009664 h 1153836"/>
                  <a:gd name="connsiteX3" fmla="*/ 5656212 w 6096000"/>
                  <a:gd name="connsiteY3" fmla="*/ 1080173 h 1153836"/>
                  <a:gd name="connsiteX4" fmla="*/ 5871024 w 6096000"/>
                  <a:gd name="connsiteY4" fmla="*/ 1072573 h 1153836"/>
                  <a:gd name="connsiteX5" fmla="*/ 6080855 w 6096000"/>
                  <a:gd name="connsiteY5" fmla="*/ 1079946 h 1153836"/>
                  <a:gd name="connsiteX6" fmla="*/ 6096000 w 6096000"/>
                  <a:gd name="connsiteY6" fmla="*/ 1079911 h 1153836"/>
                  <a:gd name="connsiteX7" fmla="*/ 6096000 w 6096000"/>
                  <a:gd name="connsiteY7" fmla="*/ 1086383 h 1153836"/>
                  <a:gd name="connsiteX8" fmla="*/ 6073250 w 6096000"/>
                  <a:gd name="connsiteY8" fmla="*/ 1089035 h 1153836"/>
                  <a:gd name="connsiteX9" fmla="*/ 3908897 w 6096000"/>
                  <a:gd name="connsiteY9" fmla="*/ 1135017 h 1153836"/>
                  <a:gd name="connsiteX10" fmla="*/ 181641 w 6096000"/>
                  <a:gd name="connsiteY10" fmla="*/ 415202 h 1153836"/>
                  <a:gd name="connsiteX11" fmla="*/ 0 w 6096000"/>
                  <a:gd name="connsiteY11" fmla="*/ 323460 h 1153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0" h="1153836">
                    <a:moveTo>
                      <a:pt x="0" y="0"/>
                    </a:moveTo>
                    <a:lnTo>
                      <a:pt x="202242" y="114454"/>
                    </a:lnTo>
                    <a:cubicBezTo>
                      <a:pt x="981907" y="517221"/>
                      <a:pt x="2334308" y="861788"/>
                      <a:pt x="3891303" y="1009664"/>
                    </a:cubicBezTo>
                    <a:cubicBezTo>
                      <a:pt x="4514101" y="1068814"/>
                      <a:pt x="5110673" y="1090894"/>
                      <a:pt x="5656212" y="1080173"/>
                    </a:cubicBezTo>
                    <a:lnTo>
                      <a:pt x="5871024" y="1072573"/>
                    </a:lnTo>
                    <a:lnTo>
                      <a:pt x="6080855" y="1079946"/>
                    </a:lnTo>
                    <a:lnTo>
                      <a:pt x="6096000" y="1079911"/>
                    </a:lnTo>
                    <a:lnTo>
                      <a:pt x="6096000" y="1086383"/>
                    </a:lnTo>
                    <a:lnTo>
                      <a:pt x="6073250" y="1089035"/>
                    </a:lnTo>
                    <a:cubicBezTo>
                      <a:pt x="5427472" y="1153203"/>
                      <a:pt x="4690019" y="1172071"/>
                      <a:pt x="3908897" y="1135017"/>
                    </a:cubicBezTo>
                    <a:cubicBezTo>
                      <a:pt x="2346652" y="1060911"/>
                      <a:pt x="979474" y="780661"/>
                      <a:pt x="181641" y="415202"/>
                    </a:cubicBezTo>
                    <a:lnTo>
                      <a:pt x="0" y="323460"/>
                    </a:lnTo>
                    <a:close/>
                  </a:path>
                </a:pathLst>
              </a:custGeom>
              <a:gradFill flip="none" rotWithShape="1">
                <a:gsLst>
                  <a:gs pos="0">
                    <a:srgbClr val="10BDCD"/>
                  </a:gs>
                  <a:gs pos="100000">
                    <a:srgbClr val="0D7CDD"/>
                  </a:gs>
                </a:gsLst>
                <a:lin ang="1080000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grpSp>
          <p:nvGrpSpPr>
            <p:cNvPr id="7" name="组合 6"/>
            <p:cNvGrpSpPr/>
            <p:nvPr/>
          </p:nvGrpSpPr>
          <p:grpSpPr>
            <a:xfrm rot="21425942" flipH="1">
              <a:off x="6102427" y="3539595"/>
              <a:ext cx="6096000" cy="1221016"/>
              <a:chOff x="0" y="2390616"/>
              <a:chExt cx="6096000" cy="1221016"/>
            </a:xfrm>
          </p:grpSpPr>
          <p:sp>
            <p:nvSpPr>
              <p:cNvPr id="23" name="任意多边形: 形状 22"/>
              <p:cNvSpPr/>
              <p:nvPr/>
            </p:nvSpPr>
            <p:spPr>
              <a:xfrm>
                <a:off x="0" y="2390616"/>
                <a:ext cx="6096000" cy="1153836"/>
              </a:xfrm>
              <a:custGeom>
                <a:avLst/>
                <a:gdLst>
                  <a:gd name="connsiteX0" fmla="*/ 0 w 6096000"/>
                  <a:gd name="connsiteY0" fmla="*/ 0 h 1153836"/>
                  <a:gd name="connsiteX1" fmla="*/ 202242 w 6096000"/>
                  <a:gd name="connsiteY1" fmla="*/ 114454 h 1153836"/>
                  <a:gd name="connsiteX2" fmla="*/ 3891303 w 6096000"/>
                  <a:gd name="connsiteY2" fmla="*/ 1009664 h 1153836"/>
                  <a:gd name="connsiteX3" fmla="*/ 5656212 w 6096000"/>
                  <a:gd name="connsiteY3" fmla="*/ 1080173 h 1153836"/>
                  <a:gd name="connsiteX4" fmla="*/ 5871024 w 6096000"/>
                  <a:gd name="connsiteY4" fmla="*/ 1072573 h 1153836"/>
                  <a:gd name="connsiteX5" fmla="*/ 6080855 w 6096000"/>
                  <a:gd name="connsiteY5" fmla="*/ 1079946 h 1153836"/>
                  <a:gd name="connsiteX6" fmla="*/ 6096000 w 6096000"/>
                  <a:gd name="connsiteY6" fmla="*/ 1079911 h 1153836"/>
                  <a:gd name="connsiteX7" fmla="*/ 6096000 w 6096000"/>
                  <a:gd name="connsiteY7" fmla="*/ 1086383 h 1153836"/>
                  <a:gd name="connsiteX8" fmla="*/ 6073250 w 6096000"/>
                  <a:gd name="connsiteY8" fmla="*/ 1089035 h 1153836"/>
                  <a:gd name="connsiteX9" fmla="*/ 3908897 w 6096000"/>
                  <a:gd name="connsiteY9" fmla="*/ 1135017 h 1153836"/>
                  <a:gd name="connsiteX10" fmla="*/ 181641 w 6096000"/>
                  <a:gd name="connsiteY10" fmla="*/ 415202 h 1153836"/>
                  <a:gd name="connsiteX11" fmla="*/ 0 w 6096000"/>
                  <a:gd name="connsiteY11" fmla="*/ 323460 h 1153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0" h="1153836">
                    <a:moveTo>
                      <a:pt x="0" y="0"/>
                    </a:moveTo>
                    <a:lnTo>
                      <a:pt x="202242" y="114454"/>
                    </a:lnTo>
                    <a:cubicBezTo>
                      <a:pt x="981907" y="517221"/>
                      <a:pt x="2334308" y="861788"/>
                      <a:pt x="3891303" y="1009664"/>
                    </a:cubicBezTo>
                    <a:cubicBezTo>
                      <a:pt x="4514101" y="1068814"/>
                      <a:pt x="5110673" y="1090894"/>
                      <a:pt x="5656212" y="1080173"/>
                    </a:cubicBezTo>
                    <a:lnTo>
                      <a:pt x="5871024" y="1072573"/>
                    </a:lnTo>
                    <a:lnTo>
                      <a:pt x="6080855" y="1079946"/>
                    </a:lnTo>
                    <a:lnTo>
                      <a:pt x="6096000" y="1079911"/>
                    </a:lnTo>
                    <a:lnTo>
                      <a:pt x="6096000" y="1086383"/>
                    </a:lnTo>
                    <a:lnTo>
                      <a:pt x="6073250" y="1089035"/>
                    </a:lnTo>
                    <a:cubicBezTo>
                      <a:pt x="5427472" y="1153203"/>
                      <a:pt x="4690019" y="1172071"/>
                      <a:pt x="3908897" y="1135017"/>
                    </a:cubicBezTo>
                    <a:cubicBezTo>
                      <a:pt x="2346652" y="1060911"/>
                      <a:pt x="979474" y="780661"/>
                      <a:pt x="181641" y="415202"/>
                    </a:cubicBezTo>
                    <a:lnTo>
                      <a:pt x="0" y="323460"/>
                    </a:lnTo>
                    <a:close/>
                  </a:path>
                </a:pathLst>
              </a:custGeom>
              <a:gradFill flip="none" rotWithShape="1">
                <a:gsLst>
                  <a:gs pos="0">
                    <a:srgbClr val="F9C109">
                      <a:alpha val="0"/>
                    </a:srgbClr>
                  </a:gs>
                  <a:gs pos="100000">
                    <a:srgbClr val="F9C109"/>
                  </a:gs>
                </a:gsLst>
                <a:lin ang="1080000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sp>
            <p:nvSpPr>
              <p:cNvPr id="24" name="任意多边形: 形状 23"/>
              <p:cNvSpPr/>
              <p:nvPr/>
            </p:nvSpPr>
            <p:spPr>
              <a:xfrm>
                <a:off x="0" y="2457796"/>
                <a:ext cx="6096000" cy="1153836"/>
              </a:xfrm>
              <a:custGeom>
                <a:avLst/>
                <a:gdLst>
                  <a:gd name="connsiteX0" fmla="*/ 0 w 6096000"/>
                  <a:gd name="connsiteY0" fmla="*/ 0 h 1153836"/>
                  <a:gd name="connsiteX1" fmla="*/ 202242 w 6096000"/>
                  <a:gd name="connsiteY1" fmla="*/ 114454 h 1153836"/>
                  <a:gd name="connsiteX2" fmla="*/ 3891303 w 6096000"/>
                  <a:gd name="connsiteY2" fmla="*/ 1009664 h 1153836"/>
                  <a:gd name="connsiteX3" fmla="*/ 5656212 w 6096000"/>
                  <a:gd name="connsiteY3" fmla="*/ 1080173 h 1153836"/>
                  <a:gd name="connsiteX4" fmla="*/ 5871024 w 6096000"/>
                  <a:gd name="connsiteY4" fmla="*/ 1072573 h 1153836"/>
                  <a:gd name="connsiteX5" fmla="*/ 6080855 w 6096000"/>
                  <a:gd name="connsiteY5" fmla="*/ 1079946 h 1153836"/>
                  <a:gd name="connsiteX6" fmla="*/ 6096000 w 6096000"/>
                  <a:gd name="connsiteY6" fmla="*/ 1079911 h 1153836"/>
                  <a:gd name="connsiteX7" fmla="*/ 6096000 w 6096000"/>
                  <a:gd name="connsiteY7" fmla="*/ 1086383 h 1153836"/>
                  <a:gd name="connsiteX8" fmla="*/ 6073250 w 6096000"/>
                  <a:gd name="connsiteY8" fmla="*/ 1089035 h 1153836"/>
                  <a:gd name="connsiteX9" fmla="*/ 3908897 w 6096000"/>
                  <a:gd name="connsiteY9" fmla="*/ 1135017 h 1153836"/>
                  <a:gd name="connsiteX10" fmla="*/ 181641 w 6096000"/>
                  <a:gd name="connsiteY10" fmla="*/ 415202 h 1153836"/>
                  <a:gd name="connsiteX11" fmla="*/ 0 w 6096000"/>
                  <a:gd name="connsiteY11" fmla="*/ 323460 h 11538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096000" h="1153836">
                    <a:moveTo>
                      <a:pt x="0" y="0"/>
                    </a:moveTo>
                    <a:lnTo>
                      <a:pt x="202242" y="114454"/>
                    </a:lnTo>
                    <a:cubicBezTo>
                      <a:pt x="981907" y="517221"/>
                      <a:pt x="2334308" y="861788"/>
                      <a:pt x="3891303" y="1009664"/>
                    </a:cubicBezTo>
                    <a:cubicBezTo>
                      <a:pt x="4514101" y="1068814"/>
                      <a:pt x="5110673" y="1090894"/>
                      <a:pt x="5656212" y="1080173"/>
                    </a:cubicBezTo>
                    <a:lnTo>
                      <a:pt x="5871024" y="1072573"/>
                    </a:lnTo>
                    <a:lnTo>
                      <a:pt x="6080855" y="1079946"/>
                    </a:lnTo>
                    <a:lnTo>
                      <a:pt x="6096000" y="1079911"/>
                    </a:lnTo>
                    <a:lnTo>
                      <a:pt x="6096000" y="1086383"/>
                    </a:lnTo>
                    <a:lnTo>
                      <a:pt x="6073250" y="1089035"/>
                    </a:lnTo>
                    <a:cubicBezTo>
                      <a:pt x="5427472" y="1153203"/>
                      <a:pt x="4690019" y="1172071"/>
                      <a:pt x="3908897" y="1135017"/>
                    </a:cubicBezTo>
                    <a:cubicBezTo>
                      <a:pt x="2346652" y="1060911"/>
                      <a:pt x="979474" y="780661"/>
                      <a:pt x="181641" y="415202"/>
                    </a:cubicBezTo>
                    <a:lnTo>
                      <a:pt x="0" y="323460"/>
                    </a:lnTo>
                    <a:close/>
                  </a:path>
                </a:pathLst>
              </a:custGeom>
              <a:gradFill flip="none" rotWithShape="1">
                <a:gsLst>
                  <a:gs pos="0">
                    <a:srgbClr val="10BDCD">
                      <a:alpha val="0"/>
                    </a:srgbClr>
                  </a:gs>
                  <a:gs pos="100000">
                    <a:srgbClr val="0D7CDD"/>
                  </a:gs>
                </a:gsLst>
                <a:lin ang="10800000" scaled="1"/>
                <a:tileRect/>
              </a:gradFill>
              <a:ln w="19050" cap="flat" cmpd="sng" algn="ctr">
                <a:noFill/>
                <a:prstDash val="solid"/>
                <a:miter lim="800000"/>
              </a:ln>
              <a:effectLst/>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prstClr val="white"/>
                  </a:solidFill>
                  <a:effectLst/>
                  <a:uLnTx/>
                  <a:uFillTx/>
                  <a:latin typeface="等线" panose="02010600030101010101" charset="-122"/>
                  <a:ea typeface="等线" panose="02010600030101010101" charset="-122"/>
                  <a:cs typeface="+mn-cs"/>
                </a:endParaRPr>
              </a:p>
            </p:txBody>
          </p:sp>
        </p:grpSp>
        <p:sp>
          <p:nvSpPr>
            <p:cNvPr id="8" name="文本框 7"/>
            <p:cNvSpPr txBox="1"/>
            <p:nvPr/>
          </p:nvSpPr>
          <p:spPr>
            <a:xfrm>
              <a:off x="3329715" y="1076046"/>
              <a:ext cx="5314396" cy="521970"/>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2800" b="1" i="0" u="none" strike="noStrike" kern="0" cap="none" spc="0" normalizeH="0" baseline="0" noProof="0" dirty="0">
                  <a:ln>
                    <a:noFill/>
                  </a:ln>
                  <a:gradFill>
                    <a:gsLst>
                      <a:gs pos="0">
                        <a:srgbClr val="10BDCD"/>
                      </a:gs>
                      <a:gs pos="100000">
                        <a:srgbClr val="0D7CDD"/>
                      </a:gs>
                    </a:gsLst>
                    <a:lin ang="5400000" scaled="1"/>
                  </a:gradFill>
                  <a:effectLst/>
                  <a:uLnTx/>
                  <a:uFillTx/>
                  <a:latin typeface="微软雅黑" panose="020B0503020204020204" pitchFamily="34" charset="-122"/>
                  <a:ea typeface="微软雅黑" panose="020B0503020204020204" pitchFamily="34" charset="-122"/>
                </a:rPr>
                <a:t>欧莱克（唐山）科技</a:t>
              </a:r>
              <a:r>
                <a:rPr kumimoji="0" lang="zh-CN" altLang="en-US" sz="2800" b="1" i="0" u="none" strike="noStrike" kern="0" cap="none" spc="0" normalizeH="0" baseline="0" noProof="0" dirty="0">
                  <a:ln>
                    <a:noFill/>
                  </a:ln>
                  <a:gradFill>
                    <a:gsLst>
                      <a:gs pos="0">
                        <a:srgbClr val="10BDCD"/>
                      </a:gs>
                      <a:gs pos="100000">
                        <a:srgbClr val="0D7CDD"/>
                      </a:gs>
                    </a:gsLst>
                    <a:lin ang="5400000" scaled="1"/>
                  </a:gradFill>
                  <a:effectLst/>
                  <a:uLnTx/>
                  <a:uFillTx/>
                  <a:latin typeface="微软雅黑" panose="020B0503020204020204" pitchFamily="34" charset="-122"/>
                  <a:ea typeface="微软雅黑" panose="020B0503020204020204" pitchFamily="34" charset="-122"/>
                </a:rPr>
                <a:t>有限公司</a:t>
              </a:r>
              <a:endParaRPr kumimoji="0" lang="zh-CN" altLang="en-US" sz="2800" b="1" i="0" u="none" strike="noStrike" kern="0" cap="none" spc="0" normalizeH="0" baseline="0" noProof="0" dirty="0">
                <a:ln>
                  <a:noFill/>
                </a:ln>
                <a:gradFill>
                  <a:gsLst>
                    <a:gs pos="0">
                      <a:srgbClr val="10BDCD"/>
                    </a:gs>
                    <a:gs pos="100000">
                      <a:srgbClr val="0D7CDD"/>
                    </a:gs>
                  </a:gsLst>
                  <a:lin ang="5400000" scaled="1"/>
                </a:gradFill>
                <a:effectLst/>
                <a:uLnTx/>
                <a:uFillTx/>
                <a:latin typeface="微软雅黑" panose="020B0503020204020204" pitchFamily="34" charset="-122"/>
                <a:ea typeface="微软雅黑" panose="020B0503020204020204" pitchFamily="34" charset="-122"/>
              </a:endParaRPr>
            </a:p>
          </p:txBody>
        </p:sp>
        <p:sp>
          <p:nvSpPr>
            <p:cNvPr id="9" name="矩形 8"/>
            <p:cNvSpPr/>
            <p:nvPr/>
          </p:nvSpPr>
          <p:spPr>
            <a:xfrm>
              <a:off x="2165904" y="453537"/>
              <a:ext cx="7899400" cy="1352659"/>
            </a:xfrm>
            <a:prstGeom prst="rect">
              <a:avLst/>
            </a:prstGeom>
            <a:no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Calibri" panose="020F0502020204030204"/>
                <a:ea typeface="宋体" panose="02010600030101010101" pitchFamily="2" charset="-122"/>
                <a:cs typeface="Arial" panose="020B0604020202020204"/>
              </a:endParaRPr>
            </a:p>
          </p:txBody>
        </p:sp>
        <p:grpSp>
          <p:nvGrpSpPr>
            <p:cNvPr id="10" name="组合 9"/>
            <p:cNvGrpSpPr/>
            <p:nvPr/>
          </p:nvGrpSpPr>
          <p:grpSpPr>
            <a:xfrm>
              <a:off x="3886954" y="2242589"/>
              <a:ext cx="4740461" cy="274188"/>
              <a:chOff x="3812215" y="3485359"/>
              <a:chExt cx="4740461" cy="274188"/>
            </a:xfrm>
          </p:grpSpPr>
          <p:sp>
            <p:nvSpPr>
              <p:cNvPr id="20" name="文本框 19"/>
              <p:cNvSpPr txBox="1"/>
              <p:nvPr/>
            </p:nvSpPr>
            <p:spPr>
              <a:xfrm>
                <a:off x="4795996" y="3485359"/>
                <a:ext cx="2772899" cy="274188"/>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cs typeface="Arial" panose="020B0604020202020204"/>
                  </a:rPr>
                  <a:t>行动，创新，品质，务实</a:t>
                </a:r>
                <a:endParaRPr kumimoji="0" lang="zh-CN" altLang="en-US" sz="1200" b="0" i="0" u="none" strike="noStrike" kern="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cs typeface="Arial" panose="020B0604020202020204"/>
                </a:endParaRPr>
              </a:p>
            </p:txBody>
          </p:sp>
          <p:cxnSp>
            <p:nvCxnSpPr>
              <p:cNvPr id="21" name="直接连接符 20"/>
              <p:cNvCxnSpPr/>
              <p:nvPr/>
            </p:nvCxnSpPr>
            <p:spPr>
              <a:xfrm>
                <a:off x="3812215" y="3630858"/>
                <a:ext cx="983781" cy="0"/>
              </a:xfrm>
              <a:prstGeom prst="line">
                <a:avLst/>
              </a:prstGeom>
              <a:noFill/>
              <a:ln w="19050" cap="flat" cmpd="sng" algn="ctr">
                <a:gradFill flip="none" rotWithShape="1">
                  <a:gsLst>
                    <a:gs pos="23000">
                      <a:srgbClr val="10BDCD">
                        <a:alpha val="0"/>
                      </a:srgbClr>
                    </a:gs>
                    <a:gs pos="83000">
                      <a:srgbClr val="0D7CDD"/>
                    </a:gs>
                  </a:gsLst>
                  <a:lin ang="0" scaled="1"/>
                  <a:tileRect/>
                </a:gradFill>
                <a:prstDash val="solid"/>
                <a:miter lim="800000"/>
                <a:tailEnd type="oval"/>
              </a:ln>
              <a:effectLst/>
            </p:spPr>
          </p:cxnSp>
          <p:cxnSp>
            <p:nvCxnSpPr>
              <p:cNvPr id="22" name="直接连接符 21"/>
              <p:cNvCxnSpPr/>
              <p:nvPr/>
            </p:nvCxnSpPr>
            <p:spPr>
              <a:xfrm flipH="1">
                <a:off x="7568895" y="3630102"/>
                <a:ext cx="983781" cy="0"/>
              </a:xfrm>
              <a:prstGeom prst="line">
                <a:avLst/>
              </a:prstGeom>
              <a:noFill/>
              <a:ln w="19050" cap="flat" cmpd="sng" algn="ctr">
                <a:gradFill flip="none" rotWithShape="1">
                  <a:gsLst>
                    <a:gs pos="23000">
                      <a:srgbClr val="10BDCD">
                        <a:alpha val="0"/>
                      </a:srgbClr>
                    </a:gs>
                    <a:gs pos="83000">
                      <a:srgbClr val="0D7CDD"/>
                    </a:gs>
                  </a:gsLst>
                  <a:lin ang="0" scaled="1"/>
                  <a:tileRect/>
                </a:gradFill>
                <a:prstDash val="solid"/>
                <a:miter lim="800000"/>
                <a:tailEnd type="oval"/>
              </a:ln>
              <a:effectLst/>
            </p:spPr>
          </p:cxnSp>
        </p:grpSp>
        <p:sp>
          <p:nvSpPr>
            <p:cNvPr id="16" name="文本框 15"/>
            <p:cNvSpPr txBox="1"/>
            <p:nvPr/>
          </p:nvSpPr>
          <p:spPr>
            <a:xfrm>
              <a:off x="2809622" y="3789897"/>
              <a:ext cx="3466848" cy="316369"/>
            </a:xfrm>
            <a:prstGeom prst="rect">
              <a:avLst/>
            </a:prstGeom>
            <a:noFill/>
          </p:spPr>
          <p:txBody>
            <a:bodyPr wrap="square" rtlCol="0">
              <a:spAutoFit/>
            </a:bodyPr>
            <a:lstStyle/>
            <a:p>
              <a:pPr marL="0" marR="0" lvl="0" indent="0" defTabSz="914400" eaLnBrk="1" fontAlgn="auto" latinLnBrk="0" hangingPunct="1">
                <a:lnSpc>
                  <a:spcPct val="150000"/>
                </a:lnSpc>
                <a:spcBef>
                  <a:spcPts val="0"/>
                </a:spcBef>
                <a:spcAft>
                  <a:spcPts val="0"/>
                </a:spcAft>
                <a:buClrTx/>
                <a:buSzTx/>
                <a:buFontTx/>
                <a:buNone/>
                <a:defRPr/>
              </a:pPr>
              <a:r>
                <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a:rPr>
                <a:t>公众号            视频号           抖音号         公司微信号</a:t>
              </a:r>
              <a:endParaRPr kumimoji="0" lang="zh-CN" altLang="en-US" sz="11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Arial" panose="020B0604020202020204"/>
              </a:endParaRPr>
            </a:p>
          </p:txBody>
        </p:sp>
        <p:sp>
          <p:nvSpPr>
            <p:cNvPr id="17" name="矩形: 圆角 16"/>
            <p:cNvSpPr/>
            <p:nvPr/>
          </p:nvSpPr>
          <p:spPr>
            <a:xfrm>
              <a:off x="4518240" y="1736095"/>
              <a:ext cx="3018024" cy="336685"/>
            </a:xfrm>
            <a:prstGeom prst="roundRect">
              <a:avLst>
                <a:gd name="adj" fmla="val 50000"/>
              </a:avLst>
            </a:prstGeom>
            <a:solidFill>
              <a:srgbClr val="C0DFFB"/>
            </a:solidFill>
            <a:ln w="12700" cap="flat" cmpd="sng" algn="ctr">
              <a:solidFill>
                <a:srgbClr val="0D7CDD"/>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white"/>
                </a:solidFill>
                <a:effectLst/>
                <a:uLnTx/>
                <a:uFillTx/>
                <a:latin typeface="等线" panose="02010600030101010101" charset="-122"/>
                <a:ea typeface="等线" panose="02010600030101010101" charset="-122"/>
                <a:cs typeface="+mn-cs"/>
              </a:endParaRPr>
            </a:p>
          </p:txBody>
        </p:sp>
        <p:sp>
          <p:nvSpPr>
            <p:cNvPr id="18" name="文本框 17"/>
            <p:cNvSpPr txBox="1"/>
            <p:nvPr/>
          </p:nvSpPr>
          <p:spPr>
            <a:xfrm>
              <a:off x="4748299" y="1745194"/>
              <a:ext cx="2637241" cy="338554"/>
            </a:xfrm>
            <a:prstGeom prst="rect">
              <a:avLst/>
            </a:prstGeom>
            <a:noFill/>
          </p:spPr>
          <p:txBody>
            <a:bodyPr wrap="square" rtlCol="0">
              <a:spAutoFit/>
            </a:bodyPr>
            <a:lstStyle/>
            <a:p>
              <a:pPr marL="0" marR="0" lvl="0" indent="0" algn="dist" defTabSz="914400" eaLnBrk="1" fontAlgn="auto" latinLnBrk="0" hangingPunct="1">
                <a:lnSpc>
                  <a:spcPct val="100000"/>
                </a:lnSpc>
                <a:spcBef>
                  <a:spcPts val="0"/>
                </a:spcBef>
                <a:spcAft>
                  <a:spcPts val="0"/>
                </a:spcAft>
                <a:buClrTx/>
                <a:buSzTx/>
                <a:buFontTx/>
                <a:buNone/>
                <a:defRPr/>
              </a:pPr>
              <a:r>
                <a:rPr kumimoji="0" lang="zh-CN" altLang="en-US" sz="1600" b="0" i="0" u="none" strike="noStrike" kern="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cs typeface="Arial" panose="020B0604020202020204"/>
                </a:rPr>
                <a:t>助力虚实世界连接</a:t>
              </a:r>
              <a:endParaRPr kumimoji="0" lang="zh-CN" altLang="en-US" sz="1600" b="0" i="0" u="none" strike="noStrike" kern="0" cap="none" spc="0" normalizeH="0" baseline="0" noProof="0" dirty="0">
                <a:ln>
                  <a:noFill/>
                </a:ln>
                <a:solidFill>
                  <a:srgbClr val="0D7CDD"/>
                </a:solidFill>
                <a:effectLst/>
                <a:uLnTx/>
                <a:uFillTx/>
                <a:latin typeface="微软雅黑" panose="020B0503020204020204" pitchFamily="34" charset="-122"/>
                <a:ea typeface="微软雅黑" panose="020B0503020204020204" pitchFamily="34" charset="-122"/>
                <a:cs typeface="Arial" panose="020B0604020202020204"/>
              </a:endParaRPr>
            </a:p>
          </p:txBody>
        </p:sp>
      </p:grpSp>
      <p:pic>
        <p:nvPicPr>
          <p:cNvPr id="27" name="图片 26" descr="12.9 LOGO"/>
          <p:cNvPicPr>
            <a:picLocks noChangeAspect="1"/>
          </p:cNvPicPr>
          <p:nvPr/>
        </p:nvPicPr>
        <p:blipFill>
          <a:blip r:embed="rId2"/>
          <a:stretch>
            <a:fillRect/>
          </a:stretch>
        </p:blipFill>
        <p:spPr>
          <a:xfrm>
            <a:off x="846455" y="453390"/>
            <a:ext cx="875030" cy="875030"/>
          </a:xfrm>
          <a:prstGeom prst="rect">
            <a:avLst/>
          </a:prstGeom>
        </p:spPr>
      </p:pic>
    </p:spTree>
  </p:cSld>
  <p:clrMapOvr>
    <a:masterClrMapping/>
  </p:clrMapOvr>
</p:sld>
</file>

<file path=ppt/tags/tag1.xml><?xml version="1.0" encoding="utf-8"?>
<p:tagLst xmlns:p="http://schemas.openxmlformats.org/presentationml/2006/main">
  <p:tag name="SHADOWSIZE" val="100"/>
  <p:tag name="ADJUSTMENTS" val="35.2565"/>
</p:tagLst>
</file>

<file path=ppt/tags/tag2.xml><?xml version="1.0" encoding="utf-8"?>
<p:tagLst xmlns:p="http://schemas.openxmlformats.org/presentationml/2006/main">
  <p:tag name="SHADOWSIZE" val="100"/>
  <p:tag name="ADJUSTMENTS" val="35.2565"/>
</p:tagLst>
</file>

<file path=ppt/tags/tag3.xml><?xml version="1.0" encoding="utf-8"?>
<p:tagLst xmlns:p="http://schemas.openxmlformats.org/presentationml/2006/main">
  <p:tag name="SHADOWSIZE" val="100"/>
  <p:tag name="ADJUSTMENTS" val="35.2565"/>
</p:tagLst>
</file>

<file path=ppt/tags/tag4.xml><?xml version="1.0" encoding="utf-8"?>
<p:tagLst xmlns:p="http://schemas.openxmlformats.org/presentationml/2006/main">
  <p:tag name="SHADOWSIZE" val="100"/>
  <p:tag name="ADJUSTMENTS" val="35.2565"/>
</p:tagLst>
</file>

<file path=ppt/tags/tag5.xml><?xml version="1.0" encoding="utf-8"?>
<p:tagLst xmlns:p="http://schemas.openxmlformats.org/presentationml/2006/main">
  <p:tag name="SHADOWSIZE" val="100"/>
  <p:tag name="ADJUSTMENTS" val="35.2565"/>
</p:tagLst>
</file>

<file path=ppt/tags/tag6.xml><?xml version="1.0" encoding="utf-8"?>
<p:tagLst xmlns:p="http://schemas.openxmlformats.org/presentationml/2006/main">
  <p:tag name="KSO_WM_BEAUTIFY_FLAG" val=""/>
</p:tagLst>
</file>

<file path=ppt/tags/tag7.xml><?xml version="1.0" encoding="utf-8"?>
<p:tagLst xmlns:p="http://schemas.openxmlformats.org/presentationml/2006/main">
  <p:tag name="PA" val="v5.2.11"/>
</p:tagLst>
</file>

<file path=ppt/tags/tag8.xml><?xml version="1.0" encoding="utf-8"?>
<p:tagLst xmlns:p="http://schemas.openxmlformats.org/presentationml/2006/main">
  <p:tag name="PA" val="v5.2.11"/>
  <p:tag name="SHADOWSIZE" val="100"/>
</p:tagLst>
</file>

<file path=ppt/tags/tag9.xml><?xml version="1.0" encoding="utf-8"?>
<p:tagLst xmlns:p="http://schemas.openxmlformats.org/presentationml/2006/main">
  <p:tag name="PA" val="v5.2.11"/>
  <p:tag name="SHADOWSIZE" val="90"/>
</p:tagLst>
</file>

<file path=ppt/tags/tag10.xml><?xml version="1.0" encoding="utf-8"?>
<p:tagLst xmlns:p="http://schemas.openxmlformats.org/presentationml/2006/main">
  <p:tag name="PA" val="v5.2.11"/>
  <p:tag name="SHADOWSIZE" val="96"/>
</p:tagLst>
</file>

<file path=ppt/tags/tag11.xml><?xml version="1.0" encoding="utf-8"?>
<p:tagLst xmlns:p="http://schemas.openxmlformats.org/presentationml/2006/main">
  <p:tag name="PA" val="v5.2.11"/>
  <p:tag name="SHADOWSIZE" val="100"/>
</p:tagLst>
</file>

<file path=ppt/tags/tag12.xml><?xml version="1.0" encoding="utf-8"?>
<p:tagLst xmlns:p="http://schemas.openxmlformats.org/presentationml/2006/main">
  <p:tag name="PA" val="v5.2.11"/>
</p:tagLst>
</file>

<file path=ppt/tags/tag13.xml><?xml version="1.0" encoding="utf-8"?>
<p:tagLst xmlns:p="http://schemas.openxmlformats.org/presentationml/2006/main">
  <p:tag name="PA" val="v5.2.11"/>
</p:tagLst>
</file>

<file path=ppt/tags/tag14.xml><?xml version="1.0" encoding="utf-8"?>
<p:tagLst xmlns:p="http://schemas.openxmlformats.org/presentationml/2006/main">
  <p:tag name="PA" val="v5.2.11"/>
  <p:tag name="SHADOWSIZE" val="100"/>
</p:tagLst>
</file>

<file path=ppt/tags/tag15.xml><?xml version="1.0" encoding="utf-8"?>
<p:tagLst xmlns:p="http://schemas.openxmlformats.org/presentationml/2006/main">
  <p:tag name="PA" val="v5.2.11"/>
  <p:tag name="SHADOWSIZE" val="90"/>
</p:tagLst>
</file>

<file path=ppt/tags/tag16.xml><?xml version="1.0" encoding="utf-8"?>
<p:tagLst xmlns:p="http://schemas.openxmlformats.org/presentationml/2006/main">
  <p:tag name="PA" val="v5.2.11"/>
  <p:tag name="SHADOWSIZE" val="96"/>
</p:tagLst>
</file>

<file path=ppt/tags/tag17.xml><?xml version="1.0" encoding="utf-8"?>
<p:tagLst xmlns:p="http://schemas.openxmlformats.org/presentationml/2006/main">
  <p:tag name="PA" val="v5.2.11"/>
  <p:tag name="SHADOWSIZE" val="100"/>
</p:tagLst>
</file>

<file path=ppt/tags/tag18.xml><?xml version="1.0" encoding="utf-8"?>
<p:tagLst xmlns:p="http://schemas.openxmlformats.org/presentationml/2006/main">
  <p:tag name="PA" val="v5.2.11"/>
</p:tagLst>
</file>

<file path=ppt/tags/tag19.xml><?xml version="1.0" encoding="utf-8"?>
<p:tagLst xmlns:p="http://schemas.openxmlformats.org/presentationml/2006/main">
  <p:tag name="PA" val="v5.2.11"/>
</p:tagLst>
</file>

<file path=ppt/tags/tag20.xml><?xml version="1.0" encoding="utf-8"?>
<p:tagLst xmlns:p="http://schemas.openxmlformats.org/presentationml/2006/main">
  <p:tag name="PA" val="v5.2.11"/>
  <p:tag name="SHADOWSIZE" val="100"/>
</p:tagLst>
</file>

<file path=ppt/tags/tag21.xml><?xml version="1.0" encoding="utf-8"?>
<p:tagLst xmlns:p="http://schemas.openxmlformats.org/presentationml/2006/main">
  <p:tag name="PA" val="v5.2.11"/>
  <p:tag name="SHADOWSIZE" val="90"/>
</p:tagLst>
</file>

<file path=ppt/tags/tag22.xml><?xml version="1.0" encoding="utf-8"?>
<p:tagLst xmlns:p="http://schemas.openxmlformats.org/presentationml/2006/main">
  <p:tag name="PA" val="v5.2.11"/>
  <p:tag name="SHADOWSIZE" val="96"/>
</p:tagLst>
</file>

<file path=ppt/tags/tag23.xml><?xml version="1.0" encoding="utf-8"?>
<p:tagLst xmlns:p="http://schemas.openxmlformats.org/presentationml/2006/main">
  <p:tag name="PA" val="v5.2.11"/>
  <p:tag name="SHADOWSIZE" val="100"/>
</p:tagLst>
</file>

<file path=ppt/tags/tag24.xml><?xml version="1.0" encoding="utf-8"?>
<p:tagLst xmlns:p="http://schemas.openxmlformats.org/presentationml/2006/main">
  <p:tag name="PA" val="v5.2.11"/>
</p:tagLst>
</file>

<file path=ppt/tags/tag25.xml><?xml version="1.0" encoding="utf-8"?>
<p:tagLst xmlns:p="http://schemas.openxmlformats.org/presentationml/2006/main">
  <p:tag name="PA" val="v5.2.11"/>
</p:tagLst>
</file>

<file path=ppt/tags/tag26.xml><?xml version="1.0" encoding="utf-8"?>
<p:tagLst xmlns:p="http://schemas.openxmlformats.org/presentationml/2006/main">
  <p:tag name="PA" val="v5.2.11"/>
  <p:tag name="SHADOWSIZE" val="100"/>
</p:tagLst>
</file>

<file path=ppt/tags/tag27.xml><?xml version="1.0" encoding="utf-8"?>
<p:tagLst xmlns:p="http://schemas.openxmlformats.org/presentationml/2006/main">
  <p:tag name="PA" val="v5.2.11"/>
  <p:tag name="SHADOWSIZE" val="90"/>
</p:tagLst>
</file>

<file path=ppt/tags/tag28.xml><?xml version="1.0" encoding="utf-8"?>
<p:tagLst xmlns:p="http://schemas.openxmlformats.org/presentationml/2006/main">
  <p:tag name="PA" val="v5.2.11"/>
  <p:tag name="SHADOWSIZE" val="96"/>
</p:tagLst>
</file>

<file path=ppt/tags/tag29.xml><?xml version="1.0" encoding="utf-8"?>
<p:tagLst xmlns:p="http://schemas.openxmlformats.org/presentationml/2006/main">
  <p:tag name="PA" val="v5.2.11"/>
  <p:tag name="SHADOWSIZE" val="100"/>
</p:tagLst>
</file>

<file path=ppt/tags/tag30.xml><?xml version="1.0" encoding="utf-8"?>
<p:tagLst xmlns:p="http://schemas.openxmlformats.org/presentationml/2006/main">
  <p:tag name="PA" val="v5.2.11"/>
</p:tagLst>
</file>

<file path=ppt/tags/tag31.xml><?xml version="1.0" encoding="utf-8"?>
<p:tagLst xmlns:p="http://schemas.openxmlformats.org/presentationml/2006/main">
  <p:tag name="KSO_WM_BEAUTIFY_FLAG" val=""/>
</p:tagLst>
</file>

<file path=ppt/tags/tag32.xml><?xml version="1.0" encoding="utf-8"?>
<p:tagLst xmlns:p="http://schemas.openxmlformats.org/presentationml/2006/main">
  <p:tag name="KSO_WM_BEAUTIFY_FLAG" val=""/>
</p:tagLst>
</file>

<file path=ppt/tags/tag33.xml><?xml version="1.0" encoding="utf-8"?>
<p:tagLst xmlns:p="http://schemas.openxmlformats.org/presentationml/2006/main">
  <p:tag name="KSO_WM_BEAUTIFY_FLAG" val=""/>
</p:tagLst>
</file>

<file path=ppt/tags/tag34.xml><?xml version="1.0" encoding="utf-8"?>
<p:tagLst xmlns:p="http://schemas.openxmlformats.org/presentationml/2006/main">
  <p:tag name="PA" val="v5.2.9"/>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10BDCD"/>
        </a:solidFill>
        <a:ln>
          <a:noFill/>
        </a:ln>
        <a:effectLst>
          <a:outerShdw blurRad="63500" sx="102000" sy="102000" algn="ctr" rotWithShape="0">
            <a:srgbClr val="D0E7FC">
              <a:alpha val="60000"/>
            </a:srgbClr>
          </a:outerShdw>
          <a:reflection blurRad="6350" stA="25000" endPos="8000" dir="5400000" sy="-100000" algn="bl" rotWithShape="0"/>
        </a:effectLst>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6062</Words>
  <Application>WPS 演示</Application>
  <PresentationFormat>宽屏</PresentationFormat>
  <Paragraphs>902</Paragraphs>
  <Slides>30</Slides>
  <Notes>23</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30</vt:i4>
      </vt:variant>
    </vt:vector>
  </HeadingPairs>
  <TitlesOfParts>
    <vt:vector size="42" baseType="lpstr">
      <vt:lpstr>Arial</vt:lpstr>
      <vt:lpstr>宋体</vt:lpstr>
      <vt:lpstr>Wingdings</vt:lpstr>
      <vt:lpstr>微软雅黑</vt:lpstr>
      <vt:lpstr>Times New Roman</vt:lpstr>
      <vt:lpstr>等线</vt:lpstr>
      <vt:lpstr>Arial</vt:lpstr>
      <vt:lpstr>Aptos</vt:lpstr>
      <vt:lpstr>胡晓波真帅体2.0</vt:lpstr>
      <vt:lpstr>Calibri</vt:lpstr>
      <vt:lpstr>Arial Unicode MS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office</dc:creator>
  <cp:lastModifiedBy>欧莱克</cp:lastModifiedBy>
  <cp:revision>16</cp:revision>
  <dcterms:created xsi:type="dcterms:W3CDTF">2025-08-21T02:08:00Z</dcterms:created>
  <dcterms:modified xsi:type="dcterms:W3CDTF">2025-12-25T03:36:31Z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4F4D9DD65E6849CE9C6F4082136284E3_13</vt:lpwstr>
  </property>
  <property fmtid="{D5CDD505-2E9C-101B-9397-08002B2CF9AE}" pid="3" name="KSOProductBuildVer">
    <vt:lpwstr>2052-12.1.0.24034</vt:lpwstr>
  </property>
</Properties>
</file>